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77" r:id="rId5"/>
    <p:sldId id="275" r:id="rId6"/>
    <p:sldId id="276" r:id="rId7"/>
    <p:sldId id="263" r:id="rId8"/>
    <p:sldId id="264" r:id="rId9"/>
    <p:sldId id="259" r:id="rId10"/>
    <p:sldId id="267" r:id="rId11"/>
    <p:sldId id="274" r:id="rId12"/>
    <p:sldId id="268" r:id="rId13"/>
    <p:sldId id="287" r:id="rId14"/>
    <p:sldId id="265" r:id="rId15"/>
    <p:sldId id="288" r:id="rId16"/>
    <p:sldId id="262" r:id="rId17"/>
    <p:sldId id="260" r:id="rId18"/>
    <p:sldId id="266" r:id="rId19"/>
    <p:sldId id="286" r:id="rId20"/>
    <p:sldId id="269" r:id="rId21"/>
    <p:sldId id="272" r:id="rId22"/>
    <p:sldId id="270" r:id="rId23"/>
    <p:sldId id="273" r:id="rId24"/>
    <p:sldId id="290" r:id="rId25"/>
    <p:sldId id="291" r:id="rId26"/>
    <p:sldId id="289" r:id="rId2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7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EFC3C-AF63-412B-984B-9E1D725FE3B8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FB7CF-276F-45FE-92E9-289D7174B1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097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B7CF-276F-45FE-92E9-289D7174B12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64291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/>
                  <a:t>Even assuming the reality would follow the Kalman Filter‘s model, the process noise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/>
                  <a:t> makes it necessary</a:t>
                </a:r>
                <a:r>
                  <a:rPr lang="de-DE" baseline="0"/>
                  <a:t> to use a filter instead of running the equation over and over…</a:t>
                </a:r>
                <a:endParaRPr lang="de-DE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/>
                  <a:t>Even assuming the reality would follow the Kalman Filter‘s model, the process noise </a:t>
                </a:r>
                <a:r>
                  <a:rPr lang="de-DE" b="0" i="0">
                    <a:latin typeface="Cambria Math" panose="02040503050406030204" pitchFamily="18" charset="0"/>
                  </a:rPr>
                  <a:t>𝑤_𝑘</a:t>
                </a:r>
                <a:r>
                  <a:rPr lang="de-DE"/>
                  <a:t> makes it necessary</a:t>
                </a:r>
                <a:r>
                  <a:rPr lang="de-DE" baseline="0"/>
                  <a:t> to use a filter instead of running the equation over and over…</a:t>
                </a:r>
                <a:endParaRPr lang="de-DE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B7CF-276F-45FE-92E9-289D7174B12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0482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de-DE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/>
                  <a:t>Even assuming the reality would follow the Kalman Filter‘s model, the process noise </a:t>
                </a:r>
                <a:r>
                  <a:rPr lang="de-DE" b="0" i="0">
                    <a:latin typeface="Cambria Math" panose="02040503050406030204" pitchFamily="18" charset="0"/>
                  </a:rPr>
                  <a:t>𝑤_𝑘</a:t>
                </a:r>
                <a:r>
                  <a:rPr lang="de-DE"/>
                  <a:t> makes it necessary</a:t>
                </a:r>
                <a:r>
                  <a:rPr lang="de-DE" baseline="0"/>
                  <a:t> to use a filter instead of running the equation over and over…</a:t>
                </a:r>
                <a:endParaRPr lang="de-DE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B7CF-276F-45FE-92E9-289D7174B126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20023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de-DE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/>
                  <a:t>Even assuming the reality would follow the Kalman Filter‘s model, the process noise </a:t>
                </a:r>
                <a:r>
                  <a:rPr lang="de-DE" b="0" i="0">
                    <a:latin typeface="Cambria Math" panose="02040503050406030204" pitchFamily="18" charset="0"/>
                  </a:rPr>
                  <a:t>𝑤_𝑘</a:t>
                </a:r>
                <a:r>
                  <a:rPr lang="de-DE"/>
                  <a:t> makes it necessary</a:t>
                </a:r>
                <a:r>
                  <a:rPr lang="de-DE" baseline="0"/>
                  <a:t> to use a filter instead of running the equation over and over…</a:t>
                </a:r>
                <a:endParaRPr lang="de-DE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B7CF-276F-45FE-92E9-289D7174B126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72370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de-DE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/>
                  <a:t>Even assuming the reality would follow the Kalman Filter‘s model, the process noise </a:t>
                </a:r>
                <a:r>
                  <a:rPr lang="de-DE" b="0" i="0">
                    <a:latin typeface="Cambria Math" panose="02040503050406030204" pitchFamily="18" charset="0"/>
                  </a:rPr>
                  <a:t>𝑤_𝑘</a:t>
                </a:r>
                <a:r>
                  <a:rPr lang="de-DE"/>
                  <a:t> makes it necessary</a:t>
                </a:r>
                <a:r>
                  <a:rPr lang="de-DE" baseline="0"/>
                  <a:t> to use a filter instead of running the equation over and over…</a:t>
                </a:r>
                <a:endParaRPr lang="de-DE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B7CF-276F-45FE-92E9-289D7174B126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56447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de-DE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/>
                  <a:t>Even assuming the reality would follow the Kalman Filter‘s model, the process noise </a:t>
                </a:r>
                <a:r>
                  <a:rPr lang="de-DE" b="0" i="0">
                    <a:latin typeface="Cambria Math" panose="02040503050406030204" pitchFamily="18" charset="0"/>
                  </a:rPr>
                  <a:t>𝑤_𝑘</a:t>
                </a:r>
                <a:r>
                  <a:rPr lang="de-DE"/>
                  <a:t> makes it necessary</a:t>
                </a:r>
                <a:r>
                  <a:rPr lang="de-DE" baseline="0"/>
                  <a:t> to use a filter instead of running the equation over and over…</a:t>
                </a:r>
                <a:endParaRPr lang="de-DE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B7CF-276F-45FE-92E9-289D7174B126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9251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i would like to try you in detail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B7CF-276F-45FE-92E9-289D7174B126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7687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prediction was inaccurate. what if we know that sensors are also inaccurate?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B7CF-276F-45FE-92E9-289D7174B12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1725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try to combine past &amp; present information for more accuracy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B7CF-276F-45FE-92E9-289D7174B12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311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B7CF-276F-45FE-92E9-289D7174B12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5050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discrete timesteps, pos &amp; vel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B7CF-276F-45FE-92E9-289D7174B12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8974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at end -&gt; </a:t>
            </a:r>
            <a:r>
              <a:rPr lang="de-DE" b="1"/>
              <a:t>simulation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B7CF-276F-45FE-92E9-289D7174B12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9406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before i transition to kalman filter, H M 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B7CF-276F-45FE-92E9-289D7174B12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2022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B7CF-276F-45FE-92E9-289D7174B12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412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/>
                  <a:t>Even assuming the reality would follow the Kalman Filter‘s model, the process noise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/>
                  <a:t> makes it necessary</a:t>
                </a:r>
                <a:r>
                  <a:rPr lang="de-DE" baseline="0"/>
                  <a:t> to use a filter instead of running the equation over and over…</a:t>
                </a:r>
                <a:endParaRPr lang="de-DE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/>
                  <a:t>Even assuming the reality would follow the Kalman Filter‘s model, the process noise </a:t>
                </a:r>
                <a:r>
                  <a:rPr lang="de-DE" b="0" i="0">
                    <a:latin typeface="Cambria Math" panose="02040503050406030204" pitchFamily="18" charset="0"/>
                  </a:rPr>
                  <a:t>𝑤_𝑘</a:t>
                </a:r>
                <a:r>
                  <a:rPr lang="de-DE"/>
                  <a:t> makes it necessary</a:t>
                </a:r>
                <a:r>
                  <a:rPr lang="de-DE" baseline="0"/>
                  <a:t> to use a filter instead of running the equation over and over…</a:t>
                </a:r>
                <a:endParaRPr lang="de-DE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B7CF-276F-45FE-92E9-289D7174B12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7150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F113C7-6BFF-4F08-B68F-F0E8EADF5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7001875-97EF-4ABB-85F0-2EEC79714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6DD06C-299E-49DC-89B5-25BFBF9D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785B8-7845-4E22-917D-860CEDD8A158}" type="datetime1">
              <a:rPr lang="de-DE" smtClean="0"/>
              <a:t>25.09.2018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C390D4-C167-48CC-B449-91BFFC15B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84245A-37D2-4708-90D8-80D270B75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253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CABBC-29B1-4F0B-931B-49FB8F9BB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CA7560F-AA07-4BD4-9FCC-F79E5C1D4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54E196-65D8-471E-A89C-18A51DE06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938C-2909-4BAA-BC07-22B60A122E43}" type="datetime1">
              <a:rPr lang="de-DE" smtClean="0"/>
              <a:t>25.09.2018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AEF6F5-044E-4A5A-96E6-702992232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CA55D8-7FBF-4173-BE8E-9E2C82282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0797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2A03A49-2704-4241-B6B0-D502FAC100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8F3AC09-F05D-4DB5-B3A4-1D1CD09F4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B2F230-3223-4D50-B550-A68EABAE2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C8ED-4DEB-41FB-A851-C9EF06EC7D47}" type="datetime1">
              <a:rPr lang="de-DE" smtClean="0"/>
              <a:t>25.09.2018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7E2DF0-B97B-4FC6-8073-3C4239BD4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7F8297-A958-4AE0-AA41-02D548488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883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E81C6E-79AC-4D3E-AD8B-B58013BA9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EE9983-1DAD-40EE-BA20-A3CD1084E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0BBCEA-1F5D-4DE6-87F6-363B867E3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F0FDE-A463-47AC-AC43-1CDDF8F73A3C}" type="datetime1">
              <a:rPr lang="de-DE" smtClean="0"/>
              <a:t>25.09.2018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10CDB8-3A48-40D8-A791-389113404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424C7A-A830-404F-9261-C2561A0E2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1280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B4FC63-5F2E-4E8A-B270-5E4F4CB5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0AE34E-711E-4FB4-B932-D07FB9CA9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1E7D18-741D-4BC8-ACC7-28F44355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0F461-126D-497C-998A-502AB75AD3BE}" type="datetime1">
              <a:rPr lang="de-DE" smtClean="0"/>
              <a:t>25.09.2018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BEBF57-3CE7-45F2-A045-E11A82ADD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D85021-00D5-4EA0-9251-EF25F58CB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195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88E2D5-0F44-40BA-8E2C-DDD163C4D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992483-22DD-4DE8-ABAC-7F0DDD4A6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2D3DE93-D46F-496C-A1BD-99A4F5B65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2200299-C699-45A5-864D-50B6A8C6D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3A86-22DE-4E91-BF14-9DEAA66C31B9}" type="datetime1">
              <a:rPr lang="de-DE" smtClean="0"/>
              <a:t>25.09.2018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81B784-A28C-48A6-ABE0-D5DFEFB16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28CCE4-0EB9-47CB-9607-8C38E60EE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868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70889D-F6CE-460C-936E-87DCC7BCF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50591B-1415-4731-BE7B-9C0C72409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2624F2-9A5A-4CBB-823B-28F762308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08606AD-E5DA-4DF9-82DF-96C6D4FF7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BFAD336-A222-4814-B3BB-1620AC7A2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87C16BD-0F35-4E79-9777-BDB6E0A57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9B465-A058-4BD0-860F-D81B0F9FBEF4}" type="datetime1">
              <a:rPr lang="de-DE" smtClean="0"/>
              <a:t>25.09.2018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0A87267-6D47-475A-8D49-F7413A9C6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96273AC-52F2-45AE-8397-AB82D2065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2198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5840A-D66A-41BF-B0AC-384B8A3F9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FCD0B2B-0430-4AA7-80C5-7601132A2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87DB6-0037-410E-8516-CB9FDC85B00F}" type="datetime1">
              <a:rPr lang="de-DE" smtClean="0"/>
              <a:t>25.09.2018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783C490-ABE8-4D01-AFDE-24988F7E2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DD7255-F09F-48B2-9290-48A23E470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84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58A7222-A3FE-42F3-89B8-91E4C34B8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DC03-799D-4EC8-8311-1AB5FC4EEE0C}" type="datetime1">
              <a:rPr lang="de-DE" smtClean="0"/>
              <a:t>25.09.2018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B81831D-2ACE-4C04-8B8E-C27A3692F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34EFBAE-B9DE-4F09-9CC1-6E43CFF6F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3847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3BA085-2165-4563-8CF3-FF3D59575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B31E05-DD77-4025-A1BA-E9470C0E3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CEE1D2-60E1-4AA5-9C89-64B38AE34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E548D0-1044-4CF1-99DD-20226091A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3D6F-889B-4CB3-AB5C-6E3290D337C5}" type="datetime1">
              <a:rPr lang="de-DE" smtClean="0"/>
              <a:t>25.09.2018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A275E3-6DD7-4508-861D-0FAFA31A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AF50E6-EB07-4930-A319-4FA24A8E2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8338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110EAD-5C0A-4AE9-8BD7-1D1769594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F3ED5D1-D058-44B3-B498-86BDD97B32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208BA7D-E54A-4970-90FC-95F841C22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420BAC-E958-4E89-83F8-639F905A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413E-5BD4-4FFF-8354-255E6D3C998B}" type="datetime1">
              <a:rPr lang="de-DE" smtClean="0"/>
              <a:t>25.09.2018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2C4029-2DA8-474E-B161-9E1EDBB72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BB8C30-4381-4079-857E-1EC36665C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125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0CB73EF-384D-4BCA-8CD2-C183BE602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0D2D08-E2B6-4718-A1C3-AE5162E87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7FC894-69D6-4DF4-B50F-B06BDBEF17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78762-7B63-411B-A736-55CDCD2A8D1A}" type="datetime1">
              <a:rPr lang="de-DE" smtClean="0"/>
              <a:t>25.09.2018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D9DB4C-C6A1-4EF8-884F-570E40E4F9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71F9B2-298B-4757-823E-C9CDFFDDC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306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13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21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47.png"/><Relationship Id="rId5" Type="http://schemas.openxmlformats.org/officeDocument/2006/relationships/image" Target="../media/image20.png"/><Relationship Id="rId10" Type="http://schemas.openxmlformats.org/officeDocument/2006/relationships/image" Target="../media/image46.png"/><Relationship Id="rId4" Type="http://schemas.openxmlformats.org/officeDocument/2006/relationships/image" Target="../media/image91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00.png"/><Relationship Id="rId7" Type="http://schemas.openxmlformats.org/officeDocument/2006/relationships/image" Target="../media/image55.pn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0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0.png"/><Relationship Id="rId4" Type="http://schemas.openxmlformats.org/officeDocument/2006/relationships/image" Target="../media/image20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0.png"/><Relationship Id="rId4" Type="http://schemas.openxmlformats.org/officeDocument/2006/relationships/image" Target="../media/image20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3" Type="http://schemas.openxmlformats.org/officeDocument/2006/relationships/image" Target="../media/image230.png"/><Relationship Id="rId7" Type="http://schemas.openxmlformats.org/officeDocument/2006/relationships/image" Target="../media/image270.png"/><Relationship Id="rId12" Type="http://schemas.openxmlformats.org/officeDocument/2006/relationships/image" Target="../media/image3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11" Type="http://schemas.openxmlformats.org/officeDocument/2006/relationships/image" Target="../media/image311.png"/><Relationship Id="rId5" Type="http://schemas.openxmlformats.org/officeDocument/2006/relationships/image" Target="../media/image250.png"/><Relationship Id="rId10" Type="http://schemas.openxmlformats.org/officeDocument/2006/relationships/image" Target="../media/image300.png"/><Relationship Id="rId4" Type="http://schemas.openxmlformats.org/officeDocument/2006/relationships/image" Target="../media/image240.png"/><Relationship Id="rId9" Type="http://schemas.openxmlformats.org/officeDocument/2006/relationships/image" Target="../media/image29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idden_Markov_model" TargetMode="External"/><Relationship Id="rId2" Type="http://schemas.openxmlformats.org/officeDocument/2006/relationships/hyperlink" Target="https://en.wikipedia.org/wiki/Kalman_filt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labbe/Kalman-and-Bayesian-Filters-in-Python" TargetMode="External"/><Relationship Id="rId5" Type="http://schemas.openxmlformats.org/officeDocument/2006/relationships/hyperlink" Target="http://www.bzarg.com/p/how-a-kalman-filter-works-in-pictures/" TargetMode="External"/><Relationship Id="rId4" Type="http://schemas.openxmlformats.org/officeDocument/2006/relationships/hyperlink" Target="https://en.wikipedia.org/wiki/Alpha_beta_filter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1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1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1.png"/><Relationship Id="rId7" Type="http://schemas.openxmlformats.org/officeDocument/2006/relationships/image" Target="../media/image5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5" Type="http://schemas.openxmlformats.org/officeDocument/2006/relationships/image" Target="../media/image310.png"/><Relationship Id="rId4" Type="http://schemas.openxmlformats.org/officeDocument/2006/relationships/image" Target="../media/image2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F89E8-EB1E-4141-B248-1ED47F116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549816"/>
          </a:xfrm>
        </p:spPr>
        <p:txBody>
          <a:bodyPr>
            <a:normAutofit/>
          </a:bodyPr>
          <a:lstStyle/>
          <a:p>
            <a:r>
              <a:rPr lang="de-DE" sz="5400"/>
              <a:t>Kalman-Filter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AC8E05-8730-485A-BFE2-B80BD6066C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DAB2F7-AC9D-44AE-9A6F-36A71347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1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A42800D-A649-4CA9-BFCA-1A8D4966A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438" y="2890057"/>
            <a:ext cx="4563123" cy="279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827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A0E9E5E0-F0B5-4528-B2FB-FECBCA9F4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025" y="756966"/>
            <a:ext cx="3228975" cy="3050517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10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038E565-0049-49C3-93C8-62F50DC7C2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464"/>
          <a:stretch/>
        </p:blipFill>
        <p:spPr>
          <a:xfrm>
            <a:off x="4572000" y="756966"/>
            <a:ext cx="3228975" cy="30410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BF67EE3D-0E52-4149-976F-CAE0E4159160}"/>
                  </a:ext>
                </a:extLst>
              </p:cNvPr>
              <p:cNvSpPr txBox="1"/>
              <p:nvPr/>
            </p:nvSpPr>
            <p:spPr>
              <a:xfrm>
                <a:off x="1343025" y="3151728"/>
                <a:ext cx="98854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de-DE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=0.0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BF67EE3D-0E52-4149-976F-CAE0E4159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025" y="3151728"/>
                <a:ext cx="98854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F22697D8-7E94-4328-985F-B7DDAEF7BFA8}"/>
                  </a:ext>
                </a:extLst>
              </p:cNvPr>
              <p:cNvSpPr txBox="1"/>
              <p:nvPr/>
            </p:nvSpPr>
            <p:spPr>
              <a:xfrm>
                <a:off x="4572000" y="3161152"/>
                <a:ext cx="98854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de-DE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=0.0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F22697D8-7E94-4328-985F-B7DDAEF7B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161152"/>
                <a:ext cx="988540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Grafik 10">
            <a:extLst>
              <a:ext uri="{FF2B5EF4-FFF2-40B4-BE49-F238E27FC236}">
                <a16:creationId xmlns:a16="http://schemas.microsoft.com/office/drawing/2014/main" id="{A4D26DA0-8D9D-426F-9247-19F54A5CD55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1" r="-2556"/>
          <a:stretch/>
        </p:blipFill>
        <p:spPr>
          <a:xfrm>
            <a:off x="1343025" y="3816907"/>
            <a:ext cx="3228975" cy="3041093"/>
          </a:xfrm>
          <a:prstGeom prst="rect">
            <a:avLst/>
          </a:prstGeom>
        </p:spPr>
      </p:pic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05F9BAA4-7E2C-49B0-A8A8-D436EB0C28B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18255"/>
                <a:ext cx="9144000" cy="1056401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de-DE" sz="5400"/>
                  <a:t>Choice of </a:t>
                </a:r>
                <a14:m>
                  <m:oMath xmlns:m="http://schemas.openxmlformats.org/officeDocument/2006/math">
                    <m:r>
                      <a:rPr lang="de-DE" sz="54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de-DE" sz="5400"/>
                  <a:t> and </a:t>
                </a:r>
                <a14:m>
                  <m:oMath xmlns:m="http://schemas.openxmlformats.org/officeDocument/2006/math">
                    <m:r>
                      <a:rPr lang="de-DE" sz="5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de-DE" sz="5400"/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05F9BAA4-7E2C-49B0-A8A8-D436EB0C28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18255"/>
                <a:ext cx="9144000" cy="1056401"/>
              </a:xfrm>
              <a:blipFill>
                <a:blip r:embed="rId8"/>
                <a:stretch>
                  <a:fillRect t="-13295" b="-248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5C99097C-19F2-47E7-82A2-88285EF915CF}"/>
                  </a:ext>
                </a:extLst>
              </p:cNvPr>
              <p:cNvSpPr txBox="1"/>
              <p:nvPr/>
            </p:nvSpPr>
            <p:spPr>
              <a:xfrm>
                <a:off x="1343025" y="6193414"/>
                <a:ext cx="10129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5C99097C-19F2-47E7-82A2-88285EF91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025" y="6193414"/>
                <a:ext cx="1012970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Grafik 16">
            <a:extLst>
              <a:ext uri="{FF2B5EF4-FFF2-40B4-BE49-F238E27FC236}">
                <a16:creationId xmlns:a16="http://schemas.microsoft.com/office/drawing/2014/main" id="{4191061E-A3F3-4E3A-9F52-372793E6B96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72000" y="3783338"/>
            <a:ext cx="3105937" cy="30106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756C99D6-A7CD-4696-9C0E-420640CB06E1}"/>
                  </a:ext>
                </a:extLst>
              </p:cNvPr>
              <p:cNvSpPr txBox="1"/>
              <p:nvPr/>
            </p:nvSpPr>
            <p:spPr>
              <a:xfrm>
                <a:off x="4560415" y="6252844"/>
                <a:ext cx="12638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de-DE" b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=0.005</m:t>
                    </m:r>
                  </m:oMath>
                </a14:m>
                <a:r>
                  <a:rPr lang="de-DE"/>
                  <a:t> </a:t>
                </a:r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756C99D6-A7CD-4696-9C0E-420640CB0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415" y="6252844"/>
                <a:ext cx="1263872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27E12FAE-D85F-4C4E-87F4-B0354BBC8374}"/>
                  </a:ext>
                </a:extLst>
              </p:cNvPr>
              <p:cNvSpPr txBox="1"/>
              <p:nvPr/>
            </p:nvSpPr>
            <p:spPr>
              <a:xfrm>
                <a:off x="5955533" y="3911406"/>
                <a:ext cx="1845442" cy="12507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/>
                  <a:t>benedict-bordner</a:t>
                </a:r>
              </a:p>
              <a:p>
                <a:pPr algn="ctr"/>
                <a:r>
                  <a:rPr lang="de-DE"/>
                  <a:t>filter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</m:oMath>
                  </m:oMathPara>
                </a14:m>
                <a:endParaRPr lang="de-DE" b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27E12FAE-D85F-4C4E-87F4-B0354BBC8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533" y="3911406"/>
                <a:ext cx="1845442" cy="1250727"/>
              </a:xfrm>
              <a:prstGeom prst="rect">
                <a:avLst/>
              </a:prstGeom>
              <a:blipFill>
                <a:blip r:embed="rId12"/>
                <a:stretch>
                  <a:fillRect l="-2970" t="-2927" r="-231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415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6" grpId="0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>
            <a:extLst>
              <a:ext uri="{FF2B5EF4-FFF2-40B4-BE49-F238E27FC236}">
                <a16:creationId xmlns:a16="http://schemas.microsoft.com/office/drawing/2014/main" id="{8160B053-4D50-4DEB-9B26-49B00044D64B}"/>
              </a:ext>
            </a:extLst>
          </p:cNvPr>
          <p:cNvSpPr/>
          <p:nvPr/>
        </p:nvSpPr>
        <p:spPr>
          <a:xfrm>
            <a:off x="0" y="1074656"/>
            <a:ext cx="9144000" cy="5783344"/>
          </a:xfrm>
          <a:prstGeom prst="rect">
            <a:avLst/>
          </a:prstGeom>
          <a:gradFill>
            <a:gsLst>
              <a:gs pos="30000">
                <a:schemeClr val="accent3">
                  <a:lumMod val="40000"/>
                  <a:lumOff val="60000"/>
                </a:schemeClr>
              </a:gs>
              <a:gs pos="4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Hidden Markov Model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11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FA442E37-F9B9-4845-ACFD-34AED2889B5A}"/>
                  </a:ext>
                </a:extLst>
              </p:cNvPr>
              <p:cNvSpPr/>
              <p:nvPr/>
            </p:nvSpPr>
            <p:spPr>
              <a:xfrm>
                <a:off x="4358492" y="2286855"/>
                <a:ext cx="1381943" cy="704868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observation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FA442E37-F9B9-4845-ACFD-34AED2889B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492" y="2286855"/>
                <a:ext cx="1381943" cy="704868"/>
              </a:xfrm>
              <a:prstGeom prst="roundRect">
                <a:avLst/>
              </a:prstGeom>
              <a:blipFill>
                <a:blip r:embed="rId3"/>
                <a:stretch>
                  <a:fillRect l="-881" r="-4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72D21F0-83B4-4904-B016-9ED91A301354}"/>
                  </a:ext>
                </a:extLst>
              </p:cNvPr>
              <p:cNvSpPr/>
              <p:nvPr/>
            </p:nvSpPr>
            <p:spPr>
              <a:xfrm>
                <a:off x="1343628" y="2299519"/>
                <a:ext cx="1071194" cy="704868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state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de-DE" b="0"/>
              </a:p>
            </p:txBody>
          </p:sp>
        </mc:Choice>
        <mc:Fallback xmlns="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72D21F0-83B4-4904-B016-9ED91A3013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628" y="2299519"/>
                <a:ext cx="1071194" cy="70486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E80E2245-9499-4961-8176-1EDAD256DDED}"/>
                  </a:ext>
                </a:extLst>
              </p:cNvPr>
              <p:cNvSpPr/>
              <p:nvPr/>
            </p:nvSpPr>
            <p:spPr>
              <a:xfrm>
                <a:off x="1220992" y="3193975"/>
                <a:ext cx="1316466" cy="51490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 sz="1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E80E2245-9499-4961-8176-1EDAD256DD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992" y="3193975"/>
                <a:ext cx="1316466" cy="5149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510261C7-BC01-49E1-B049-800D7B088BD2}"/>
              </a:ext>
            </a:extLst>
          </p:cNvPr>
          <p:cNvCxnSpPr>
            <a:cxnSpLocks/>
            <a:stCxn id="14" idx="2"/>
            <a:endCxn id="3" idx="0"/>
          </p:cNvCxnSpPr>
          <p:nvPr/>
        </p:nvCxnSpPr>
        <p:spPr>
          <a:xfrm>
            <a:off x="1879225" y="3004387"/>
            <a:ext cx="0" cy="189588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C5BAD98-A193-4D48-9060-EFDD0B7317BD}"/>
              </a:ext>
            </a:extLst>
          </p:cNvPr>
          <p:cNvCxnSpPr>
            <a:cxnSpLocks/>
          </p:cNvCxnSpPr>
          <p:nvPr/>
        </p:nvCxnSpPr>
        <p:spPr>
          <a:xfrm flipV="1">
            <a:off x="3108352" y="5874530"/>
            <a:ext cx="613449" cy="13055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18962E41-8479-401C-B357-559562D40393}"/>
              </a:ext>
            </a:extLst>
          </p:cNvPr>
          <p:cNvSpPr txBox="1"/>
          <p:nvPr/>
        </p:nvSpPr>
        <p:spPr>
          <a:xfrm>
            <a:off x="1137674" y="1108031"/>
            <a:ext cx="149560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/>
              <a:t>reality</a:t>
            </a:r>
          </a:p>
          <a:p>
            <a:pPr algn="ctr"/>
            <a:r>
              <a:rPr lang="de-DE"/>
              <a:t>(hidden)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75423E59-75BF-4295-8E44-ABF34B661813}"/>
              </a:ext>
            </a:extLst>
          </p:cNvPr>
          <p:cNvSpPr txBox="1"/>
          <p:nvPr/>
        </p:nvSpPr>
        <p:spPr>
          <a:xfrm>
            <a:off x="4191726" y="1113027"/>
            <a:ext cx="150714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/>
              <a:t>model</a:t>
            </a:r>
          </a:p>
          <a:p>
            <a:pPr algn="ctr"/>
            <a:r>
              <a:rPr lang="de-DE"/>
              <a:t>(observable)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A3F2CA3-D7BB-45B1-ABB9-23EB87B0C507}"/>
              </a:ext>
            </a:extLst>
          </p:cNvPr>
          <p:cNvCxnSpPr>
            <a:cxnSpLocks/>
          </p:cNvCxnSpPr>
          <p:nvPr/>
        </p:nvCxnSpPr>
        <p:spPr>
          <a:xfrm>
            <a:off x="1879225" y="2063351"/>
            <a:ext cx="0" cy="226744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F6793176-6682-44C4-A077-15FB1A5AEAD4}"/>
                  </a:ext>
                </a:extLst>
              </p:cNvPr>
              <p:cNvSpPr/>
              <p:nvPr/>
            </p:nvSpPr>
            <p:spPr>
              <a:xfrm>
                <a:off x="1339794" y="3938415"/>
                <a:ext cx="1071194" cy="704868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state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de-DE" b="0"/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F6793176-6682-44C4-A077-15FB1A5AEA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794" y="3938415"/>
                <a:ext cx="1071194" cy="704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C6245857-DAD0-425E-B2C7-C8541B0C8F5A}"/>
                  </a:ext>
                </a:extLst>
              </p:cNvPr>
              <p:cNvSpPr/>
              <p:nvPr/>
            </p:nvSpPr>
            <p:spPr>
              <a:xfrm>
                <a:off x="1240162" y="4852046"/>
                <a:ext cx="1278126" cy="51490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 sz="140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C6245857-DAD0-425E-B2C7-C8541B0C8F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162" y="4852046"/>
                <a:ext cx="1278126" cy="51490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7AB72388-27F7-423F-BE34-491B1EDA771E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1875391" y="4643283"/>
            <a:ext cx="3834" cy="208763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7DA0545D-4EFC-47B4-9770-ACAB8DEF794C}"/>
              </a:ext>
            </a:extLst>
          </p:cNvPr>
          <p:cNvCxnSpPr>
            <a:cxnSpLocks/>
            <a:stCxn id="3" idx="2"/>
            <a:endCxn id="33" idx="0"/>
          </p:cNvCxnSpPr>
          <p:nvPr/>
        </p:nvCxnSpPr>
        <p:spPr>
          <a:xfrm flipH="1">
            <a:off x="1875391" y="3708877"/>
            <a:ext cx="3834" cy="229538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hteck: abgerundete Ecken 39">
                <a:extLst>
                  <a:ext uri="{FF2B5EF4-FFF2-40B4-BE49-F238E27FC236}">
                    <a16:creationId xmlns:a16="http://schemas.microsoft.com/office/drawing/2014/main" id="{2264E3C1-1513-4D02-A898-351BB2588903}"/>
                  </a:ext>
                </a:extLst>
              </p:cNvPr>
              <p:cNvSpPr/>
              <p:nvPr/>
            </p:nvSpPr>
            <p:spPr>
              <a:xfrm>
                <a:off x="1339794" y="5575711"/>
                <a:ext cx="1071194" cy="704868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state</a:t>
                </a:r>
              </a:p>
              <a:p>
                <a:pPr algn="ctr"/>
                <a:r>
                  <a:rPr lang="de-DE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de-DE" b="0"/>
              </a:p>
            </p:txBody>
          </p:sp>
        </mc:Choice>
        <mc:Fallback xmlns="">
          <p:sp>
            <p:nvSpPr>
              <p:cNvPr id="40" name="Rechteck: abgerundete Ecken 39">
                <a:extLst>
                  <a:ext uri="{FF2B5EF4-FFF2-40B4-BE49-F238E27FC236}">
                    <a16:creationId xmlns:a16="http://schemas.microsoft.com/office/drawing/2014/main" id="{2264E3C1-1513-4D02-A898-351BB25889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794" y="5575711"/>
                <a:ext cx="1071194" cy="704868"/>
              </a:xfrm>
              <a:prstGeom prst="roundRect">
                <a:avLst/>
              </a:prstGeom>
              <a:blipFill>
                <a:blip r:embed="rId8"/>
                <a:stretch>
                  <a:fillRect t="-8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43AADF21-E39C-4C09-AA03-8D62C252438A}"/>
              </a:ext>
            </a:extLst>
          </p:cNvPr>
          <p:cNvCxnSpPr/>
          <p:nvPr/>
        </p:nvCxnSpPr>
        <p:spPr>
          <a:xfrm>
            <a:off x="390617" y="1251751"/>
            <a:ext cx="0" cy="5326602"/>
          </a:xfrm>
          <a:prstGeom prst="straightConnector1">
            <a:avLst/>
          </a:prstGeom>
          <a:ln w="508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58CBFBC4-875A-4F3F-B459-933CFB1F450C}"/>
              </a:ext>
            </a:extLst>
          </p:cNvPr>
          <p:cNvSpPr txBox="1"/>
          <p:nvPr/>
        </p:nvSpPr>
        <p:spPr>
          <a:xfrm rot="5400000">
            <a:off x="300914" y="6059345"/>
            <a:ext cx="85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/>
              <a:t>time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911BD40-AC93-485C-892B-99BC93A3B9AF}"/>
              </a:ext>
            </a:extLst>
          </p:cNvPr>
          <p:cNvCxnSpPr/>
          <p:nvPr/>
        </p:nvCxnSpPr>
        <p:spPr>
          <a:xfrm>
            <a:off x="292962" y="2651953"/>
            <a:ext cx="204187" cy="0"/>
          </a:xfrm>
          <a:prstGeom prst="line">
            <a:avLst/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0F49CBA6-ACAE-47F1-ABE3-57111C0B0F1F}"/>
              </a:ext>
            </a:extLst>
          </p:cNvPr>
          <p:cNvCxnSpPr/>
          <p:nvPr/>
        </p:nvCxnSpPr>
        <p:spPr>
          <a:xfrm>
            <a:off x="292962" y="4486454"/>
            <a:ext cx="204187" cy="0"/>
          </a:xfrm>
          <a:prstGeom prst="line">
            <a:avLst/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72ABBA55-2A60-4444-A8B7-B51DE8A02EFE}"/>
              </a:ext>
            </a:extLst>
          </p:cNvPr>
          <p:cNvCxnSpPr/>
          <p:nvPr/>
        </p:nvCxnSpPr>
        <p:spPr>
          <a:xfrm>
            <a:off x="303319" y="5918277"/>
            <a:ext cx="204187" cy="0"/>
          </a:xfrm>
          <a:prstGeom prst="line">
            <a:avLst/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97261862-5A65-494F-A66F-B98F2E8F16C3}"/>
              </a:ext>
            </a:extLst>
          </p:cNvPr>
          <p:cNvCxnSpPr>
            <a:cxnSpLocks/>
          </p:cNvCxnSpPr>
          <p:nvPr/>
        </p:nvCxnSpPr>
        <p:spPr>
          <a:xfrm>
            <a:off x="1876576" y="5376372"/>
            <a:ext cx="3834" cy="208763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Inhaltsplatzhalter 2">
                <a:extLst>
                  <a:ext uri="{FF2B5EF4-FFF2-40B4-BE49-F238E27FC236}">
                    <a16:creationId xmlns:a16="http://schemas.microsoft.com/office/drawing/2014/main" id="{0A097F44-ACE8-4747-9694-8122AF2B70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37239" y="1251751"/>
                <a:ext cx="2809961" cy="50951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de-DE" sz="2000">
                    <a:latin typeface="Corbel" panose="020B0503020204020204" pitchFamily="34" charset="0"/>
                  </a:rPr>
                  <a:t> possible states</a:t>
                </a:r>
              </a:p>
              <a:p>
                <a:pPr marL="0" indent="0">
                  <a:buNone/>
                </a:pPr>
                <a:endParaRPr lang="de-DE" sz="20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2000">
                    <a:latin typeface="Corbel" panose="020B0503020204020204" pitchFamily="34" charset="0"/>
                  </a:rPr>
                  <a:t>probabilities: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de-DE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de-DE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de-DE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de-DE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de-DE" sz="2000">
                  <a:solidFill>
                    <a:schemeClr val="accent1"/>
                  </a:solidFill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1800">
                    <a:latin typeface="Corbel" panose="020B0503020204020204" pitchFamily="34" charset="0"/>
                  </a:rPr>
                  <a:t>(markov-matrix) </a:t>
                </a:r>
                <a14:m>
                  <m:oMath xmlns:m="http://schemas.openxmlformats.org/officeDocument/2006/math">
                    <m:r>
                      <a:rPr lang="de-DE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de-D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de-D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de-DE" sz="1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000" b="0" i="1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0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de-DE" sz="2000">
                    <a:latin typeface="Corbel" panose="020B0503020204020204" pitchFamily="34" charset="0"/>
                  </a:rPr>
                  <a:t> possible observations</a:t>
                </a:r>
              </a:p>
              <a:p>
                <a:pPr marL="0" indent="0">
                  <a:buNone/>
                </a:pPr>
                <a:endParaRPr lang="de-DE" sz="20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2000">
                    <a:latin typeface="Corbel" panose="020B0503020204020204" pitchFamily="34" charset="0"/>
                  </a:rPr>
                  <a:t>probabilities: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de-DE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e-DE" sz="20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0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DE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de-DE" sz="2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de-DE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de-DE" sz="20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1800">
                    <a:latin typeface="Corbel" panose="020B0503020204020204" pitchFamily="34" charset="0"/>
                  </a:rPr>
                  <a:t>(markov-matrix)</a:t>
                </a:r>
                <a:r>
                  <a:rPr lang="de-DE" sz="1800"/>
                  <a:t> </a:t>
                </a:r>
                <a14:m>
                  <m:oMath xmlns:m="http://schemas.openxmlformats.org/officeDocument/2006/math">
                    <m:r>
                      <a:rPr lang="de-DE" sz="18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de-DE" sz="1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0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00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2" name="Inhaltsplatzhalter 2">
                <a:extLst>
                  <a:ext uri="{FF2B5EF4-FFF2-40B4-BE49-F238E27FC236}">
                    <a16:creationId xmlns:a16="http://schemas.microsoft.com/office/drawing/2014/main" id="{0A097F44-ACE8-4747-9694-8122AF2B70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37239" y="1251751"/>
                <a:ext cx="2809961" cy="5095176"/>
              </a:xfrm>
              <a:blipFill>
                <a:blip r:embed="rId9"/>
                <a:stretch>
                  <a:fillRect l="-2169" t="-11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C3A7F614-B003-4E17-9341-EE02EED6ADE5}"/>
                  </a:ext>
                </a:extLst>
              </p:cNvPr>
              <p:cNvSpPr/>
              <p:nvPr/>
            </p:nvSpPr>
            <p:spPr>
              <a:xfrm>
                <a:off x="2744360" y="2385078"/>
                <a:ext cx="1316466" cy="51490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de-DE" sz="1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C3A7F614-B003-4E17-9341-EE02EED6AD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360" y="2385078"/>
                <a:ext cx="1316466" cy="51490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feld 16">
            <a:extLst>
              <a:ext uri="{FF2B5EF4-FFF2-40B4-BE49-F238E27FC236}">
                <a16:creationId xmlns:a16="http://schemas.microsoft.com/office/drawing/2014/main" id="{707BC292-FA0E-4F7D-AB4A-6DC5B84085B8}"/>
              </a:ext>
            </a:extLst>
          </p:cNvPr>
          <p:cNvSpPr txBox="1"/>
          <p:nvPr/>
        </p:nvSpPr>
        <p:spPr>
          <a:xfrm rot="16200000">
            <a:off x="209553" y="3953651"/>
            <a:ext cx="13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>
                <a:solidFill>
                  <a:schemeClr val="accent1"/>
                </a:solidFill>
              </a:rPr>
              <a:t>transition</a:t>
            </a:r>
          </a:p>
          <a:p>
            <a:pPr algn="ctr"/>
            <a:r>
              <a:rPr lang="de-DE">
                <a:solidFill>
                  <a:schemeClr val="accent1"/>
                </a:solidFill>
              </a:rPr>
              <a:t>probabilities</a:t>
            </a:r>
          </a:p>
        </p:txBody>
      </p: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E318031D-EC2E-4FEC-8DD9-7958B11CD36E}"/>
              </a:ext>
            </a:extLst>
          </p:cNvPr>
          <p:cNvCxnSpPr>
            <a:cxnSpLocks/>
            <a:stCxn id="17" idx="3"/>
            <a:endCxn id="3" idx="1"/>
          </p:cNvCxnSpPr>
          <p:nvPr/>
        </p:nvCxnSpPr>
        <p:spPr>
          <a:xfrm rot="5400000" flipH="1" flipV="1">
            <a:off x="978949" y="3358403"/>
            <a:ext cx="149019" cy="335067"/>
          </a:xfrm>
          <a:prstGeom prst="bentConnector2">
            <a:avLst/>
          </a:prstGeom>
          <a:ln>
            <a:solidFill>
              <a:schemeClr val="accent1"/>
            </a:solidFill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A13350A7-8D73-4F63-B893-397209CCC683}"/>
              </a:ext>
            </a:extLst>
          </p:cNvPr>
          <p:cNvCxnSpPr>
            <a:cxnSpLocks/>
            <a:stCxn id="17" idx="1"/>
            <a:endCxn id="34" idx="1"/>
          </p:cNvCxnSpPr>
          <p:nvPr/>
        </p:nvCxnSpPr>
        <p:spPr>
          <a:xfrm rot="16200000" flipH="1">
            <a:off x="984889" y="4854223"/>
            <a:ext cx="156309" cy="354237"/>
          </a:xfrm>
          <a:prstGeom prst="bentConnector2">
            <a:avLst/>
          </a:prstGeom>
          <a:ln>
            <a:solidFill>
              <a:schemeClr val="accent1"/>
            </a:solidFill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4BA91D87-BD6A-4E41-BA9F-BF9F5728172F}"/>
              </a:ext>
            </a:extLst>
          </p:cNvPr>
          <p:cNvCxnSpPr>
            <a:cxnSpLocks/>
            <a:stCxn id="14" idx="3"/>
            <a:endCxn id="42" idx="1"/>
          </p:cNvCxnSpPr>
          <p:nvPr/>
        </p:nvCxnSpPr>
        <p:spPr>
          <a:xfrm flipV="1">
            <a:off x="2414822" y="2642529"/>
            <a:ext cx="329538" cy="9424"/>
          </a:xfrm>
          <a:prstGeom prst="straightConnector1">
            <a:avLst/>
          </a:prstGeom>
          <a:ln w="31750" cmpd="dbl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AF522100-3D41-4C44-B44B-75A98EE56323}"/>
              </a:ext>
            </a:extLst>
          </p:cNvPr>
          <p:cNvCxnSpPr>
            <a:cxnSpLocks/>
            <a:stCxn id="42" idx="3"/>
            <a:endCxn id="7" idx="1"/>
          </p:cNvCxnSpPr>
          <p:nvPr/>
        </p:nvCxnSpPr>
        <p:spPr>
          <a:xfrm flipV="1">
            <a:off x="4060826" y="2639289"/>
            <a:ext cx="297666" cy="3240"/>
          </a:xfrm>
          <a:prstGeom prst="straightConnector1">
            <a:avLst/>
          </a:prstGeom>
          <a:ln w="31750" cmpd="dbl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3B5011DA-9ABF-4557-9579-8CFA03CADE4E}"/>
              </a:ext>
            </a:extLst>
          </p:cNvPr>
          <p:cNvSpPr txBox="1"/>
          <p:nvPr/>
        </p:nvSpPr>
        <p:spPr>
          <a:xfrm>
            <a:off x="2726221" y="3160707"/>
            <a:ext cx="13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>
                <a:solidFill>
                  <a:schemeClr val="accent2"/>
                </a:solidFill>
              </a:rPr>
              <a:t>emission</a:t>
            </a:r>
          </a:p>
          <a:p>
            <a:pPr algn="ctr"/>
            <a:r>
              <a:rPr lang="de-DE">
                <a:solidFill>
                  <a:schemeClr val="accent2"/>
                </a:solidFill>
              </a:rPr>
              <a:t>probabilities</a:t>
            </a:r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9857571A-AA91-4287-901D-5B335C7CD693}"/>
              </a:ext>
            </a:extLst>
          </p:cNvPr>
          <p:cNvCxnSpPr>
            <a:stCxn id="66" idx="0"/>
            <a:endCxn id="42" idx="2"/>
          </p:cNvCxnSpPr>
          <p:nvPr/>
        </p:nvCxnSpPr>
        <p:spPr>
          <a:xfrm flipV="1">
            <a:off x="3402593" y="2899980"/>
            <a:ext cx="0" cy="260727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hteck: abgerundete Ecken 70">
                <a:extLst>
                  <a:ext uri="{FF2B5EF4-FFF2-40B4-BE49-F238E27FC236}">
                    <a16:creationId xmlns:a16="http://schemas.microsoft.com/office/drawing/2014/main" id="{63D60F6D-327C-41BC-B513-AFE54A0DFE4A}"/>
                  </a:ext>
                </a:extLst>
              </p:cNvPr>
              <p:cNvSpPr/>
              <p:nvPr/>
            </p:nvSpPr>
            <p:spPr>
              <a:xfrm>
                <a:off x="4358492" y="3946471"/>
                <a:ext cx="1378109" cy="704868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observation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71" name="Rechteck: abgerundete Ecken 70">
                <a:extLst>
                  <a:ext uri="{FF2B5EF4-FFF2-40B4-BE49-F238E27FC236}">
                    <a16:creationId xmlns:a16="http://schemas.microsoft.com/office/drawing/2014/main" id="{63D60F6D-327C-41BC-B513-AFE54A0DFE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492" y="3946471"/>
                <a:ext cx="1378109" cy="704868"/>
              </a:xfrm>
              <a:prstGeom prst="roundRect">
                <a:avLst/>
              </a:prstGeom>
              <a:blipFill>
                <a:blip r:embed="rId11"/>
                <a:stretch>
                  <a:fillRect l="-885" r="-8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17C1B207-CBF4-4300-8740-F816444D2A20}"/>
              </a:ext>
            </a:extLst>
          </p:cNvPr>
          <p:cNvCxnSpPr>
            <a:cxnSpLocks/>
            <a:stCxn id="33" idx="3"/>
            <a:endCxn id="72" idx="1"/>
          </p:cNvCxnSpPr>
          <p:nvPr/>
        </p:nvCxnSpPr>
        <p:spPr>
          <a:xfrm>
            <a:off x="2410988" y="4290849"/>
            <a:ext cx="333372" cy="11296"/>
          </a:xfrm>
          <a:prstGeom prst="straightConnector1">
            <a:avLst/>
          </a:prstGeom>
          <a:ln w="31750" cmpd="dbl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DF6E2295-0E42-4129-B1AA-AB2460B38788}"/>
              </a:ext>
            </a:extLst>
          </p:cNvPr>
          <p:cNvCxnSpPr>
            <a:cxnSpLocks/>
            <a:stCxn id="72" idx="3"/>
            <a:endCxn id="71" idx="1"/>
          </p:cNvCxnSpPr>
          <p:nvPr/>
        </p:nvCxnSpPr>
        <p:spPr>
          <a:xfrm flipV="1">
            <a:off x="4060826" y="4298905"/>
            <a:ext cx="297666" cy="3240"/>
          </a:xfrm>
          <a:prstGeom prst="straightConnector1">
            <a:avLst/>
          </a:prstGeom>
          <a:ln w="31750" cmpd="dbl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hteck: abgerundete Ecken 74">
                <a:extLst>
                  <a:ext uri="{FF2B5EF4-FFF2-40B4-BE49-F238E27FC236}">
                    <a16:creationId xmlns:a16="http://schemas.microsoft.com/office/drawing/2014/main" id="{352C4AF7-C4B7-4E8A-9D2B-BFD61928F6C5}"/>
                  </a:ext>
                </a:extLst>
              </p:cNvPr>
              <p:cNvSpPr/>
              <p:nvPr/>
            </p:nvSpPr>
            <p:spPr>
              <a:xfrm>
                <a:off x="4369264" y="5551751"/>
                <a:ext cx="1378109" cy="704868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observation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75" name="Rechteck: abgerundete Ecken 74">
                <a:extLst>
                  <a:ext uri="{FF2B5EF4-FFF2-40B4-BE49-F238E27FC236}">
                    <a16:creationId xmlns:a16="http://schemas.microsoft.com/office/drawing/2014/main" id="{352C4AF7-C4B7-4E8A-9D2B-BFD61928F6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264" y="5551751"/>
                <a:ext cx="1378109" cy="704868"/>
              </a:xfrm>
              <a:prstGeom prst="roundRect">
                <a:avLst/>
              </a:prstGeom>
              <a:blipFill>
                <a:blip r:embed="rId12"/>
                <a:stretch>
                  <a:fillRect l="-885" r="-8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hteck 75">
                <a:extLst>
                  <a:ext uri="{FF2B5EF4-FFF2-40B4-BE49-F238E27FC236}">
                    <a16:creationId xmlns:a16="http://schemas.microsoft.com/office/drawing/2014/main" id="{8429DA24-3F8F-4DE7-AFE1-C3BD878AD982}"/>
                  </a:ext>
                </a:extLst>
              </p:cNvPr>
              <p:cNvSpPr/>
              <p:nvPr/>
            </p:nvSpPr>
            <p:spPr>
              <a:xfrm>
                <a:off x="2755132" y="5649974"/>
                <a:ext cx="1316466" cy="51490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 sz="1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6" name="Rechteck 75">
                <a:extLst>
                  <a:ext uri="{FF2B5EF4-FFF2-40B4-BE49-F238E27FC236}">
                    <a16:creationId xmlns:a16="http://schemas.microsoft.com/office/drawing/2014/main" id="{8429DA24-3F8F-4DE7-AFE1-C3BD878AD9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5132" y="5649974"/>
                <a:ext cx="1316466" cy="51490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C3B2EE12-2991-4993-921A-0622D930532F}"/>
              </a:ext>
            </a:extLst>
          </p:cNvPr>
          <p:cNvCxnSpPr>
            <a:cxnSpLocks/>
            <a:stCxn id="40" idx="3"/>
            <a:endCxn id="76" idx="1"/>
          </p:cNvCxnSpPr>
          <p:nvPr/>
        </p:nvCxnSpPr>
        <p:spPr>
          <a:xfrm flipV="1">
            <a:off x="2410988" y="5907425"/>
            <a:ext cx="344144" cy="20720"/>
          </a:xfrm>
          <a:prstGeom prst="straightConnector1">
            <a:avLst/>
          </a:prstGeom>
          <a:ln w="31750" cmpd="dbl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D57ACA27-589E-43B5-9219-F2406FB0A071}"/>
              </a:ext>
            </a:extLst>
          </p:cNvPr>
          <p:cNvCxnSpPr>
            <a:cxnSpLocks/>
            <a:stCxn id="76" idx="3"/>
            <a:endCxn id="75" idx="1"/>
          </p:cNvCxnSpPr>
          <p:nvPr/>
        </p:nvCxnSpPr>
        <p:spPr>
          <a:xfrm flipV="1">
            <a:off x="4071598" y="5904185"/>
            <a:ext cx="297666" cy="3240"/>
          </a:xfrm>
          <a:prstGeom prst="straightConnector1">
            <a:avLst/>
          </a:prstGeom>
          <a:ln w="31750" cmpd="dbl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CDFAC34F-C7FE-45A2-8DFD-499239493B4D}"/>
              </a:ext>
            </a:extLst>
          </p:cNvPr>
          <p:cNvCxnSpPr>
            <a:cxnSpLocks/>
            <a:stCxn id="66" idx="2"/>
            <a:endCxn id="76" idx="0"/>
          </p:cNvCxnSpPr>
          <p:nvPr/>
        </p:nvCxnSpPr>
        <p:spPr>
          <a:xfrm>
            <a:off x="3402593" y="3807038"/>
            <a:ext cx="10772" cy="184293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CE90AC84-EB7C-4DAD-89CC-71C47CD4C296}"/>
              </a:ext>
            </a:extLst>
          </p:cNvPr>
          <p:cNvCxnSpPr>
            <a:stCxn id="66" idx="2"/>
            <a:endCxn id="72" idx="0"/>
          </p:cNvCxnSpPr>
          <p:nvPr/>
        </p:nvCxnSpPr>
        <p:spPr>
          <a:xfrm>
            <a:off x="3402593" y="3807038"/>
            <a:ext cx="0" cy="23765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hteck 71">
                <a:extLst>
                  <a:ext uri="{FF2B5EF4-FFF2-40B4-BE49-F238E27FC236}">
                    <a16:creationId xmlns:a16="http://schemas.microsoft.com/office/drawing/2014/main" id="{ADEA14E4-B776-4D00-BD5D-15BB22AD7F2D}"/>
                  </a:ext>
                </a:extLst>
              </p:cNvPr>
              <p:cNvSpPr/>
              <p:nvPr/>
            </p:nvSpPr>
            <p:spPr>
              <a:xfrm>
                <a:off x="2744360" y="4044694"/>
                <a:ext cx="1316466" cy="51490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 sz="1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2" name="Rechteck 71">
                <a:extLst>
                  <a:ext uri="{FF2B5EF4-FFF2-40B4-BE49-F238E27FC236}">
                    <a16:creationId xmlns:a16="http://schemas.microsoft.com/office/drawing/2014/main" id="{ADEA14E4-B776-4D00-BD5D-15BB22AD7F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360" y="4044694"/>
                <a:ext cx="1316466" cy="51490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27B82B67-4F43-4587-BF69-8CE534082D34}"/>
              </a:ext>
            </a:extLst>
          </p:cNvPr>
          <p:cNvCxnSpPr>
            <a:cxnSpLocks/>
          </p:cNvCxnSpPr>
          <p:nvPr/>
        </p:nvCxnSpPr>
        <p:spPr>
          <a:xfrm>
            <a:off x="1875391" y="6280579"/>
            <a:ext cx="0" cy="226744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42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9" grpId="0"/>
      <p:bldP spid="42" grpId="0" animBg="1"/>
      <p:bldP spid="66" grpId="0"/>
      <p:bldP spid="71" grpId="0" animBg="1"/>
      <p:bldP spid="75" grpId="0" animBg="1"/>
      <p:bldP spid="76" grpId="0" animBg="1"/>
      <p:bldP spid="7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>
            <a:extLst>
              <a:ext uri="{FF2B5EF4-FFF2-40B4-BE49-F238E27FC236}">
                <a16:creationId xmlns:a16="http://schemas.microsoft.com/office/drawing/2014/main" id="{8160B053-4D50-4DEB-9B26-49B00044D64B}"/>
              </a:ext>
            </a:extLst>
          </p:cNvPr>
          <p:cNvSpPr/>
          <p:nvPr/>
        </p:nvSpPr>
        <p:spPr>
          <a:xfrm>
            <a:off x="0" y="1074656"/>
            <a:ext cx="9144000" cy="5783344"/>
          </a:xfrm>
          <a:prstGeom prst="rect">
            <a:avLst/>
          </a:prstGeom>
          <a:gradFill>
            <a:gsLst>
              <a:gs pos="39000">
                <a:schemeClr val="accent3">
                  <a:lumMod val="40000"/>
                  <a:lumOff val="60000"/>
                </a:schemeClr>
              </a:gs>
              <a:gs pos="65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Kalman Filter Models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12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47758687-F3FE-4A85-A7AE-CFA8CD719E23}"/>
                  </a:ext>
                </a:extLst>
              </p:cNvPr>
              <p:cNvSpPr/>
              <p:nvPr/>
            </p:nvSpPr>
            <p:spPr>
              <a:xfrm>
                <a:off x="6125211" y="2465010"/>
                <a:ext cx="2561588" cy="91868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estimated past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47758687-F3FE-4A85-A7AE-CFA8CD719E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211" y="2465010"/>
                <a:ext cx="2561588" cy="91868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FA442E37-F9B9-4845-ACFD-34AED2889B5A}"/>
                  </a:ext>
                </a:extLst>
              </p:cNvPr>
              <p:cNvSpPr/>
              <p:nvPr/>
            </p:nvSpPr>
            <p:spPr>
              <a:xfrm>
                <a:off x="3927524" y="3944137"/>
                <a:ext cx="1819910" cy="91868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sensor readings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FA442E37-F9B9-4845-ACFD-34AED2889B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524" y="3944137"/>
                <a:ext cx="1819910" cy="91868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72D21F0-83B4-4904-B016-9ED91A301354}"/>
                  </a:ext>
                </a:extLst>
              </p:cNvPr>
              <p:cNvSpPr/>
              <p:nvPr/>
            </p:nvSpPr>
            <p:spPr>
              <a:xfrm>
                <a:off x="880720" y="2465010"/>
                <a:ext cx="2227632" cy="918686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real past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72D21F0-83B4-4904-B016-9ED91A3013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20" y="2465010"/>
                <a:ext cx="2227632" cy="91868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: abgerundete Ecken 14">
                <a:extLst>
                  <a:ext uri="{FF2B5EF4-FFF2-40B4-BE49-F238E27FC236}">
                    <a16:creationId xmlns:a16="http://schemas.microsoft.com/office/drawing/2014/main" id="{2A7D9D70-26DF-418E-B207-0A53C6D1EBD8}"/>
                  </a:ext>
                </a:extLst>
              </p:cNvPr>
              <p:cNvSpPr/>
              <p:nvPr/>
            </p:nvSpPr>
            <p:spPr>
              <a:xfrm>
                <a:off x="880720" y="5428242"/>
                <a:ext cx="2227632" cy="918686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real present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" name="Rechteck: abgerundete Ecken 14">
                <a:extLst>
                  <a:ext uri="{FF2B5EF4-FFF2-40B4-BE49-F238E27FC236}">
                    <a16:creationId xmlns:a16="http://schemas.microsoft.com/office/drawing/2014/main" id="{2A7D9D70-26DF-418E-B207-0A53C6D1EB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20" y="5428242"/>
                <a:ext cx="2227632" cy="91868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hteck 2">
            <a:extLst>
              <a:ext uri="{FF2B5EF4-FFF2-40B4-BE49-F238E27FC236}">
                <a16:creationId xmlns:a16="http://schemas.microsoft.com/office/drawing/2014/main" id="{E80E2245-9499-4961-8176-1EDAD256DDED}"/>
              </a:ext>
            </a:extLst>
          </p:cNvPr>
          <p:cNvSpPr/>
          <p:nvPr/>
        </p:nvSpPr>
        <p:spPr>
          <a:xfrm>
            <a:off x="554992" y="3946626"/>
            <a:ext cx="2879088" cy="9186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accent5"/>
                </a:solidFill>
              </a:rPr>
              <a:t>world model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510261C7-BC01-49E1-B049-800D7B088BD2}"/>
              </a:ext>
            </a:extLst>
          </p:cNvPr>
          <p:cNvCxnSpPr>
            <a:cxnSpLocks/>
            <a:stCxn id="14" idx="2"/>
            <a:endCxn id="3" idx="0"/>
          </p:cNvCxnSpPr>
          <p:nvPr/>
        </p:nvCxnSpPr>
        <p:spPr>
          <a:xfrm>
            <a:off x="1994536" y="3383696"/>
            <a:ext cx="0" cy="562930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389E9C7-9DCC-462B-95F3-978B54882FAE}"/>
              </a:ext>
            </a:extLst>
          </p:cNvPr>
          <p:cNvCxnSpPr>
            <a:cxnSpLocks/>
            <a:stCxn id="3" idx="2"/>
            <a:endCxn id="15" idx="0"/>
          </p:cNvCxnSpPr>
          <p:nvPr/>
        </p:nvCxnSpPr>
        <p:spPr>
          <a:xfrm>
            <a:off x="1994536" y="4865312"/>
            <a:ext cx="0" cy="562930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E80F9302-E6BB-4FE8-95E9-9B0472110C39}"/>
              </a:ext>
            </a:extLst>
          </p:cNvPr>
          <p:cNvSpPr/>
          <p:nvPr/>
        </p:nvSpPr>
        <p:spPr>
          <a:xfrm>
            <a:off x="3721801" y="5415187"/>
            <a:ext cx="2231356" cy="9186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accent2"/>
                </a:solidFill>
              </a:rPr>
              <a:t>observation model</a:t>
            </a:r>
            <a:endParaRPr lang="de-DE">
              <a:solidFill>
                <a:schemeClr val="accent2"/>
              </a:solidFill>
              <a:latin typeface="Corbel" panose="020B0503020204020204" pitchFamily="34" charset="0"/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C5BAD98-A193-4D48-9060-EFDD0B7317BD}"/>
              </a:ext>
            </a:extLst>
          </p:cNvPr>
          <p:cNvCxnSpPr>
            <a:cxnSpLocks/>
            <a:stCxn id="15" idx="3"/>
            <a:endCxn id="26" idx="1"/>
          </p:cNvCxnSpPr>
          <p:nvPr/>
        </p:nvCxnSpPr>
        <p:spPr>
          <a:xfrm flipV="1">
            <a:off x="3108352" y="5874530"/>
            <a:ext cx="613449" cy="13055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18962E41-8479-401C-B357-559562D40393}"/>
              </a:ext>
            </a:extLst>
          </p:cNvPr>
          <p:cNvSpPr txBox="1"/>
          <p:nvPr/>
        </p:nvSpPr>
        <p:spPr>
          <a:xfrm>
            <a:off x="921440" y="1105871"/>
            <a:ext cx="149560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/>
              <a:t>reality</a:t>
            </a:r>
          </a:p>
          <a:p>
            <a:pPr algn="ctr"/>
            <a:r>
              <a:rPr lang="de-DE"/>
              <a:t>(hidden)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75423E59-75BF-4295-8E44-ABF34B661813}"/>
              </a:ext>
            </a:extLst>
          </p:cNvPr>
          <p:cNvSpPr txBox="1"/>
          <p:nvPr/>
        </p:nvSpPr>
        <p:spPr>
          <a:xfrm>
            <a:off x="6727390" y="1144137"/>
            <a:ext cx="135723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/>
              <a:t>filter</a:t>
            </a:r>
          </a:p>
          <a:p>
            <a:pPr algn="ctr"/>
            <a:r>
              <a:rPr lang="de-DE"/>
              <a:t>(observable)</a:t>
            </a: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C5F31ED-B968-4E1A-8A95-3B71658C21D7}"/>
              </a:ext>
            </a:extLst>
          </p:cNvPr>
          <p:cNvCxnSpPr>
            <a:stCxn id="26" idx="0"/>
            <a:endCxn id="7" idx="2"/>
          </p:cNvCxnSpPr>
          <p:nvPr/>
        </p:nvCxnSpPr>
        <p:spPr>
          <a:xfrm flipV="1">
            <a:off x="4837479" y="4862823"/>
            <a:ext cx="0" cy="552364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>
            <a:extLst>
              <a:ext uri="{FF2B5EF4-FFF2-40B4-BE49-F238E27FC236}">
                <a16:creationId xmlns:a16="http://schemas.microsoft.com/office/drawing/2014/main" id="{08645A54-385C-4EB6-A3C9-FFA8D016C627}"/>
              </a:ext>
            </a:extLst>
          </p:cNvPr>
          <p:cNvSpPr/>
          <p:nvPr/>
        </p:nvSpPr>
        <p:spPr>
          <a:xfrm>
            <a:off x="6277022" y="3944137"/>
            <a:ext cx="2256791" cy="9186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KALMAN FILTER</a:t>
            </a:r>
          </a:p>
        </p:txBody>
      </p: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F81E9480-FB68-4D49-9CF4-1D70F02B7292}"/>
              </a:ext>
            </a:extLst>
          </p:cNvPr>
          <p:cNvCxnSpPr>
            <a:stCxn id="7" idx="3"/>
            <a:endCxn id="48" idx="1"/>
          </p:cNvCxnSpPr>
          <p:nvPr/>
        </p:nvCxnSpPr>
        <p:spPr>
          <a:xfrm>
            <a:off x="5747434" y="4403480"/>
            <a:ext cx="529588" cy="0"/>
          </a:xfrm>
          <a:prstGeom prst="line">
            <a:avLst/>
          </a:prstGeom>
          <a:ln w="50800" cmpd="tri">
            <a:solidFill>
              <a:schemeClr val="accent2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90018610-9EB8-4DB5-8FBB-23C9F7FC42B2}"/>
              </a:ext>
            </a:extLst>
          </p:cNvPr>
          <p:cNvCxnSpPr>
            <a:cxnSpLocks/>
            <a:stCxn id="4" idx="2"/>
            <a:endCxn id="48" idx="0"/>
          </p:cNvCxnSpPr>
          <p:nvPr/>
        </p:nvCxnSpPr>
        <p:spPr>
          <a:xfrm flipH="1">
            <a:off x="7405418" y="3383696"/>
            <a:ext cx="587" cy="560441"/>
          </a:xfrm>
          <a:prstGeom prst="line">
            <a:avLst/>
          </a:prstGeom>
          <a:ln w="50800" cmpd="tri">
            <a:solidFill>
              <a:schemeClr val="accent1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hteck: abgerundete Ecken 54">
                <a:extLst>
                  <a:ext uri="{FF2B5EF4-FFF2-40B4-BE49-F238E27FC236}">
                    <a16:creationId xmlns:a16="http://schemas.microsoft.com/office/drawing/2014/main" id="{8FE47A00-BEF7-4923-969F-D4F267F591A4}"/>
                  </a:ext>
                </a:extLst>
              </p:cNvPr>
              <p:cNvSpPr/>
              <p:nvPr/>
            </p:nvSpPr>
            <p:spPr>
              <a:xfrm>
                <a:off x="6117523" y="5402573"/>
                <a:ext cx="2569276" cy="918686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estimated present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55" name="Rechteck: abgerundete Ecken 54">
                <a:extLst>
                  <a:ext uri="{FF2B5EF4-FFF2-40B4-BE49-F238E27FC236}">
                    <a16:creationId xmlns:a16="http://schemas.microsoft.com/office/drawing/2014/main" id="{8FE47A00-BEF7-4923-969F-D4F267F591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523" y="5402573"/>
                <a:ext cx="2569276" cy="91868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D6F7D82E-771B-401D-B0C1-3DBE1EB98619}"/>
              </a:ext>
            </a:extLst>
          </p:cNvPr>
          <p:cNvCxnSpPr>
            <a:stCxn id="48" idx="2"/>
            <a:endCxn id="55" idx="0"/>
          </p:cNvCxnSpPr>
          <p:nvPr/>
        </p:nvCxnSpPr>
        <p:spPr>
          <a:xfrm flipH="1">
            <a:off x="7402161" y="4862823"/>
            <a:ext cx="3257" cy="539750"/>
          </a:xfrm>
          <a:prstGeom prst="line">
            <a:avLst/>
          </a:prstGeom>
          <a:ln w="50800" cmpd="tri">
            <a:solidFill>
              <a:schemeClr val="accent1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FFD4C4AD-4F46-4943-97D5-1D7CF8D33095}"/>
              </a:ext>
            </a:extLst>
          </p:cNvPr>
          <p:cNvCxnSpPr/>
          <p:nvPr/>
        </p:nvCxnSpPr>
        <p:spPr>
          <a:xfrm>
            <a:off x="390617" y="1251751"/>
            <a:ext cx="0" cy="5326602"/>
          </a:xfrm>
          <a:prstGeom prst="straightConnector1">
            <a:avLst/>
          </a:prstGeom>
          <a:ln w="508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85D1710E-186A-4054-A228-537FF060796D}"/>
              </a:ext>
            </a:extLst>
          </p:cNvPr>
          <p:cNvSpPr txBox="1"/>
          <p:nvPr/>
        </p:nvSpPr>
        <p:spPr>
          <a:xfrm rot="5400000">
            <a:off x="300914" y="6059345"/>
            <a:ext cx="85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/>
              <a:t>time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1D5C7D6-ED5C-4964-99FA-25C3CB90D855}"/>
              </a:ext>
            </a:extLst>
          </p:cNvPr>
          <p:cNvCxnSpPr/>
          <p:nvPr/>
        </p:nvCxnSpPr>
        <p:spPr>
          <a:xfrm>
            <a:off x="292962" y="2927162"/>
            <a:ext cx="204187" cy="0"/>
          </a:xfrm>
          <a:prstGeom prst="line">
            <a:avLst/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29C4BCB1-4154-430E-A923-3DBB1D972BF2}"/>
              </a:ext>
            </a:extLst>
          </p:cNvPr>
          <p:cNvCxnSpPr/>
          <p:nvPr/>
        </p:nvCxnSpPr>
        <p:spPr>
          <a:xfrm>
            <a:off x="292962" y="5898005"/>
            <a:ext cx="204187" cy="0"/>
          </a:xfrm>
          <a:prstGeom prst="line">
            <a:avLst/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418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From Markov to Kalman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9892" y="1383632"/>
                <a:ext cx="3943350" cy="5337844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de-DE" sz="2800" u="sng">
                    <a:latin typeface="Corbel" panose="020B0503020204020204" pitchFamily="34" charset="0"/>
                  </a:rPr>
                  <a:t>hidden markov model</a:t>
                </a:r>
                <a:endParaRPr lang="de-DE" sz="2400" u="sng">
                  <a:latin typeface="Corbel" panose="020B0503020204020204" pitchFamily="34" charset="0"/>
                </a:endParaRPr>
              </a:p>
              <a:p>
                <a:pPr>
                  <a:lnSpc>
                    <a:spcPct val="100000"/>
                  </a:lnSpc>
                  <a:buFontTx/>
                  <a:buChar char="-"/>
                </a:pPr>
                <a:r>
                  <a:rPr lang="de-DE" sz="2800">
                    <a:latin typeface="Corbel" panose="020B0503020204020204" pitchFamily="34" charset="0"/>
                  </a:rPr>
                  <a:t>countable </a:t>
                </a:r>
                <a:r>
                  <a:rPr lang="de-DE" sz="2800">
                    <a:solidFill>
                      <a:schemeClr val="accent1"/>
                    </a:solidFill>
                    <a:latin typeface="Corbel" panose="020B0503020204020204" pitchFamily="34" charset="0"/>
                  </a:rPr>
                  <a:t>state</a:t>
                </a:r>
                <a:r>
                  <a:rPr lang="de-DE" sz="2800">
                    <a:latin typeface="Corbel" panose="020B0503020204020204" pitchFamily="34" charset="0"/>
                  </a:rPr>
                  <a:t>-space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de-DE" sz="2800">
                  <a:latin typeface="Corbel" panose="020B0503020204020204" pitchFamily="34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-"/>
                </a:pPr>
                <a:r>
                  <a:rPr lang="de-DE" sz="2500">
                    <a:latin typeface="Corbel" panose="020B0503020204020204" pitchFamily="34" charset="0"/>
                  </a:rPr>
                  <a:t>often finite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5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de-DE" sz="2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5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de-DE" sz="2500" b="0">
                  <a:latin typeface="Corbel" panose="020B0503020204020204" pitchFamily="34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-"/>
                </a:pPr>
                <a:r>
                  <a:rPr lang="de-DE" sz="2500">
                    <a:latin typeface="Corbel" panose="020B0503020204020204" pitchFamily="34" charset="0"/>
                  </a:rPr>
                  <a:t>one dimension</a:t>
                </a:r>
              </a:p>
              <a:p>
                <a:pPr>
                  <a:lnSpc>
                    <a:spcPct val="100000"/>
                  </a:lnSpc>
                  <a:buFontTx/>
                  <a:buChar char="-"/>
                </a:pPr>
                <a:r>
                  <a:rPr lang="de-DE" sz="2800">
                    <a:latin typeface="Corbel" panose="020B0503020204020204" pitchFamily="34" charset="0"/>
                  </a:rPr>
                  <a:t>finite </a:t>
                </a:r>
                <a:r>
                  <a:rPr lang="de-DE" sz="2800">
                    <a:solidFill>
                      <a:schemeClr val="accent2"/>
                    </a:solidFill>
                    <a:latin typeface="Corbel" panose="020B0503020204020204" pitchFamily="34" charset="0"/>
                  </a:rPr>
                  <a:t>observation</a:t>
                </a:r>
                <a:r>
                  <a:rPr lang="de-DE" sz="2800">
                    <a:latin typeface="Corbel" panose="020B0503020204020204" pitchFamily="34" charset="0"/>
                  </a:rPr>
                  <a:t>-space</a:t>
                </a:r>
              </a:p>
              <a:p>
                <a:pPr lvl="1">
                  <a:lnSpc>
                    <a:spcPct val="100000"/>
                  </a:lnSpc>
                  <a:buFontTx/>
                  <a:buChar char="-"/>
                </a:pPr>
                <a:r>
                  <a:rPr lang="de-DE" sz="2500">
                    <a:latin typeface="Corbel" panose="020B0503020204020204" pitchFamily="34" charset="0"/>
                  </a:rPr>
                  <a:t>dimension 1, size </a:t>
                </a:r>
                <a14:m>
                  <m:oMath xmlns:m="http://schemas.openxmlformats.org/officeDocument/2006/math">
                    <m:r>
                      <a:rPr lang="de-DE" sz="25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de-DE" sz="2500">
                  <a:latin typeface="Corbel" panose="020B0503020204020204" pitchFamily="34" charset="0"/>
                </a:endParaRPr>
              </a:p>
              <a:p>
                <a:pPr>
                  <a:lnSpc>
                    <a:spcPct val="100000"/>
                  </a:lnSpc>
                  <a:buFontTx/>
                  <a:buChar char="-"/>
                </a:pPr>
                <a:r>
                  <a:rPr lang="de-DE" sz="2800">
                    <a:solidFill>
                      <a:schemeClr val="accent1"/>
                    </a:solidFill>
                    <a:latin typeface="Corbel" panose="020B0503020204020204" pitchFamily="34" charset="0"/>
                  </a:rPr>
                  <a:t>state</a:t>
                </a:r>
                <a:r>
                  <a:rPr lang="de-DE" sz="2800">
                    <a:latin typeface="Corbel" panose="020B0503020204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-dimensional vector of probabilities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9892" y="1383632"/>
                <a:ext cx="3943350" cy="5337844"/>
              </a:xfrm>
              <a:blipFill>
                <a:blip r:embed="rId3"/>
                <a:stretch>
                  <a:fillRect l="-3246" t="-1142" r="-92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13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Inhaltsplatzhalter 2">
                <a:extLst>
                  <a:ext uri="{FF2B5EF4-FFF2-40B4-BE49-F238E27FC236}">
                    <a16:creationId xmlns:a16="http://schemas.microsoft.com/office/drawing/2014/main" id="{2155EB37-258F-4F11-9140-25B6302512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60758" y="1383631"/>
                <a:ext cx="3943350" cy="54561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de-DE" sz="2800" u="sng">
                    <a:latin typeface="Corbel" panose="020B0503020204020204" pitchFamily="34" charset="0"/>
                  </a:rPr>
                  <a:t>kalman-filter model</a:t>
                </a:r>
                <a:endParaRPr lang="de-DE" sz="2400" u="sng">
                  <a:latin typeface="Corbel" panose="020B0503020204020204" pitchFamily="34" charset="0"/>
                </a:endParaRPr>
              </a:p>
              <a:p>
                <a:pPr>
                  <a:lnSpc>
                    <a:spcPct val="100000"/>
                  </a:lnSpc>
                  <a:buFontTx/>
                  <a:buChar char="-"/>
                </a:pPr>
                <a:r>
                  <a:rPr lang="de-DE" sz="2800">
                    <a:latin typeface="Corbel" panose="020B0503020204020204" pitchFamily="34" charset="0"/>
                  </a:rPr>
                  <a:t>continuous state-space</a:t>
                </a:r>
              </a:p>
              <a:p>
                <a:pPr lvl="1">
                  <a:lnSpc>
                    <a:spcPct val="10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de-DE" sz="25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de-DE" sz="25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2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5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sz="25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de-DE" sz="2500">
                  <a:latin typeface="Corbel" panose="020B0503020204020204" pitchFamily="34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de-DE" sz="25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de-DE" sz="2500">
                    <a:latin typeface="Corbel" panose="020B0503020204020204" pitchFamily="34" charset="0"/>
                  </a:rPr>
                  <a:t> dimensions</a:t>
                </a:r>
              </a:p>
              <a:p>
                <a:pPr>
                  <a:lnSpc>
                    <a:spcPct val="100000"/>
                  </a:lnSpc>
                  <a:buFontTx/>
                  <a:buChar char="-"/>
                </a:pPr>
                <a:r>
                  <a:rPr lang="de-DE" sz="2800">
                    <a:latin typeface="Corbel" panose="020B0503020204020204" pitchFamily="34" charset="0"/>
                  </a:rPr>
                  <a:t>continuous </a:t>
                </a:r>
                <a:r>
                  <a:rPr lang="de-DE" sz="2800">
                    <a:solidFill>
                      <a:schemeClr val="accent2"/>
                    </a:solidFill>
                    <a:latin typeface="Corbel" panose="020B0503020204020204" pitchFamily="34" charset="0"/>
                  </a:rPr>
                  <a:t>obs.</a:t>
                </a:r>
                <a:r>
                  <a:rPr lang="de-DE" sz="2800">
                    <a:latin typeface="Corbel" panose="020B0503020204020204" pitchFamily="34" charset="0"/>
                  </a:rPr>
                  <a:t>-space </a:t>
                </a:r>
              </a:p>
              <a:p>
                <a:pPr lvl="1">
                  <a:lnSpc>
                    <a:spcPct val="100000"/>
                  </a:lnSpc>
                  <a:buFontTx/>
                  <a:buChar char="-"/>
                </a:pPr>
                <a:r>
                  <a:rPr lang="de-DE" sz="2500">
                    <a:latin typeface="Corbel" panose="020B0503020204020204" pitchFamily="34" charset="0"/>
                  </a:rPr>
                  <a:t>dimension </a:t>
                </a:r>
                <a14:m>
                  <m:oMath xmlns:m="http://schemas.openxmlformats.org/officeDocument/2006/math">
                    <m:r>
                      <a:rPr lang="de-DE" sz="25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de-DE" sz="2500">
                  <a:latin typeface="Corbel" panose="020B0503020204020204" pitchFamily="34" charset="0"/>
                </a:endParaRPr>
              </a:p>
              <a:p>
                <a:pPr>
                  <a:lnSpc>
                    <a:spcPct val="100000"/>
                  </a:lnSpc>
                  <a:buFontTx/>
                  <a:buChar char="-"/>
                </a:pPr>
                <a:r>
                  <a:rPr lang="de-DE" sz="2800">
                    <a:solidFill>
                      <a:schemeClr val="accent1"/>
                    </a:solidFill>
                    <a:latin typeface="Corbel" panose="020B0503020204020204" pitchFamily="34" charset="0"/>
                  </a:rPr>
                  <a:t>state</a:t>
                </a:r>
                <a:r>
                  <a:rPr lang="de-DE" sz="2800">
                    <a:latin typeface="Corbel" panose="020B0503020204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mean values and covariance matrix</a:t>
                </a:r>
              </a:p>
              <a:p>
                <a:pPr>
                  <a:lnSpc>
                    <a:spcPct val="100000"/>
                  </a:lnSpc>
                  <a:buFontTx/>
                  <a:buChar char="-"/>
                </a:pPr>
                <a:r>
                  <a:rPr lang="de-DE" sz="2800">
                    <a:latin typeface="Corbel" panose="020B0503020204020204" pitchFamily="34" charset="0"/>
                  </a:rPr>
                  <a:t>adds </a:t>
                </a:r>
                <a:r>
                  <a:rPr lang="de-DE" sz="2800">
                    <a:solidFill>
                      <a:schemeClr val="accent6"/>
                    </a:solidFill>
                    <a:latin typeface="Corbel" panose="020B0503020204020204" pitchFamily="34" charset="0"/>
                  </a:rPr>
                  <a:t>control</a:t>
                </a:r>
              </a:p>
              <a:p>
                <a:pPr>
                  <a:lnSpc>
                    <a:spcPct val="100000"/>
                  </a:lnSpc>
                  <a:buFontTx/>
                  <a:buChar char="-"/>
                </a:pPr>
                <a:r>
                  <a:rPr lang="de-DE" sz="2800">
                    <a:latin typeface="Corbel" panose="020B0503020204020204" pitchFamily="34" charset="0"/>
                  </a:rPr>
                  <a:t>adds process noise</a:t>
                </a:r>
                <a:endParaRPr lang="de-DE" sz="2800">
                  <a:solidFill>
                    <a:schemeClr val="accent6"/>
                  </a:solidFill>
                  <a:latin typeface="Corbel" panose="020B0503020204020204" pitchFamily="34" charset="0"/>
                </a:endParaRPr>
              </a:p>
              <a:p>
                <a:pPr>
                  <a:lnSpc>
                    <a:spcPct val="100000"/>
                  </a:lnSpc>
                  <a:buFontTx/>
                  <a:buChar char="-"/>
                </a:pPr>
                <a:endParaRPr lang="de-DE" sz="280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13" name="Inhaltsplatzhalter 2">
                <a:extLst>
                  <a:ext uri="{FF2B5EF4-FFF2-40B4-BE49-F238E27FC236}">
                    <a16:creationId xmlns:a16="http://schemas.microsoft.com/office/drawing/2014/main" id="{2155EB37-258F-4F11-9140-25B630251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758" y="1383631"/>
                <a:ext cx="3943350" cy="5456113"/>
              </a:xfrm>
              <a:prstGeom prst="rect">
                <a:avLst/>
              </a:prstGeom>
              <a:blipFill>
                <a:blip r:embed="rId4"/>
                <a:stretch>
                  <a:fillRect l="-3246" t="-11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0453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147BBCDD-DEA3-4D1D-A20F-069DD3DB8395}"/>
              </a:ext>
            </a:extLst>
          </p:cNvPr>
          <p:cNvSpPr/>
          <p:nvPr/>
        </p:nvSpPr>
        <p:spPr>
          <a:xfrm>
            <a:off x="0" y="1074656"/>
            <a:ext cx="9144000" cy="5783344"/>
          </a:xfrm>
          <a:prstGeom prst="rect">
            <a:avLst/>
          </a:prstGeom>
          <a:gradFill>
            <a:gsLst>
              <a:gs pos="23000">
                <a:schemeClr val="accent3">
                  <a:lumMod val="40000"/>
                  <a:lumOff val="60000"/>
                </a:schemeClr>
              </a:gs>
              <a:gs pos="32000">
                <a:schemeClr val="bg1"/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From G-H to Kalman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14</a:t>
            </a:fld>
            <a:endParaRPr lang="de-DE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47758687-F3FE-4A85-A7AE-CFA8CD719E23}"/>
              </a:ext>
            </a:extLst>
          </p:cNvPr>
          <p:cNvSpPr/>
          <p:nvPr/>
        </p:nvSpPr>
        <p:spPr>
          <a:xfrm>
            <a:off x="628650" y="2510314"/>
            <a:ext cx="1819910" cy="9186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past state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FA442E37-F9B9-4845-ACFD-34AED2889B5A}"/>
              </a:ext>
            </a:extLst>
          </p:cNvPr>
          <p:cNvSpPr/>
          <p:nvPr/>
        </p:nvSpPr>
        <p:spPr>
          <a:xfrm>
            <a:off x="628650" y="4485401"/>
            <a:ext cx="1819910" cy="91868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sensor readings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CFD7E92-E227-4F7F-8BD4-B9A9F75AA2A2}"/>
              </a:ext>
            </a:extLst>
          </p:cNvPr>
          <p:cNvSpPr/>
          <p:nvPr/>
        </p:nvSpPr>
        <p:spPr>
          <a:xfrm>
            <a:off x="2752090" y="2510314"/>
            <a:ext cx="1819910" cy="9186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prediction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6F04D0E-1BA0-43CA-9CBB-09F0A8FB4A37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448560" y="2969657"/>
            <a:ext cx="303530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aute 26">
            <a:extLst>
              <a:ext uri="{FF2B5EF4-FFF2-40B4-BE49-F238E27FC236}">
                <a16:creationId xmlns:a16="http://schemas.microsoft.com/office/drawing/2014/main" id="{DDCDDE14-93BE-4543-8A03-93F381497677}"/>
              </a:ext>
            </a:extLst>
          </p:cNvPr>
          <p:cNvSpPr/>
          <p:nvPr/>
        </p:nvSpPr>
        <p:spPr>
          <a:xfrm>
            <a:off x="4572000" y="3429000"/>
            <a:ext cx="1717042" cy="1056401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weight</a:t>
            </a:r>
          </a:p>
        </p:txBody>
      </p: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96391CBD-3C2A-4297-BDD8-F452101FABFE}"/>
              </a:ext>
            </a:extLst>
          </p:cNvPr>
          <p:cNvCxnSpPr>
            <a:stCxn id="7" idx="3"/>
            <a:endCxn id="27" idx="2"/>
          </p:cNvCxnSpPr>
          <p:nvPr/>
        </p:nvCxnSpPr>
        <p:spPr>
          <a:xfrm flipV="1">
            <a:off x="2448560" y="4485401"/>
            <a:ext cx="2981961" cy="459343"/>
          </a:xfrm>
          <a:prstGeom prst="bentConnector2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598E5C07-D174-4D8E-B242-9BA60EF30B73}"/>
              </a:ext>
            </a:extLst>
          </p:cNvPr>
          <p:cNvCxnSpPr>
            <a:stCxn id="8" idx="3"/>
            <a:endCxn id="27" idx="0"/>
          </p:cNvCxnSpPr>
          <p:nvPr/>
        </p:nvCxnSpPr>
        <p:spPr>
          <a:xfrm>
            <a:off x="4572000" y="2969657"/>
            <a:ext cx="858521" cy="459343"/>
          </a:xfrm>
          <a:prstGeom prst="bentConnector2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F2FC3924-A510-4630-8D2C-8F3E8CCF2149}"/>
              </a:ext>
            </a:extLst>
          </p:cNvPr>
          <p:cNvSpPr/>
          <p:nvPr/>
        </p:nvSpPr>
        <p:spPr>
          <a:xfrm>
            <a:off x="6695440" y="3497857"/>
            <a:ext cx="1819910" cy="91868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best estimate</a:t>
            </a: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2C5080FA-9FDF-482D-B64F-9D2044092326}"/>
              </a:ext>
            </a:extLst>
          </p:cNvPr>
          <p:cNvCxnSpPr>
            <a:stCxn id="27" idx="3"/>
            <a:endCxn id="34" idx="1"/>
          </p:cNvCxnSpPr>
          <p:nvPr/>
        </p:nvCxnSpPr>
        <p:spPr>
          <a:xfrm flipV="1">
            <a:off x="6289042" y="3957200"/>
            <a:ext cx="406398" cy="1"/>
          </a:xfrm>
          <a:prstGeom prst="line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986B8601-0E24-4112-9A57-E7BF7252549A}"/>
              </a:ext>
            </a:extLst>
          </p:cNvPr>
          <p:cNvSpPr txBox="1"/>
          <p:nvPr/>
        </p:nvSpPr>
        <p:spPr>
          <a:xfrm>
            <a:off x="113572" y="6070173"/>
            <a:ext cx="14956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>
                <a:solidFill>
                  <a:schemeClr val="bg1"/>
                </a:solidFill>
              </a:rPr>
              <a:t>reality</a:t>
            </a:r>
          </a:p>
        </p:txBody>
      </p:sp>
    </p:spTree>
    <p:extLst>
      <p:ext uri="{BB962C8B-B14F-4D97-AF65-F5344CB8AC3E}">
        <p14:creationId xmlns:p14="http://schemas.microsoft.com/office/powerpoint/2010/main" val="1214660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85AA4B61-EFE3-41CB-AA42-EBF50BA8EA16}"/>
              </a:ext>
            </a:extLst>
          </p:cNvPr>
          <p:cNvSpPr/>
          <p:nvPr/>
        </p:nvSpPr>
        <p:spPr>
          <a:xfrm>
            <a:off x="0" y="1074656"/>
            <a:ext cx="9144000" cy="5783344"/>
          </a:xfrm>
          <a:prstGeom prst="rect">
            <a:avLst/>
          </a:prstGeom>
          <a:gradFill>
            <a:gsLst>
              <a:gs pos="23000">
                <a:schemeClr val="accent3">
                  <a:lumMod val="40000"/>
                  <a:lumOff val="60000"/>
                </a:schemeClr>
              </a:gs>
              <a:gs pos="32000">
                <a:schemeClr val="bg1"/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From G-H to Kalman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15</a:t>
            </a:fld>
            <a:endParaRPr lang="de-DE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47758687-F3FE-4A85-A7AE-CFA8CD719E23}"/>
              </a:ext>
            </a:extLst>
          </p:cNvPr>
          <p:cNvSpPr/>
          <p:nvPr/>
        </p:nvSpPr>
        <p:spPr>
          <a:xfrm>
            <a:off x="628650" y="2510314"/>
            <a:ext cx="1819910" cy="9186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past state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FA442E37-F9B9-4845-ACFD-34AED2889B5A}"/>
              </a:ext>
            </a:extLst>
          </p:cNvPr>
          <p:cNvSpPr/>
          <p:nvPr/>
        </p:nvSpPr>
        <p:spPr>
          <a:xfrm>
            <a:off x="628650" y="4485401"/>
            <a:ext cx="1819910" cy="91868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sensor readings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CFD7E92-E227-4F7F-8BD4-B9A9F75AA2A2}"/>
              </a:ext>
            </a:extLst>
          </p:cNvPr>
          <p:cNvSpPr/>
          <p:nvPr/>
        </p:nvSpPr>
        <p:spPr>
          <a:xfrm>
            <a:off x="2752090" y="2510314"/>
            <a:ext cx="1819910" cy="9186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prediction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6F04D0E-1BA0-43CA-9CBB-09F0A8FB4A37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448560" y="2969657"/>
            <a:ext cx="303530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aute 26">
            <a:extLst>
              <a:ext uri="{FF2B5EF4-FFF2-40B4-BE49-F238E27FC236}">
                <a16:creationId xmlns:a16="http://schemas.microsoft.com/office/drawing/2014/main" id="{DDCDDE14-93BE-4543-8A03-93F381497677}"/>
              </a:ext>
            </a:extLst>
          </p:cNvPr>
          <p:cNvSpPr/>
          <p:nvPr/>
        </p:nvSpPr>
        <p:spPr>
          <a:xfrm>
            <a:off x="4572000" y="3429000"/>
            <a:ext cx="1717042" cy="1056401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weight</a:t>
            </a:r>
          </a:p>
        </p:txBody>
      </p: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96391CBD-3C2A-4297-BDD8-F452101FABFE}"/>
              </a:ext>
            </a:extLst>
          </p:cNvPr>
          <p:cNvCxnSpPr>
            <a:stCxn id="7" idx="3"/>
            <a:endCxn id="27" idx="2"/>
          </p:cNvCxnSpPr>
          <p:nvPr/>
        </p:nvCxnSpPr>
        <p:spPr>
          <a:xfrm flipV="1">
            <a:off x="2448560" y="4485401"/>
            <a:ext cx="2981961" cy="459343"/>
          </a:xfrm>
          <a:prstGeom prst="bentConnector2">
            <a:avLst/>
          </a:prstGeom>
          <a:ln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598E5C07-D174-4D8E-B242-9BA60EF30B73}"/>
              </a:ext>
            </a:extLst>
          </p:cNvPr>
          <p:cNvCxnSpPr>
            <a:stCxn id="8" idx="3"/>
            <a:endCxn id="27" idx="0"/>
          </p:cNvCxnSpPr>
          <p:nvPr/>
        </p:nvCxnSpPr>
        <p:spPr>
          <a:xfrm>
            <a:off x="4572000" y="2969657"/>
            <a:ext cx="858521" cy="459343"/>
          </a:xfrm>
          <a:prstGeom prst="bentConnector2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F2FC3924-A510-4630-8D2C-8F3E8CCF2149}"/>
              </a:ext>
            </a:extLst>
          </p:cNvPr>
          <p:cNvSpPr/>
          <p:nvPr/>
        </p:nvSpPr>
        <p:spPr>
          <a:xfrm>
            <a:off x="6695440" y="3497857"/>
            <a:ext cx="1819910" cy="91868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best estimate</a:t>
            </a: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2C5080FA-9FDF-482D-B64F-9D2044092326}"/>
              </a:ext>
            </a:extLst>
          </p:cNvPr>
          <p:cNvCxnSpPr>
            <a:stCxn id="27" idx="3"/>
            <a:endCxn id="34" idx="1"/>
          </p:cNvCxnSpPr>
          <p:nvPr/>
        </p:nvCxnSpPr>
        <p:spPr>
          <a:xfrm flipV="1">
            <a:off x="6289042" y="3957200"/>
            <a:ext cx="406398" cy="1"/>
          </a:xfrm>
          <a:prstGeom prst="line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C64CB9F1-18A3-4289-83B6-4F53D74AC269}"/>
              </a:ext>
            </a:extLst>
          </p:cNvPr>
          <p:cNvSpPr/>
          <p:nvPr/>
        </p:nvSpPr>
        <p:spPr>
          <a:xfrm>
            <a:off x="2752090" y="1213955"/>
            <a:ext cx="1819910" cy="91868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control vector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9242F418-951A-40EB-8D46-43149BBACDEB}"/>
              </a:ext>
            </a:extLst>
          </p:cNvPr>
          <p:cNvCxnSpPr>
            <a:stCxn id="14" idx="2"/>
            <a:endCxn id="8" idx="0"/>
          </p:cNvCxnSpPr>
          <p:nvPr/>
        </p:nvCxnSpPr>
        <p:spPr>
          <a:xfrm>
            <a:off x="3662045" y="2132641"/>
            <a:ext cx="0" cy="377673"/>
          </a:xfrm>
          <a:prstGeom prst="line">
            <a:avLst/>
          </a:prstGeom>
          <a:ln>
            <a:solidFill>
              <a:schemeClr val="accent6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63C3228A-1A60-49D6-A73F-0C66BEB1846C}"/>
              </a:ext>
            </a:extLst>
          </p:cNvPr>
          <p:cNvSpPr txBox="1"/>
          <p:nvPr/>
        </p:nvSpPr>
        <p:spPr>
          <a:xfrm>
            <a:off x="2935980" y="3648384"/>
            <a:ext cx="14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process noise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0F5701C2-6AF2-47B3-B25A-7FDB12CB7C2D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3662045" y="3429000"/>
            <a:ext cx="0" cy="279400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51D1E528-E87C-4F69-BFDA-B590EF657E10}"/>
              </a:ext>
            </a:extLst>
          </p:cNvPr>
          <p:cNvSpPr txBox="1"/>
          <p:nvPr/>
        </p:nvSpPr>
        <p:spPr>
          <a:xfrm>
            <a:off x="113572" y="6070173"/>
            <a:ext cx="14956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>
                <a:solidFill>
                  <a:schemeClr val="bg1"/>
                </a:solidFill>
              </a:rPr>
              <a:t>reality</a:t>
            </a:r>
          </a:p>
        </p:txBody>
      </p:sp>
    </p:spTree>
    <p:extLst>
      <p:ext uri="{BB962C8B-B14F-4D97-AF65-F5344CB8AC3E}">
        <p14:creationId xmlns:p14="http://schemas.microsoft.com/office/powerpoint/2010/main" val="3473752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Kalman Filter: World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the kalman-filter assumes the following state progression (based solely on 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):</a:t>
                </a:r>
              </a:p>
              <a:p>
                <a:pPr marL="0" indent="0">
                  <a:buNone/>
                </a:pPr>
                <a:endParaRPr lang="de-DE" sz="2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 sz="2800" b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800" b="0">
                  <a:latin typeface="Corbel" panose="020B0503020204020204" pitchFamily="34" charset="0"/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: </a:t>
                </a:r>
                <a:r>
                  <a:rPr lang="de-DE" sz="2800">
                    <a:solidFill>
                      <a:schemeClr val="accent1"/>
                    </a:solidFill>
                    <a:latin typeface="Corbel" panose="020B0503020204020204" pitchFamily="34" charset="0"/>
                  </a:rPr>
                  <a:t>state-transition</a:t>
                </a:r>
                <a:r>
                  <a:rPr lang="de-DE" sz="2800">
                    <a:latin typeface="Corbel" panose="020B0503020204020204" pitchFamily="34" charset="0"/>
                  </a:rPr>
                  <a:t> model  </a:t>
                </a:r>
                <a:r>
                  <a:rPr lang="de-DE" sz="2400">
                    <a:solidFill>
                      <a:schemeClr val="accent3"/>
                    </a:solidFill>
                    <a:latin typeface="Corbel" panose="020B0503020204020204" pitchFamily="34" charset="0"/>
                  </a:rPr>
                  <a:t>(e.g. classical mechanics)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: </a:t>
                </a:r>
                <a:r>
                  <a:rPr lang="de-DE" sz="2800">
                    <a:solidFill>
                      <a:schemeClr val="accent6"/>
                    </a:solidFill>
                    <a:latin typeface="Corbel" panose="020B0503020204020204" pitchFamily="34" charset="0"/>
                  </a:rPr>
                  <a:t>control</a:t>
                </a:r>
                <a:r>
                  <a:rPr lang="de-DE" sz="2800">
                    <a:latin typeface="Corbel" panose="020B0503020204020204" pitchFamily="34" charset="0"/>
                  </a:rPr>
                  <a:t>-input model  </a:t>
                </a:r>
                <a:r>
                  <a:rPr lang="de-DE" sz="2400">
                    <a:solidFill>
                      <a:schemeClr val="accent3"/>
                    </a:solidFill>
                    <a:latin typeface="Corbel" panose="020B0503020204020204" pitchFamily="34" charset="0"/>
                  </a:rPr>
                  <a:t>(e.g. motor affects position)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: </a:t>
                </a:r>
                <a:r>
                  <a:rPr lang="de-DE" sz="2800">
                    <a:solidFill>
                      <a:schemeClr val="accent6"/>
                    </a:solidFill>
                    <a:latin typeface="Corbel" panose="020B0503020204020204" pitchFamily="34" charset="0"/>
                  </a:rPr>
                  <a:t>control</a:t>
                </a:r>
                <a:r>
                  <a:rPr lang="de-DE" sz="2800">
                    <a:latin typeface="Corbel" panose="020B0503020204020204" pitchFamily="34" charset="0"/>
                  </a:rPr>
                  <a:t> vector  </a:t>
                </a:r>
                <a:r>
                  <a:rPr lang="de-DE" sz="2400">
                    <a:solidFill>
                      <a:schemeClr val="accent3"/>
                    </a:solidFill>
                    <a:latin typeface="Corbel" panose="020B0503020204020204" pitchFamily="34" charset="0"/>
                  </a:rPr>
                  <a:t>(e.g. how much the motor is driven)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>
                    <a:solidFill>
                      <a:prstClr val="black"/>
                    </a:solidFill>
                    <a:latin typeface="Corbel" panose="020B0503020204020204" pitchFamily="34" charset="0"/>
                  </a:rPr>
                  <a:t> : process noise – with covariance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de-DE" sz="2400">
                  <a:latin typeface="Corbel" panose="020B0503020204020204" pitchFamily="34" charset="0"/>
                </a:endParaRPr>
              </a:p>
              <a:p>
                <a:pPr>
                  <a:buFontTx/>
                  <a:buChar char="-"/>
                </a:pPr>
                <a:endParaRPr lang="de-DE" sz="280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46" t="-2241" b="-84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16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FE0FD9B-853F-4143-9928-47C38872DE83}"/>
              </a:ext>
            </a:extLst>
          </p:cNvPr>
          <p:cNvSpPr txBox="1"/>
          <p:nvPr/>
        </p:nvSpPr>
        <p:spPr>
          <a:xfrm>
            <a:off x="4976385" y="3743603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accent6"/>
                </a:solidFill>
              </a:rPr>
              <a:t>control</a:t>
            </a:r>
          </a:p>
        </p:txBody>
      </p:sp>
      <p:sp>
        <p:nvSpPr>
          <p:cNvPr id="8" name="Eckige Klammer links 7">
            <a:extLst>
              <a:ext uri="{FF2B5EF4-FFF2-40B4-BE49-F238E27FC236}">
                <a16:creationId xmlns:a16="http://schemas.microsoft.com/office/drawing/2014/main" id="{43E24595-DB50-4B03-91A7-D5DEFD40FEAC}"/>
              </a:ext>
            </a:extLst>
          </p:cNvPr>
          <p:cNvSpPr/>
          <p:nvPr/>
        </p:nvSpPr>
        <p:spPr>
          <a:xfrm rot="16200000">
            <a:off x="5345908" y="3203058"/>
            <a:ext cx="111125" cy="969964"/>
          </a:xfrm>
          <a:prstGeom prst="leftBracket">
            <a:avLst/>
          </a:prstGeom>
          <a:ln w="25400">
            <a:solidFill>
              <a:schemeClr val="accent6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2462A72-479E-42B4-8BB0-4FAFEA207987}"/>
              </a:ext>
            </a:extLst>
          </p:cNvPr>
          <p:cNvSpPr txBox="1"/>
          <p:nvPr/>
        </p:nvSpPr>
        <p:spPr>
          <a:xfrm>
            <a:off x="6139122" y="3751819"/>
            <a:ext cx="85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noise</a:t>
            </a:r>
          </a:p>
        </p:txBody>
      </p:sp>
      <p:sp>
        <p:nvSpPr>
          <p:cNvPr id="10" name="Eckige Klammer links 9">
            <a:extLst>
              <a:ext uri="{FF2B5EF4-FFF2-40B4-BE49-F238E27FC236}">
                <a16:creationId xmlns:a16="http://schemas.microsoft.com/office/drawing/2014/main" id="{315CF093-5304-4201-805A-B6734103B5E9}"/>
              </a:ext>
            </a:extLst>
          </p:cNvPr>
          <p:cNvSpPr/>
          <p:nvPr/>
        </p:nvSpPr>
        <p:spPr>
          <a:xfrm rot="16200000">
            <a:off x="6508645" y="3384720"/>
            <a:ext cx="111125" cy="606640"/>
          </a:xfrm>
          <a:prstGeom prst="leftBracket">
            <a:avLst/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23ECDA1-AD01-43EE-AEF2-C506AD778EFF}"/>
              </a:ext>
            </a:extLst>
          </p:cNvPr>
          <p:cNvSpPr txBox="1"/>
          <p:nvPr/>
        </p:nvSpPr>
        <p:spPr>
          <a:xfrm>
            <a:off x="3146902" y="3751817"/>
            <a:ext cx="1516916" cy="36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>
                <a:solidFill>
                  <a:schemeClr val="accent1"/>
                </a:solidFill>
              </a:rPr>
              <a:t>transition</a:t>
            </a:r>
          </a:p>
        </p:txBody>
      </p:sp>
      <p:sp>
        <p:nvSpPr>
          <p:cNvPr id="12" name="Eckige Klammer links 11">
            <a:extLst>
              <a:ext uri="{FF2B5EF4-FFF2-40B4-BE49-F238E27FC236}">
                <a16:creationId xmlns:a16="http://schemas.microsoft.com/office/drawing/2014/main" id="{D59FFC47-CA26-4946-B325-31D571BE1FA6}"/>
              </a:ext>
            </a:extLst>
          </p:cNvPr>
          <p:cNvSpPr/>
          <p:nvPr/>
        </p:nvSpPr>
        <p:spPr>
          <a:xfrm rot="16200000">
            <a:off x="3864771" y="3036371"/>
            <a:ext cx="111126" cy="1303335"/>
          </a:xfrm>
          <a:prstGeom prst="leftBracket">
            <a:avLst/>
          </a:prstGeom>
          <a:ln w="25400">
            <a:solidFill>
              <a:schemeClr val="accent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563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 fontScale="90000"/>
          </a:bodyPr>
          <a:lstStyle/>
          <a:p>
            <a:pPr algn="ctr"/>
            <a:r>
              <a:rPr lang="de-DE" sz="5400"/>
              <a:t>Kalman Filter: Observation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an observation (measurement)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of the hidden true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is modeled as</a:t>
                </a:r>
              </a:p>
              <a:p>
                <a:pPr marL="0" indent="0">
                  <a:buNone/>
                </a:pPr>
                <a:endParaRPr lang="de-DE" sz="2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 sz="2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800">
                  <a:latin typeface="Corbel" panose="020B0503020204020204" pitchFamily="34" charset="0"/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: </a:t>
                </a:r>
                <a:r>
                  <a:rPr lang="de-DE" sz="2800">
                    <a:solidFill>
                      <a:schemeClr val="accent2"/>
                    </a:solidFill>
                    <a:latin typeface="Corbel" panose="020B0503020204020204" pitchFamily="34" charset="0"/>
                  </a:rPr>
                  <a:t>observation model</a:t>
                </a:r>
                <a:r>
                  <a:rPr lang="de-DE" sz="2800">
                    <a:latin typeface="Corbel" panose="020B0503020204020204" pitchFamily="34" charset="0"/>
                  </a:rPr>
                  <a:t> </a:t>
                </a:r>
                <a:r>
                  <a:rPr lang="de-DE" sz="2400">
                    <a:latin typeface="Corbel" panose="020B0503020204020204" pitchFamily="34" charset="0"/>
                  </a:rPr>
                  <a:t>(state-space -&gt; observe-space)</a:t>
                </a:r>
                <a:endParaRPr lang="de-DE" sz="2800">
                  <a:latin typeface="Corbel" panose="020B0503020204020204" pitchFamily="34" charset="0"/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: observation noise – with covariance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de-DE" sz="280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2241" r="-13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17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9EA7E45-6DDC-4636-9F8D-A6DD5C306BD8}"/>
              </a:ext>
            </a:extLst>
          </p:cNvPr>
          <p:cNvSpPr txBox="1"/>
          <p:nvPr/>
        </p:nvSpPr>
        <p:spPr>
          <a:xfrm>
            <a:off x="5223242" y="3697040"/>
            <a:ext cx="68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noise</a:t>
            </a:r>
          </a:p>
        </p:txBody>
      </p:sp>
      <p:sp>
        <p:nvSpPr>
          <p:cNvPr id="8" name="Eckige Klammer links 7">
            <a:extLst>
              <a:ext uri="{FF2B5EF4-FFF2-40B4-BE49-F238E27FC236}">
                <a16:creationId xmlns:a16="http://schemas.microsoft.com/office/drawing/2014/main" id="{B0C9B829-F986-4CF0-9B07-DA5B2005861E}"/>
              </a:ext>
            </a:extLst>
          </p:cNvPr>
          <p:cNvSpPr/>
          <p:nvPr/>
        </p:nvSpPr>
        <p:spPr>
          <a:xfrm rot="16200000">
            <a:off x="5512457" y="3410249"/>
            <a:ext cx="119341" cy="454239"/>
          </a:xfrm>
          <a:prstGeom prst="leftBracket">
            <a:avLst/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448B0B8-BE84-47F6-B0EF-3E5EADC71B49}"/>
              </a:ext>
            </a:extLst>
          </p:cNvPr>
          <p:cNvSpPr txBox="1"/>
          <p:nvPr/>
        </p:nvSpPr>
        <p:spPr>
          <a:xfrm>
            <a:off x="3846619" y="3697040"/>
            <a:ext cx="14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>
                <a:solidFill>
                  <a:schemeClr val="accent2"/>
                </a:solidFill>
              </a:rPr>
              <a:t>observation</a:t>
            </a:r>
          </a:p>
        </p:txBody>
      </p:sp>
      <p:sp>
        <p:nvSpPr>
          <p:cNvPr id="10" name="Eckige Klammer links 9">
            <a:extLst>
              <a:ext uri="{FF2B5EF4-FFF2-40B4-BE49-F238E27FC236}">
                <a16:creationId xmlns:a16="http://schemas.microsoft.com/office/drawing/2014/main" id="{21E1979E-4E25-46FD-8B34-F2F4C3505616}"/>
              </a:ext>
            </a:extLst>
          </p:cNvPr>
          <p:cNvSpPr/>
          <p:nvPr/>
        </p:nvSpPr>
        <p:spPr>
          <a:xfrm rot="16200000">
            <a:off x="4512329" y="3181648"/>
            <a:ext cx="119341" cy="911439"/>
          </a:xfrm>
          <a:prstGeom prst="leftBracket">
            <a:avLst/>
          </a:prstGeom>
          <a:ln w="25400">
            <a:solidFill>
              <a:schemeClr val="accent2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7819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>
            <a:extLst>
              <a:ext uri="{FF2B5EF4-FFF2-40B4-BE49-F238E27FC236}">
                <a16:creationId xmlns:a16="http://schemas.microsoft.com/office/drawing/2014/main" id="{8160B053-4D50-4DEB-9B26-49B00044D64B}"/>
              </a:ext>
            </a:extLst>
          </p:cNvPr>
          <p:cNvSpPr/>
          <p:nvPr/>
        </p:nvSpPr>
        <p:spPr>
          <a:xfrm>
            <a:off x="0" y="1074656"/>
            <a:ext cx="9144000" cy="5783344"/>
          </a:xfrm>
          <a:prstGeom prst="rect">
            <a:avLst/>
          </a:prstGeom>
          <a:gradFill>
            <a:gsLst>
              <a:gs pos="39000">
                <a:schemeClr val="accent3">
                  <a:lumMod val="40000"/>
                  <a:lumOff val="60000"/>
                </a:schemeClr>
              </a:gs>
              <a:gs pos="65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Kalman Filter Models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18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47758687-F3FE-4A85-A7AE-CFA8CD719E23}"/>
                  </a:ext>
                </a:extLst>
              </p:cNvPr>
              <p:cNvSpPr/>
              <p:nvPr/>
            </p:nvSpPr>
            <p:spPr>
              <a:xfrm>
                <a:off x="6125211" y="2465010"/>
                <a:ext cx="2561588" cy="91868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estimated past state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de-DE"/>
              </a:p>
            </p:txBody>
          </p:sp>
        </mc:Choice>
        <mc:Fallback xmlns=""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47758687-F3FE-4A85-A7AE-CFA8CD719E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211" y="2465010"/>
                <a:ext cx="2561588" cy="91868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FA442E37-F9B9-4845-ACFD-34AED2889B5A}"/>
                  </a:ext>
                </a:extLst>
              </p:cNvPr>
              <p:cNvSpPr/>
              <p:nvPr/>
            </p:nvSpPr>
            <p:spPr>
              <a:xfrm>
                <a:off x="3927524" y="3944137"/>
                <a:ext cx="1819910" cy="91868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sensor readings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FA442E37-F9B9-4845-ACFD-34AED2889B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524" y="3944137"/>
                <a:ext cx="1819910" cy="91868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72D21F0-83B4-4904-B016-9ED91A301354}"/>
                  </a:ext>
                </a:extLst>
              </p:cNvPr>
              <p:cNvSpPr/>
              <p:nvPr/>
            </p:nvSpPr>
            <p:spPr>
              <a:xfrm>
                <a:off x="880720" y="2465010"/>
                <a:ext cx="2227632" cy="918686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real past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72D21F0-83B4-4904-B016-9ED91A3013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20" y="2465010"/>
                <a:ext cx="2227632" cy="91868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: abgerundete Ecken 14">
                <a:extLst>
                  <a:ext uri="{FF2B5EF4-FFF2-40B4-BE49-F238E27FC236}">
                    <a16:creationId xmlns:a16="http://schemas.microsoft.com/office/drawing/2014/main" id="{2A7D9D70-26DF-418E-B207-0A53C6D1EBD8}"/>
                  </a:ext>
                </a:extLst>
              </p:cNvPr>
              <p:cNvSpPr/>
              <p:nvPr/>
            </p:nvSpPr>
            <p:spPr>
              <a:xfrm>
                <a:off x="880720" y="5428242"/>
                <a:ext cx="2227632" cy="918686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real present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" name="Rechteck: abgerundete Ecken 14">
                <a:extLst>
                  <a:ext uri="{FF2B5EF4-FFF2-40B4-BE49-F238E27FC236}">
                    <a16:creationId xmlns:a16="http://schemas.microsoft.com/office/drawing/2014/main" id="{2A7D9D70-26DF-418E-B207-0A53C6D1EB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20" y="5428242"/>
                <a:ext cx="2227632" cy="91868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E80E2245-9499-4961-8176-1EDAD256DDED}"/>
                  </a:ext>
                </a:extLst>
              </p:cNvPr>
              <p:cNvSpPr/>
              <p:nvPr/>
            </p:nvSpPr>
            <p:spPr>
              <a:xfrm>
                <a:off x="554992" y="3946626"/>
                <a:ext cx="2879088" cy="9186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>
                    <a:solidFill>
                      <a:schemeClr val="bg1"/>
                    </a:solidFill>
                  </a:rPr>
                  <a:t>world model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E80E2245-9499-4961-8176-1EDAD256DD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992" y="3946626"/>
                <a:ext cx="2879088" cy="9186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510261C7-BC01-49E1-B049-800D7B088BD2}"/>
              </a:ext>
            </a:extLst>
          </p:cNvPr>
          <p:cNvCxnSpPr>
            <a:cxnSpLocks/>
            <a:stCxn id="14" idx="2"/>
            <a:endCxn id="3" idx="0"/>
          </p:cNvCxnSpPr>
          <p:nvPr/>
        </p:nvCxnSpPr>
        <p:spPr>
          <a:xfrm>
            <a:off x="1994536" y="3383696"/>
            <a:ext cx="0" cy="562930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389E9C7-9DCC-462B-95F3-978B54882FAE}"/>
              </a:ext>
            </a:extLst>
          </p:cNvPr>
          <p:cNvCxnSpPr>
            <a:cxnSpLocks/>
            <a:stCxn id="3" idx="2"/>
            <a:endCxn id="15" idx="0"/>
          </p:cNvCxnSpPr>
          <p:nvPr/>
        </p:nvCxnSpPr>
        <p:spPr>
          <a:xfrm>
            <a:off x="1994536" y="4865312"/>
            <a:ext cx="0" cy="562930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E80F9302-E6BB-4FE8-95E9-9B0472110C39}"/>
                  </a:ext>
                </a:extLst>
              </p:cNvPr>
              <p:cNvSpPr/>
              <p:nvPr/>
            </p:nvSpPr>
            <p:spPr>
              <a:xfrm>
                <a:off x="3721801" y="5415187"/>
                <a:ext cx="2231356" cy="9186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>
                    <a:solidFill>
                      <a:schemeClr val="bg1"/>
                    </a:solidFill>
                  </a:rPr>
                  <a:t>observation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>
                  <a:solidFill>
                    <a:schemeClr val="bg1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E80F9302-E6BB-4FE8-95E9-9B0472110C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801" y="5415187"/>
                <a:ext cx="2231356" cy="9186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C5BAD98-A193-4D48-9060-EFDD0B7317BD}"/>
              </a:ext>
            </a:extLst>
          </p:cNvPr>
          <p:cNvCxnSpPr>
            <a:cxnSpLocks/>
            <a:stCxn id="15" idx="3"/>
            <a:endCxn id="26" idx="1"/>
          </p:cNvCxnSpPr>
          <p:nvPr/>
        </p:nvCxnSpPr>
        <p:spPr>
          <a:xfrm flipV="1">
            <a:off x="3108352" y="5874530"/>
            <a:ext cx="613449" cy="13055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18962E41-8479-401C-B357-559562D40393}"/>
              </a:ext>
            </a:extLst>
          </p:cNvPr>
          <p:cNvSpPr txBox="1"/>
          <p:nvPr/>
        </p:nvSpPr>
        <p:spPr>
          <a:xfrm>
            <a:off x="921440" y="1105871"/>
            <a:ext cx="149560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/>
              <a:t>reality</a:t>
            </a:r>
          </a:p>
          <a:p>
            <a:pPr algn="ctr"/>
            <a:r>
              <a:rPr lang="de-DE"/>
              <a:t>(hidden)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75423E59-75BF-4295-8E44-ABF34B661813}"/>
              </a:ext>
            </a:extLst>
          </p:cNvPr>
          <p:cNvSpPr txBox="1"/>
          <p:nvPr/>
        </p:nvSpPr>
        <p:spPr>
          <a:xfrm>
            <a:off x="6817896" y="1144137"/>
            <a:ext cx="117621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/>
              <a:t>filter</a:t>
            </a:r>
          </a:p>
          <a:p>
            <a:pPr algn="ctr"/>
            <a:endParaRPr lang="de-DE"/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C5F31ED-B968-4E1A-8A95-3B71658C21D7}"/>
              </a:ext>
            </a:extLst>
          </p:cNvPr>
          <p:cNvCxnSpPr>
            <a:cxnSpLocks/>
          </p:cNvCxnSpPr>
          <p:nvPr/>
        </p:nvCxnSpPr>
        <p:spPr>
          <a:xfrm flipV="1">
            <a:off x="4810047" y="4862823"/>
            <a:ext cx="0" cy="552364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>
            <a:extLst>
              <a:ext uri="{FF2B5EF4-FFF2-40B4-BE49-F238E27FC236}">
                <a16:creationId xmlns:a16="http://schemas.microsoft.com/office/drawing/2014/main" id="{08645A54-385C-4EB6-A3C9-FFA8D016C627}"/>
              </a:ext>
            </a:extLst>
          </p:cNvPr>
          <p:cNvSpPr/>
          <p:nvPr/>
        </p:nvSpPr>
        <p:spPr>
          <a:xfrm>
            <a:off x="6277022" y="3944137"/>
            <a:ext cx="2256791" cy="9186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KALMAN FILTER</a:t>
            </a:r>
          </a:p>
        </p:txBody>
      </p: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F81E9480-FB68-4D49-9CF4-1D70F02B7292}"/>
              </a:ext>
            </a:extLst>
          </p:cNvPr>
          <p:cNvCxnSpPr>
            <a:stCxn id="7" idx="3"/>
            <a:endCxn id="48" idx="1"/>
          </p:cNvCxnSpPr>
          <p:nvPr/>
        </p:nvCxnSpPr>
        <p:spPr>
          <a:xfrm>
            <a:off x="5747434" y="4403480"/>
            <a:ext cx="529588" cy="0"/>
          </a:xfrm>
          <a:prstGeom prst="line">
            <a:avLst/>
          </a:prstGeom>
          <a:ln w="50800" cmpd="tri">
            <a:solidFill>
              <a:schemeClr val="accent2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90018610-9EB8-4DB5-8FBB-23C9F7FC42B2}"/>
              </a:ext>
            </a:extLst>
          </p:cNvPr>
          <p:cNvCxnSpPr>
            <a:cxnSpLocks/>
            <a:stCxn id="4" idx="2"/>
            <a:endCxn id="48" idx="0"/>
          </p:cNvCxnSpPr>
          <p:nvPr/>
        </p:nvCxnSpPr>
        <p:spPr>
          <a:xfrm flipH="1">
            <a:off x="7405418" y="3383696"/>
            <a:ext cx="587" cy="560441"/>
          </a:xfrm>
          <a:prstGeom prst="line">
            <a:avLst/>
          </a:prstGeom>
          <a:ln w="50800" cmpd="tri">
            <a:solidFill>
              <a:schemeClr val="accent1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hteck: abgerundete Ecken 54">
                <a:extLst>
                  <a:ext uri="{FF2B5EF4-FFF2-40B4-BE49-F238E27FC236}">
                    <a16:creationId xmlns:a16="http://schemas.microsoft.com/office/drawing/2014/main" id="{8FE47A00-BEF7-4923-969F-D4F267F591A4}"/>
                  </a:ext>
                </a:extLst>
              </p:cNvPr>
              <p:cNvSpPr/>
              <p:nvPr/>
            </p:nvSpPr>
            <p:spPr>
              <a:xfrm>
                <a:off x="6117523" y="5402573"/>
                <a:ext cx="2569276" cy="918686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estimated present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55" name="Rechteck: abgerundete Ecken 54">
                <a:extLst>
                  <a:ext uri="{FF2B5EF4-FFF2-40B4-BE49-F238E27FC236}">
                    <a16:creationId xmlns:a16="http://schemas.microsoft.com/office/drawing/2014/main" id="{8FE47A00-BEF7-4923-969F-D4F267F591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523" y="5402573"/>
                <a:ext cx="2569276" cy="918686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D6F7D82E-771B-401D-B0C1-3DBE1EB98619}"/>
              </a:ext>
            </a:extLst>
          </p:cNvPr>
          <p:cNvCxnSpPr>
            <a:stCxn id="48" idx="2"/>
            <a:endCxn id="55" idx="0"/>
          </p:cNvCxnSpPr>
          <p:nvPr/>
        </p:nvCxnSpPr>
        <p:spPr>
          <a:xfrm flipH="1">
            <a:off x="7402161" y="4862823"/>
            <a:ext cx="3257" cy="539750"/>
          </a:xfrm>
          <a:prstGeom prst="line">
            <a:avLst/>
          </a:prstGeom>
          <a:ln w="50800" cmpd="tri">
            <a:solidFill>
              <a:schemeClr val="accent1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852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hteck 39">
            <a:extLst>
              <a:ext uri="{FF2B5EF4-FFF2-40B4-BE49-F238E27FC236}">
                <a16:creationId xmlns:a16="http://schemas.microsoft.com/office/drawing/2014/main" id="{E09EA95C-368D-423D-AA27-D1FF6EB8228F}"/>
              </a:ext>
            </a:extLst>
          </p:cNvPr>
          <p:cNvSpPr/>
          <p:nvPr/>
        </p:nvSpPr>
        <p:spPr>
          <a:xfrm>
            <a:off x="0" y="1074656"/>
            <a:ext cx="9144000" cy="5783344"/>
          </a:xfrm>
          <a:prstGeom prst="rect">
            <a:avLst/>
          </a:prstGeom>
          <a:gradFill>
            <a:gsLst>
              <a:gs pos="31000">
                <a:schemeClr val="accent3">
                  <a:lumMod val="40000"/>
                  <a:lumOff val="60000"/>
                </a:schemeClr>
              </a:gs>
              <a:gs pos="38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Kalman Step 0 : Past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2736" y="1838326"/>
                <a:ext cx="4912614" cy="43386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Mean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 −1</m:t>
                        </m:r>
                      </m:sub>
                    </m:sSub>
                  </m:oMath>
                </a14:m>
                <a:r>
                  <a:rPr lang="de-DE" sz="2800" b="0">
                    <a:latin typeface="Corbel" panose="020B05030202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de-DE" sz="2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Covariance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 −1</m:t>
                        </m:r>
                      </m:sub>
                    </m:sSub>
                  </m:oMath>
                </a14:m>
                <a:r>
                  <a:rPr lang="de-DE" sz="2400">
                    <a:latin typeface="Corbel" panose="020B05030202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2736" y="1838326"/>
                <a:ext cx="4912614" cy="4338638"/>
              </a:xfrm>
              <a:blipFill>
                <a:blip r:embed="rId3"/>
                <a:stretch>
                  <a:fillRect l="-2481" t="-23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19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: abgerundete Ecken 7">
                <a:extLst>
                  <a:ext uri="{FF2B5EF4-FFF2-40B4-BE49-F238E27FC236}">
                    <a16:creationId xmlns:a16="http://schemas.microsoft.com/office/drawing/2014/main" id="{57793B57-43A4-4990-8539-7C5FA4C54C29}"/>
                  </a:ext>
                </a:extLst>
              </p:cNvPr>
              <p:cNvSpPr/>
              <p:nvPr/>
            </p:nvSpPr>
            <p:spPr>
              <a:xfrm>
                <a:off x="532982" y="2337474"/>
                <a:ext cx="2227632" cy="918686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real past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8" name="Rechteck: abgerundete Ecken 7">
                <a:extLst>
                  <a:ext uri="{FF2B5EF4-FFF2-40B4-BE49-F238E27FC236}">
                    <a16:creationId xmlns:a16="http://schemas.microsoft.com/office/drawing/2014/main" id="{57793B57-43A4-4990-8539-7C5FA4C54C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982" y="2337474"/>
                <a:ext cx="2227632" cy="91868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53A593E-2516-41A9-BC78-6A9E03DBB6B7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646798" y="3256160"/>
            <a:ext cx="0" cy="562930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hteck: abgerundete Ecken 18">
                <a:extLst>
                  <a:ext uri="{FF2B5EF4-FFF2-40B4-BE49-F238E27FC236}">
                    <a16:creationId xmlns:a16="http://schemas.microsoft.com/office/drawing/2014/main" id="{2C158669-5AE6-444A-8F59-90FA92162FCF}"/>
                  </a:ext>
                </a:extLst>
              </p:cNvPr>
              <p:cNvSpPr/>
              <p:nvPr/>
            </p:nvSpPr>
            <p:spPr>
              <a:xfrm>
                <a:off x="5867404" y="2337474"/>
                <a:ext cx="2561588" cy="91868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estimated past state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de-DE"/>
              </a:p>
            </p:txBody>
          </p:sp>
        </mc:Choice>
        <mc:Fallback xmlns="">
          <p:sp>
            <p:nvSpPr>
              <p:cNvPr id="19" name="Rechteck: abgerundete Ecken 18">
                <a:extLst>
                  <a:ext uri="{FF2B5EF4-FFF2-40B4-BE49-F238E27FC236}">
                    <a16:creationId xmlns:a16="http://schemas.microsoft.com/office/drawing/2014/main" id="{2C158669-5AE6-444A-8F59-90FA92162F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4" y="2337474"/>
                <a:ext cx="2561588" cy="91868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feld 9">
            <a:extLst>
              <a:ext uri="{FF2B5EF4-FFF2-40B4-BE49-F238E27FC236}">
                <a16:creationId xmlns:a16="http://schemas.microsoft.com/office/drawing/2014/main" id="{2FFACA0F-17B8-4C27-8FFD-B2F114A68841}"/>
              </a:ext>
            </a:extLst>
          </p:cNvPr>
          <p:cNvSpPr txBox="1"/>
          <p:nvPr/>
        </p:nvSpPr>
        <p:spPr>
          <a:xfrm>
            <a:off x="921440" y="1105871"/>
            <a:ext cx="14956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>
                <a:solidFill>
                  <a:schemeClr val="bg1"/>
                </a:solidFill>
              </a:rPr>
              <a:t>reality</a:t>
            </a:r>
          </a:p>
        </p:txBody>
      </p:sp>
    </p:spTree>
    <p:extLst>
      <p:ext uri="{BB962C8B-B14F-4D97-AF65-F5344CB8AC3E}">
        <p14:creationId xmlns:p14="http://schemas.microsoft.com/office/powerpoint/2010/main" val="2591189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Overview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62D4C6-1989-457F-A5DB-9CC2C96CD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4400">
                <a:latin typeface="Corbel" panose="020B0503020204020204" pitchFamily="34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4400">
                <a:latin typeface="Corbel" panose="020B0503020204020204" pitchFamily="34" charset="0"/>
              </a:rPr>
              <a:t>g-h-filter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4400">
                <a:latin typeface="Corbel" panose="020B0503020204020204" pitchFamily="34" charset="0"/>
              </a:rPr>
              <a:t>the hidden markov model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4400">
                <a:latin typeface="Corbel" panose="020B0503020204020204" pitchFamily="34" charset="0"/>
              </a:rPr>
              <a:t>kalman-filter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971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hteck 39">
            <a:extLst>
              <a:ext uri="{FF2B5EF4-FFF2-40B4-BE49-F238E27FC236}">
                <a16:creationId xmlns:a16="http://schemas.microsoft.com/office/drawing/2014/main" id="{E09EA95C-368D-423D-AA27-D1FF6EB8228F}"/>
              </a:ext>
            </a:extLst>
          </p:cNvPr>
          <p:cNvSpPr/>
          <p:nvPr/>
        </p:nvSpPr>
        <p:spPr>
          <a:xfrm>
            <a:off x="0" y="1074656"/>
            <a:ext cx="9144000" cy="5783344"/>
          </a:xfrm>
          <a:prstGeom prst="rect">
            <a:avLst/>
          </a:prstGeom>
          <a:gradFill>
            <a:gsLst>
              <a:gs pos="31000">
                <a:schemeClr val="accent3">
                  <a:lumMod val="40000"/>
                  <a:lumOff val="60000"/>
                </a:schemeClr>
              </a:gs>
              <a:gs pos="38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Kalman Step 1 : 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2736" y="1825625"/>
                <a:ext cx="4912614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Mean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de-DE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de-DE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 b="0">
                    <a:solidFill>
                      <a:schemeClr val="accent6"/>
                    </a:solidFill>
                    <a:latin typeface="Corbel" panose="020B0503020204020204" pitchFamily="34" charset="0"/>
                  </a:rPr>
                  <a:t> </a:t>
                </a:r>
                <a:endParaRPr lang="de-DE" sz="2800" b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Covariance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Sup>
                      <m:sSubSup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de-DE" sz="24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4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4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de-DE" sz="2400">
                    <a:solidFill>
                      <a:schemeClr val="accent2"/>
                    </a:solidFill>
                    <a:latin typeface="Corbel" panose="020B0503020204020204" pitchFamily="34" charset="0"/>
                  </a:rPr>
                  <a:t> </a:t>
                </a:r>
                <a:endParaRPr lang="de-DE" sz="240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2736" y="1825625"/>
                <a:ext cx="4912614" cy="4351338"/>
              </a:xfrm>
              <a:blipFill>
                <a:blip r:embed="rId3"/>
                <a:stretch>
                  <a:fillRect l="-2481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20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: abgerundete Ecken 7">
                <a:extLst>
                  <a:ext uri="{FF2B5EF4-FFF2-40B4-BE49-F238E27FC236}">
                    <a16:creationId xmlns:a16="http://schemas.microsoft.com/office/drawing/2014/main" id="{57793B57-43A4-4990-8539-7C5FA4C54C29}"/>
                  </a:ext>
                </a:extLst>
              </p:cNvPr>
              <p:cNvSpPr/>
              <p:nvPr/>
            </p:nvSpPr>
            <p:spPr>
              <a:xfrm>
                <a:off x="524104" y="1947384"/>
                <a:ext cx="2227632" cy="918686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real past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8" name="Rechteck: abgerundete Ecken 7">
                <a:extLst>
                  <a:ext uri="{FF2B5EF4-FFF2-40B4-BE49-F238E27FC236}">
                    <a16:creationId xmlns:a16="http://schemas.microsoft.com/office/drawing/2014/main" id="{57793B57-43A4-4990-8539-7C5FA4C54C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04" y="1947384"/>
                <a:ext cx="2227632" cy="91868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B3306677-399E-489B-8E23-D02F71ECB1B3}"/>
                  </a:ext>
                </a:extLst>
              </p:cNvPr>
              <p:cNvSpPr/>
              <p:nvPr/>
            </p:nvSpPr>
            <p:spPr>
              <a:xfrm>
                <a:off x="524104" y="4910616"/>
                <a:ext cx="2227632" cy="918686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real present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B3306677-399E-489B-8E23-D02F71ECB1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04" y="4910616"/>
                <a:ext cx="2227632" cy="91868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480B170A-29A7-4FF7-A9E1-AB15875CE1D6}"/>
                  </a:ext>
                </a:extLst>
              </p:cNvPr>
              <p:cNvSpPr/>
              <p:nvPr/>
            </p:nvSpPr>
            <p:spPr>
              <a:xfrm>
                <a:off x="198376" y="3429000"/>
                <a:ext cx="2879088" cy="9186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>
                    <a:solidFill>
                      <a:schemeClr val="bg1"/>
                    </a:solidFill>
                  </a:rPr>
                  <a:t>world model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480B170A-29A7-4FF7-A9E1-AB15875CE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76" y="3429000"/>
                <a:ext cx="2879088" cy="9186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53A593E-2516-41A9-BC78-6A9E03DBB6B7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1637920" y="2866070"/>
            <a:ext cx="0" cy="562930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9E729581-546F-414A-BF04-B5AC054790A6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1637920" y="4347686"/>
            <a:ext cx="0" cy="562930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C3DA2F58-CA4E-4BF6-9692-2524BCBF26E9}"/>
              </a:ext>
            </a:extLst>
          </p:cNvPr>
          <p:cNvCxnSpPr>
            <a:cxnSpLocks/>
          </p:cNvCxnSpPr>
          <p:nvPr/>
        </p:nvCxnSpPr>
        <p:spPr>
          <a:xfrm>
            <a:off x="2751736" y="4196810"/>
            <a:ext cx="0" cy="320326"/>
          </a:xfrm>
          <a:prstGeom prst="line">
            <a:avLst/>
          </a:prstGeom>
          <a:ln>
            <a:solidFill>
              <a:schemeClr val="accent2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1C4FDE4A-C669-4FEC-9A85-6265E4234C46}"/>
              </a:ext>
            </a:extLst>
          </p:cNvPr>
          <p:cNvCxnSpPr>
            <a:cxnSpLocks/>
          </p:cNvCxnSpPr>
          <p:nvPr/>
        </p:nvCxnSpPr>
        <p:spPr>
          <a:xfrm flipV="1">
            <a:off x="2751736" y="4507849"/>
            <a:ext cx="4016178" cy="9287"/>
          </a:xfrm>
          <a:prstGeom prst="line">
            <a:avLst/>
          </a:prstGeom>
          <a:ln>
            <a:solidFill>
              <a:schemeClr val="accent2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DEFC186D-9668-4C9D-A7B2-3DBD5979BDE7}"/>
              </a:ext>
            </a:extLst>
          </p:cNvPr>
          <p:cNvCxnSpPr>
            <a:cxnSpLocks/>
          </p:cNvCxnSpPr>
          <p:nvPr/>
        </p:nvCxnSpPr>
        <p:spPr>
          <a:xfrm flipV="1">
            <a:off x="6767914" y="4294717"/>
            <a:ext cx="0" cy="213132"/>
          </a:xfrm>
          <a:prstGeom prst="line">
            <a:avLst/>
          </a:prstGeom>
          <a:ln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25CDE134-848D-4806-8E57-7F9EAFF37E05}"/>
              </a:ext>
            </a:extLst>
          </p:cNvPr>
          <p:cNvCxnSpPr>
            <a:stCxn id="9" idx="3"/>
          </p:cNvCxnSpPr>
          <p:nvPr/>
        </p:nvCxnSpPr>
        <p:spPr>
          <a:xfrm flipV="1">
            <a:off x="2751736" y="5367338"/>
            <a:ext cx="482002" cy="2621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4EB5993D-B8B2-420C-9161-E8E1DC3D3A37}"/>
              </a:ext>
            </a:extLst>
          </p:cNvPr>
          <p:cNvCxnSpPr>
            <a:cxnSpLocks/>
          </p:cNvCxnSpPr>
          <p:nvPr/>
        </p:nvCxnSpPr>
        <p:spPr>
          <a:xfrm>
            <a:off x="2094511" y="4187455"/>
            <a:ext cx="0" cy="531064"/>
          </a:xfrm>
          <a:prstGeom prst="line">
            <a:avLst/>
          </a:prstGeom>
          <a:ln>
            <a:solidFill>
              <a:schemeClr val="accent6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CE8F2DC0-30C0-4A26-8C21-03A64D2E352D}"/>
              </a:ext>
            </a:extLst>
          </p:cNvPr>
          <p:cNvCxnSpPr>
            <a:cxnSpLocks/>
          </p:cNvCxnSpPr>
          <p:nvPr/>
        </p:nvCxnSpPr>
        <p:spPr>
          <a:xfrm>
            <a:off x="2094511" y="4718519"/>
            <a:ext cx="5532876" cy="0"/>
          </a:xfrm>
          <a:prstGeom prst="line">
            <a:avLst/>
          </a:prstGeom>
          <a:ln>
            <a:solidFill>
              <a:schemeClr val="accent6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D0C0E4B3-3A16-4EA7-B966-E2371B863426}"/>
              </a:ext>
            </a:extLst>
          </p:cNvPr>
          <p:cNvCxnSpPr>
            <a:cxnSpLocks/>
          </p:cNvCxnSpPr>
          <p:nvPr/>
        </p:nvCxnSpPr>
        <p:spPr>
          <a:xfrm flipV="1">
            <a:off x="7623026" y="2866070"/>
            <a:ext cx="0" cy="1852449"/>
          </a:xfrm>
          <a:prstGeom prst="line">
            <a:avLst/>
          </a:prstGeom>
          <a:ln>
            <a:solidFill>
              <a:schemeClr val="accent6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D79D4D59-B3AB-4A9B-A7A9-905A747F9E6F}"/>
              </a:ext>
            </a:extLst>
          </p:cNvPr>
          <p:cNvSpPr txBox="1"/>
          <p:nvPr/>
        </p:nvSpPr>
        <p:spPr>
          <a:xfrm>
            <a:off x="921440" y="1105871"/>
            <a:ext cx="14956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>
                <a:solidFill>
                  <a:schemeClr val="bg1"/>
                </a:solidFill>
              </a:rPr>
              <a:t>reality</a:t>
            </a:r>
          </a:p>
        </p:txBody>
      </p:sp>
    </p:spTree>
    <p:extLst>
      <p:ext uri="{BB962C8B-B14F-4D97-AF65-F5344CB8AC3E}">
        <p14:creationId xmlns:p14="http://schemas.microsoft.com/office/powerpoint/2010/main" val="395735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A9C4269E-6DBD-4931-8AC1-A90B2761969C}"/>
              </a:ext>
            </a:extLst>
          </p:cNvPr>
          <p:cNvSpPr/>
          <p:nvPr/>
        </p:nvSpPr>
        <p:spPr>
          <a:xfrm>
            <a:off x="0" y="1074656"/>
            <a:ext cx="9144000" cy="5783344"/>
          </a:xfrm>
          <a:prstGeom prst="rect">
            <a:avLst/>
          </a:prstGeom>
          <a:gradFill>
            <a:gsLst>
              <a:gs pos="31000">
                <a:schemeClr val="accent3">
                  <a:lumMod val="40000"/>
                  <a:lumOff val="60000"/>
                </a:schemeClr>
              </a:gs>
              <a:gs pos="38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Kalman Step 2 :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2735" y="1819175"/>
                <a:ext cx="5165878" cy="461049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Innovation Mean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 sz="2800" b="0">
                    <a:latin typeface="Corbel" panose="020B05030202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de-DE" sz="2800" b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Innovation Covariance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Sup>
                      <m:sSubSup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de-DE" sz="2400" b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4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2400" b="1">
                    <a:latin typeface="Corbel" panose="020B0503020204020204" pitchFamily="34" charset="0"/>
                  </a:rPr>
                  <a:t>Kalman Gain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Sup>
                      <m:sSubSup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Sup>
                      <m:sSubSupPr>
                        <m:ctrlPr>
                          <a:rPr lang="de-DE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de-DE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de-DE" sz="2400" b="0">
                    <a:solidFill>
                      <a:schemeClr val="accent6"/>
                    </a:solidFill>
                    <a:latin typeface="Corbel" panose="020B0503020204020204" pitchFamily="34" charset="0"/>
                  </a:rPr>
                  <a:t> </a:t>
                </a:r>
                <a:br>
                  <a:rPr lang="de-DE" sz="2400" b="0">
                    <a:latin typeface="Corbel" panose="020B0503020204020204" pitchFamily="34" charset="0"/>
                  </a:rPr>
                </a:br>
                <a:endParaRPr lang="de-DE" sz="240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2735" y="1819175"/>
                <a:ext cx="5165878" cy="4610491"/>
              </a:xfrm>
              <a:blipFill>
                <a:blip r:embed="rId3"/>
                <a:stretch>
                  <a:fillRect l="-2361" t="-21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21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A052189-63F6-4AC5-B269-3DAA49802AD3}"/>
                  </a:ext>
                </a:extLst>
              </p:cNvPr>
              <p:cNvSpPr/>
              <p:nvPr/>
            </p:nvSpPr>
            <p:spPr>
              <a:xfrm>
                <a:off x="819172" y="2627401"/>
                <a:ext cx="1819910" cy="91868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sensor readings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A052189-63F6-4AC5-B269-3DAA49802A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72" y="2627401"/>
                <a:ext cx="1819910" cy="91868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276EC3F3-90E5-496C-A6CE-5366082295FF}"/>
                  </a:ext>
                </a:extLst>
              </p:cNvPr>
              <p:cNvSpPr/>
              <p:nvPr/>
            </p:nvSpPr>
            <p:spPr>
              <a:xfrm>
                <a:off x="613449" y="4098451"/>
                <a:ext cx="2231356" cy="9186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>
                    <a:solidFill>
                      <a:schemeClr val="bg1"/>
                    </a:solidFill>
                  </a:rPr>
                  <a:t>observation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>
                  <a:solidFill>
                    <a:schemeClr val="bg1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276EC3F3-90E5-496C-A6CE-5366082295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49" y="4098451"/>
                <a:ext cx="2231356" cy="9186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B4762AFE-C586-4E99-B49C-EDC0957B779D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0" y="4557794"/>
            <a:ext cx="613449" cy="0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0BAEF9B-2262-4F82-98C0-8FAB28936F9D}"/>
              </a:ext>
            </a:extLst>
          </p:cNvPr>
          <p:cNvCxnSpPr>
            <a:cxnSpLocks/>
          </p:cNvCxnSpPr>
          <p:nvPr/>
        </p:nvCxnSpPr>
        <p:spPr>
          <a:xfrm flipV="1">
            <a:off x="1701695" y="3546087"/>
            <a:ext cx="0" cy="552364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6EB859AE-7B46-47A8-AA9A-EC80A573618F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639082" y="3086744"/>
            <a:ext cx="2095150" cy="0"/>
          </a:xfrm>
          <a:prstGeom prst="line">
            <a:avLst/>
          </a:prstGeom>
          <a:ln w="50800" cmpd="tri">
            <a:solidFill>
              <a:schemeClr val="accent2"/>
            </a:solidFill>
            <a:headEnd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61DCD817-780B-4110-965D-4FAC2BF0CF7B}"/>
              </a:ext>
            </a:extLst>
          </p:cNvPr>
          <p:cNvCxnSpPr>
            <a:cxnSpLocks/>
          </p:cNvCxnSpPr>
          <p:nvPr/>
        </p:nvCxnSpPr>
        <p:spPr>
          <a:xfrm>
            <a:off x="2349400" y="4837595"/>
            <a:ext cx="0" cy="320326"/>
          </a:xfrm>
          <a:prstGeom prst="line">
            <a:avLst/>
          </a:prstGeom>
          <a:ln>
            <a:solidFill>
              <a:schemeClr val="accent2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137D91ED-B046-40F3-95C1-FFE946742274}"/>
              </a:ext>
            </a:extLst>
          </p:cNvPr>
          <p:cNvCxnSpPr>
            <a:cxnSpLocks/>
          </p:cNvCxnSpPr>
          <p:nvPr/>
        </p:nvCxnSpPr>
        <p:spPr>
          <a:xfrm>
            <a:off x="2349400" y="5157924"/>
            <a:ext cx="2349401" cy="9421"/>
          </a:xfrm>
          <a:prstGeom prst="line">
            <a:avLst/>
          </a:prstGeom>
          <a:ln>
            <a:solidFill>
              <a:schemeClr val="accent2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05804F2A-5D72-40EC-A2C0-C51E6195EA0C}"/>
              </a:ext>
            </a:extLst>
          </p:cNvPr>
          <p:cNvCxnSpPr>
            <a:cxnSpLocks/>
          </p:cNvCxnSpPr>
          <p:nvPr/>
        </p:nvCxnSpPr>
        <p:spPr>
          <a:xfrm flipH="1" flipV="1">
            <a:off x="4675790" y="4302293"/>
            <a:ext cx="23011" cy="865054"/>
          </a:xfrm>
          <a:prstGeom prst="line">
            <a:avLst/>
          </a:prstGeom>
          <a:ln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CDBA3238-2E53-4510-A970-77F1019E6B4C}"/>
              </a:ext>
            </a:extLst>
          </p:cNvPr>
          <p:cNvCxnSpPr>
            <a:cxnSpLocks/>
          </p:cNvCxnSpPr>
          <p:nvPr/>
        </p:nvCxnSpPr>
        <p:spPr>
          <a:xfrm flipH="1" flipV="1">
            <a:off x="4734232" y="2781701"/>
            <a:ext cx="1" cy="308389"/>
          </a:xfrm>
          <a:prstGeom prst="line">
            <a:avLst/>
          </a:prstGeom>
          <a:ln w="50800" cmpd="tri">
            <a:solidFill>
              <a:schemeClr val="accent2"/>
            </a:solidFill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DFC79294-6E17-41E6-82A0-701E0837796C}"/>
              </a:ext>
            </a:extLst>
          </p:cNvPr>
          <p:cNvSpPr/>
          <p:nvPr/>
        </p:nvSpPr>
        <p:spPr>
          <a:xfrm>
            <a:off x="6503315" y="4538415"/>
            <a:ext cx="2231356" cy="9186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inverse covariance</a:t>
            </a:r>
            <a:endParaRPr lang="de-DE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algn="ctr"/>
            <a:r>
              <a:rPr lang="de-DE">
                <a:solidFill>
                  <a:schemeClr val="bg1"/>
                </a:solidFill>
                <a:latin typeface="Corbel" panose="020B0503020204020204" pitchFamily="34" charset="0"/>
              </a:rPr>
              <a:t>aka </a:t>
            </a:r>
            <a:r>
              <a:rPr lang="de-DE" b="1">
                <a:solidFill>
                  <a:schemeClr val="bg1"/>
                </a:solidFill>
                <a:latin typeface="Corbel" panose="020B0503020204020204" pitchFamily="34" charset="0"/>
              </a:rPr>
              <a:t>precision</a:t>
            </a:r>
            <a:endParaRPr lang="de-DE">
              <a:solidFill>
                <a:schemeClr val="bg1"/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305A649B-7544-4DF7-AAD7-E0A8F16E2536}"/>
              </a:ext>
            </a:extLst>
          </p:cNvPr>
          <p:cNvCxnSpPr>
            <a:cxnSpLocks/>
          </p:cNvCxnSpPr>
          <p:nvPr/>
        </p:nvCxnSpPr>
        <p:spPr>
          <a:xfrm>
            <a:off x="3830855" y="4302293"/>
            <a:ext cx="0" cy="695465"/>
          </a:xfrm>
          <a:prstGeom prst="line">
            <a:avLst/>
          </a:prstGeom>
          <a:ln>
            <a:solidFill>
              <a:schemeClr val="accent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B28B825-94EA-447F-ABB3-581B8D7EDF86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3830855" y="4997758"/>
            <a:ext cx="2672460" cy="0"/>
          </a:xfrm>
          <a:prstGeom prst="line">
            <a:avLst/>
          </a:prstGeom>
          <a:ln>
            <a:solidFill>
              <a:schemeClr val="accent1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02B6380-4775-4D3A-A251-766ED18EFF94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7618993" y="5457101"/>
            <a:ext cx="0" cy="520187"/>
          </a:xfrm>
          <a:prstGeom prst="line">
            <a:avLst/>
          </a:prstGeom>
          <a:ln>
            <a:solidFill>
              <a:schemeClr val="accent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24122BD6-1568-4FC9-B2D6-8AAED1DE144C}"/>
              </a:ext>
            </a:extLst>
          </p:cNvPr>
          <p:cNvCxnSpPr/>
          <p:nvPr/>
        </p:nvCxnSpPr>
        <p:spPr>
          <a:xfrm flipH="1">
            <a:off x="6185674" y="5977288"/>
            <a:ext cx="1433319" cy="0"/>
          </a:xfrm>
          <a:prstGeom prst="line">
            <a:avLst/>
          </a:prstGeom>
          <a:ln>
            <a:solidFill>
              <a:schemeClr val="accent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2B50B136-36C9-47F9-A253-1C641EC22E95}"/>
              </a:ext>
            </a:extLst>
          </p:cNvPr>
          <p:cNvSpPr txBox="1"/>
          <p:nvPr/>
        </p:nvSpPr>
        <p:spPr>
          <a:xfrm>
            <a:off x="921440" y="1105871"/>
            <a:ext cx="14956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>
                <a:solidFill>
                  <a:schemeClr val="bg1"/>
                </a:solidFill>
              </a:rPr>
              <a:t>reality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70E97F1A-4101-4407-916E-6EE2FD379AE5}"/>
                  </a:ext>
                </a:extLst>
              </p:cNvPr>
              <p:cNvSpPr/>
              <p:nvPr/>
            </p:nvSpPr>
            <p:spPr>
              <a:xfrm>
                <a:off x="3549420" y="3783022"/>
                <a:ext cx="6451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e-DE" sz="2800" b="0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70E97F1A-4101-4407-916E-6EE2FD379A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420" y="3783022"/>
                <a:ext cx="64517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385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A9C4269E-6DBD-4931-8AC1-A90B2761969C}"/>
              </a:ext>
            </a:extLst>
          </p:cNvPr>
          <p:cNvSpPr/>
          <p:nvPr/>
        </p:nvSpPr>
        <p:spPr>
          <a:xfrm>
            <a:off x="0" y="1074656"/>
            <a:ext cx="9144000" cy="5783344"/>
          </a:xfrm>
          <a:prstGeom prst="rect">
            <a:avLst/>
          </a:prstGeom>
          <a:gradFill>
            <a:gsLst>
              <a:gs pos="31000">
                <a:schemeClr val="accent3">
                  <a:lumMod val="40000"/>
                  <a:lumOff val="60000"/>
                </a:schemeClr>
              </a:gs>
              <a:gs pos="38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Kalman Step 2 :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2735" y="1846558"/>
                <a:ext cx="5165878" cy="458310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Mean </a:t>
                </a:r>
                <a:r>
                  <a:rPr lang="de-DE" sz="2000">
                    <a:latin typeface="Corbel" panose="020B0503020204020204" pitchFamily="34" charset="0"/>
                  </a:rPr>
                  <a:t>(used as estimate)</a:t>
                </a:r>
                <a:endParaRPr lang="de-DE" sz="2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 b="0">
                    <a:solidFill>
                      <a:schemeClr val="accent2"/>
                    </a:solidFill>
                    <a:latin typeface="Corbel" panose="020B0503020204020204" pitchFamily="34" charset="0"/>
                  </a:rPr>
                  <a:t> </a:t>
                </a:r>
                <a:endParaRPr lang="de-DE" sz="2800" b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Covariance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de-DE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40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de-DE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de-DE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de-DE" sz="2400" b="0" i="1">
                    <a:latin typeface="Cambria Math" panose="02040503050406030204" pitchFamily="18" charset="0"/>
                  </a:rPr>
                  <a:t> </a:t>
                </a:r>
                <a:br>
                  <a:rPr lang="de-DE" sz="2400" b="0" i="1">
                    <a:latin typeface="Cambria Math" panose="02040503050406030204" pitchFamily="18" charset="0"/>
                  </a:rPr>
                </a:br>
                <a:r>
                  <a:rPr lang="de-DE" sz="2400" b="0" i="1">
                    <a:latin typeface="Cambria Math" panose="02040503050406030204" pitchFamily="18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de-DE" sz="2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de-DE" sz="2400" b="0">
                    <a:latin typeface="Corbel" panose="020B0503020204020204" pitchFamily="34" charset="0"/>
                  </a:rPr>
                  <a:t> </a:t>
                </a:r>
                <a:br>
                  <a:rPr lang="de-DE" sz="2400" b="0">
                    <a:latin typeface="Corbel" panose="020B0503020204020204" pitchFamily="34" charset="0"/>
                  </a:rPr>
                </a:br>
                <a:endParaRPr lang="de-DE" sz="2400" b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400">
                  <a:latin typeface="Corbel" panose="020B0503020204020204" pitchFamily="34" charset="0"/>
                </a:endParaRPr>
              </a:p>
              <a:p>
                <a:pPr>
                  <a:buFontTx/>
                  <a:buChar char="-"/>
                </a:pPr>
                <a:r>
                  <a:rPr lang="de-DE" sz="2400">
                    <a:latin typeface="Corbel" panose="020B0503020204020204" pitchFamily="34" charset="0"/>
                  </a:rPr>
                  <a:t>innovation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de-DE" sz="2400">
                  <a:latin typeface="Corbel" panose="020B0503020204020204" pitchFamily="34" charset="0"/>
                </a:endParaRPr>
              </a:p>
              <a:p>
                <a:pPr>
                  <a:buFontTx/>
                  <a:buChar char="-"/>
                </a:pPr>
                <a:r>
                  <a:rPr lang="de-DE" sz="2400">
                    <a:latin typeface="Corbel" panose="020B0503020204020204" pitchFamily="34" charset="0"/>
                  </a:rPr>
                  <a:t>kalman gain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de-DE" sz="240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2735" y="1846558"/>
                <a:ext cx="5165878" cy="4583109"/>
              </a:xfrm>
              <a:blipFill>
                <a:blip r:embed="rId3"/>
                <a:stretch>
                  <a:fillRect l="-2361" t="-2261" b="-26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22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A052189-63F6-4AC5-B269-3DAA49802AD3}"/>
                  </a:ext>
                </a:extLst>
              </p:cNvPr>
              <p:cNvSpPr/>
              <p:nvPr/>
            </p:nvSpPr>
            <p:spPr>
              <a:xfrm>
                <a:off x="819172" y="2627401"/>
                <a:ext cx="1819910" cy="91868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sensor readings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A052189-63F6-4AC5-B269-3DAA49802A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72" y="2627401"/>
                <a:ext cx="1819910" cy="91868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276EC3F3-90E5-496C-A6CE-5366082295FF}"/>
                  </a:ext>
                </a:extLst>
              </p:cNvPr>
              <p:cNvSpPr/>
              <p:nvPr/>
            </p:nvSpPr>
            <p:spPr>
              <a:xfrm>
                <a:off x="613449" y="4098451"/>
                <a:ext cx="2231356" cy="9186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>
                    <a:solidFill>
                      <a:schemeClr val="bg1"/>
                    </a:solidFill>
                  </a:rPr>
                  <a:t>observation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>
                  <a:solidFill>
                    <a:schemeClr val="bg1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276EC3F3-90E5-496C-A6CE-5366082295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49" y="4098451"/>
                <a:ext cx="2231356" cy="9186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B4762AFE-C586-4E99-B49C-EDC0957B779D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0" y="4557794"/>
            <a:ext cx="613449" cy="13055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0BAEF9B-2262-4F82-98C0-8FAB28936F9D}"/>
              </a:ext>
            </a:extLst>
          </p:cNvPr>
          <p:cNvCxnSpPr>
            <a:cxnSpLocks/>
          </p:cNvCxnSpPr>
          <p:nvPr/>
        </p:nvCxnSpPr>
        <p:spPr>
          <a:xfrm flipV="1">
            <a:off x="1701695" y="3546087"/>
            <a:ext cx="0" cy="552364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61DCD817-780B-4110-965D-4FAC2BF0CF7B}"/>
              </a:ext>
            </a:extLst>
          </p:cNvPr>
          <p:cNvCxnSpPr>
            <a:cxnSpLocks/>
          </p:cNvCxnSpPr>
          <p:nvPr/>
        </p:nvCxnSpPr>
        <p:spPr>
          <a:xfrm>
            <a:off x="2349400" y="4837595"/>
            <a:ext cx="0" cy="320326"/>
          </a:xfrm>
          <a:prstGeom prst="line">
            <a:avLst/>
          </a:prstGeom>
          <a:ln>
            <a:solidFill>
              <a:schemeClr val="accent2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137D91ED-B046-40F3-95C1-FFE946742274}"/>
              </a:ext>
            </a:extLst>
          </p:cNvPr>
          <p:cNvCxnSpPr>
            <a:cxnSpLocks/>
          </p:cNvCxnSpPr>
          <p:nvPr/>
        </p:nvCxnSpPr>
        <p:spPr>
          <a:xfrm flipV="1">
            <a:off x="2349400" y="5157922"/>
            <a:ext cx="2678748" cy="1"/>
          </a:xfrm>
          <a:prstGeom prst="line">
            <a:avLst/>
          </a:prstGeom>
          <a:ln>
            <a:solidFill>
              <a:schemeClr val="accent2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05804F2A-5D72-40EC-A2C0-C51E6195EA0C}"/>
              </a:ext>
            </a:extLst>
          </p:cNvPr>
          <p:cNvCxnSpPr>
            <a:cxnSpLocks/>
          </p:cNvCxnSpPr>
          <p:nvPr/>
        </p:nvCxnSpPr>
        <p:spPr>
          <a:xfrm flipV="1">
            <a:off x="5028148" y="4649002"/>
            <a:ext cx="0" cy="482418"/>
          </a:xfrm>
          <a:prstGeom prst="line">
            <a:avLst/>
          </a:prstGeom>
          <a:ln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B6241480-8F9D-4D7F-9639-B95334CFC5E8}"/>
              </a:ext>
            </a:extLst>
          </p:cNvPr>
          <p:cNvSpPr txBox="1"/>
          <p:nvPr/>
        </p:nvSpPr>
        <p:spPr>
          <a:xfrm>
            <a:off x="921440" y="1105871"/>
            <a:ext cx="14956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>
                <a:solidFill>
                  <a:schemeClr val="bg1"/>
                </a:solidFill>
              </a:rPr>
              <a:t>reality</a:t>
            </a:r>
          </a:p>
        </p:txBody>
      </p:sp>
    </p:spTree>
    <p:extLst>
      <p:ext uri="{BB962C8B-B14F-4D97-AF65-F5344CB8AC3E}">
        <p14:creationId xmlns:p14="http://schemas.microsoft.com/office/powerpoint/2010/main" val="80711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85AA4B61-EFE3-41CB-AA42-EBF50BA8EA16}"/>
              </a:ext>
            </a:extLst>
          </p:cNvPr>
          <p:cNvSpPr/>
          <p:nvPr/>
        </p:nvSpPr>
        <p:spPr>
          <a:xfrm>
            <a:off x="0" y="1074656"/>
            <a:ext cx="9144000" cy="5783344"/>
          </a:xfrm>
          <a:prstGeom prst="rect">
            <a:avLst/>
          </a:prstGeom>
          <a:gradFill>
            <a:gsLst>
              <a:gs pos="23000">
                <a:schemeClr val="accent3">
                  <a:lumMod val="40000"/>
                  <a:lumOff val="60000"/>
                </a:schemeClr>
              </a:gs>
              <a:gs pos="32000">
                <a:schemeClr val="bg1"/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Kalman-Filter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23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47758687-F3FE-4A85-A7AE-CFA8CD719E23}"/>
                  </a:ext>
                </a:extLst>
              </p:cNvPr>
              <p:cNvSpPr/>
              <p:nvPr/>
            </p:nvSpPr>
            <p:spPr>
              <a:xfrm>
                <a:off x="628650" y="2510314"/>
                <a:ext cx="1819910" cy="91868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past state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de-DE"/>
              </a:p>
            </p:txBody>
          </p:sp>
        </mc:Choice>
        <mc:Fallback xmlns=""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47758687-F3FE-4A85-A7AE-CFA8CD719E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510314"/>
                <a:ext cx="1819910" cy="91868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FA442E37-F9B9-4845-ACFD-34AED2889B5A}"/>
                  </a:ext>
                </a:extLst>
              </p:cNvPr>
              <p:cNvSpPr/>
              <p:nvPr/>
            </p:nvSpPr>
            <p:spPr>
              <a:xfrm>
                <a:off x="628650" y="4485401"/>
                <a:ext cx="1819910" cy="91868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sensor readings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de-DE"/>
              </a:p>
            </p:txBody>
          </p:sp>
        </mc:Choice>
        <mc:Fallback xmlns="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FA442E37-F9B9-4845-ACFD-34AED2889B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485401"/>
                <a:ext cx="1819910" cy="91868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: abgerundete Ecken 7">
                <a:extLst>
                  <a:ext uri="{FF2B5EF4-FFF2-40B4-BE49-F238E27FC236}">
                    <a16:creationId xmlns:a16="http://schemas.microsoft.com/office/drawing/2014/main" id="{FCFD7E92-E227-4F7F-8BD4-B9A9F75AA2A2}"/>
                  </a:ext>
                </a:extLst>
              </p:cNvPr>
              <p:cNvSpPr/>
              <p:nvPr/>
            </p:nvSpPr>
            <p:spPr>
              <a:xfrm>
                <a:off x="2752090" y="2510314"/>
                <a:ext cx="1819910" cy="91868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prediction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de-DE"/>
              </a:p>
            </p:txBody>
          </p:sp>
        </mc:Choice>
        <mc:Fallback xmlns="">
          <p:sp>
            <p:nvSpPr>
              <p:cNvPr id="8" name="Rechteck: abgerundete Ecken 7">
                <a:extLst>
                  <a:ext uri="{FF2B5EF4-FFF2-40B4-BE49-F238E27FC236}">
                    <a16:creationId xmlns:a16="http://schemas.microsoft.com/office/drawing/2014/main" id="{FCFD7E92-E227-4F7F-8BD4-B9A9F75AA2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090" y="2510314"/>
                <a:ext cx="1819910" cy="91868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6F04D0E-1BA0-43CA-9CBB-09F0A8FB4A37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448560" y="2969657"/>
            <a:ext cx="303530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aute 26">
                <a:extLst>
                  <a:ext uri="{FF2B5EF4-FFF2-40B4-BE49-F238E27FC236}">
                    <a16:creationId xmlns:a16="http://schemas.microsoft.com/office/drawing/2014/main" id="{DDCDDE14-93BE-4543-8A03-93F381497677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717042" cy="1056401"/>
              </a:xfrm>
              <a:prstGeom prst="diamond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weight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27" name="Raute 26">
                <a:extLst>
                  <a:ext uri="{FF2B5EF4-FFF2-40B4-BE49-F238E27FC236}">
                    <a16:creationId xmlns:a16="http://schemas.microsoft.com/office/drawing/2014/main" id="{DDCDDE14-93BE-4543-8A03-93F3814976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429000"/>
                <a:ext cx="1717042" cy="1056401"/>
              </a:xfrm>
              <a:prstGeom prst="diamond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96391CBD-3C2A-4297-BDD8-F452101FABFE}"/>
              </a:ext>
            </a:extLst>
          </p:cNvPr>
          <p:cNvCxnSpPr>
            <a:stCxn id="7" idx="3"/>
            <a:endCxn id="27" idx="2"/>
          </p:cNvCxnSpPr>
          <p:nvPr/>
        </p:nvCxnSpPr>
        <p:spPr>
          <a:xfrm flipV="1">
            <a:off x="2448560" y="4485401"/>
            <a:ext cx="2981961" cy="459343"/>
          </a:xfrm>
          <a:prstGeom prst="bentConnector2">
            <a:avLst/>
          </a:prstGeom>
          <a:ln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598E5C07-D174-4D8E-B242-9BA60EF30B73}"/>
              </a:ext>
            </a:extLst>
          </p:cNvPr>
          <p:cNvCxnSpPr>
            <a:stCxn id="8" idx="3"/>
            <a:endCxn id="27" idx="0"/>
          </p:cNvCxnSpPr>
          <p:nvPr/>
        </p:nvCxnSpPr>
        <p:spPr>
          <a:xfrm>
            <a:off x="4572000" y="2969657"/>
            <a:ext cx="858521" cy="459343"/>
          </a:xfrm>
          <a:prstGeom prst="bentConnector2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F2FC3924-A510-4630-8D2C-8F3E8CCF2149}"/>
                  </a:ext>
                </a:extLst>
              </p:cNvPr>
              <p:cNvSpPr/>
              <p:nvPr/>
            </p:nvSpPr>
            <p:spPr>
              <a:xfrm>
                <a:off x="6695440" y="3497857"/>
                <a:ext cx="1819910" cy="918686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best estimate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de-DE"/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F2FC3924-A510-4630-8D2C-8F3E8CCF21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440" y="3497857"/>
                <a:ext cx="1819910" cy="918686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2C5080FA-9FDF-482D-B64F-9D2044092326}"/>
              </a:ext>
            </a:extLst>
          </p:cNvPr>
          <p:cNvCxnSpPr>
            <a:stCxn id="27" idx="3"/>
            <a:endCxn id="34" idx="1"/>
          </p:cNvCxnSpPr>
          <p:nvPr/>
        </p:nvCxnSpPr>
        <p:spPr>
          <a:xfrm flipV="1">
            <a:off x="6289042" y="3957200"/>
            <a:ext cx="406398" cy="1"/>
          </a:xfrm>
          <a:prstGeom prst="line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C64CB9F1-18A3-4289-83B6-4F53D74AC269}"/>
                  </a:ext>
                </a:extLst>
              </p:cNvPr>
              <p:cNvSpPr/>
              <p:nvPr/>
            </p:nvSpPr>
            <p:spPr>
              <a:xfrm>
                <a:off x="2752090" y="1213955"/>
                <a:ext cx="1819910" cy="918686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control vector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C64CB9F1-18A3-4289-83B6-4F53D74AC2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090" y="1213955"/>
                <a:ext cx="1819910" cy="918686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9242F418-951A-40EB-8D46-43149BBACDEB}"/>
              </a:ext>
            </a:extLst>
          </p:cNvPr>
          <p:cNvCxnSpPr>
            <a:stCxn id="14" idx="2"/>
            <a:endCxn id="8" idx="0"/>
          </p:cNvCxnSpPr>
          <p:nvPr/>
        </p:nvCxnSpPr>
        <p:spPr>
          <a:xfrm>
            <a:off x="3662045" y="2132641"/>
            <a:ext cx="0" cy="377673"/>
          </a:xfrm>
          <a:prstGeom prst="line">
            <a:avLst/>
          </a:prstGeom>
          <a:ln>
            <a:solidFill>
              <a:schemeClr val="accent6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2307EDAF-CB4F-4D9A-9142-923B92CFA7CF}"/>
                  </a:ext>
                </a:extLst>
              </p:cNvPr>
              <p:cNvSpPr txBox="1"/>
              <p:nvPr/>
            </p:nvSpPr>
            <p:spPr>
              <a:xfrm>
                <a:off x="3620219" y="2106843"/>
                <a:ext cx="496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2307EDAF-CB4F-4D9A-9142-923B92CFA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219" y="2106843"/>
                <a:ext cx="49680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DE491A69-5C37-4724-B2DE-0EFBCD286A7F}"/>
                  </a:ext>
                </a:extLst>
              </p:cNvPr>
              <p:cNvSpPr txBox="1"/>
              <p:nvPr/>
            </p:nvSpPr>
            <p:spPr>
              <a:xfrm>
                <a:off x="2365100" y="2555320"/>
                <a:ext cx="470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DE491A69-5C37-4724-B2DE-0EFBCD286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100" y="2555320"/>
                <a:ext cx="47045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C0D931D2-2138-42C9-A718-469F0F2A9E8D}"/>
                  </a:ext>
                </a:extLst>
              </p:cNvPr>
              <p:cNvSpPr txBox="1"/>
              <p:nvPr/>
            </p:nvSpPr>
            <p:spPr>
              <a:xfrm>
                <a:off x="4969785" y="4575411"/>
                <a:ext cx="5094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C0D931D2-2138-42C9-A718-469F0F2A9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785" y="4575411"/>
                <a:ext cx="50943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63C3228A-1A60-49D6-A73F-0C66BEB1846C}"/>
                  </a:ext>
                </a:extLst>
              </p:cNvPr>
              <p:cNvSpPr txBox="1"/>
              <p:nvPr/>
            </p:nvSpPr>
            <p:spPr>
              <a:xfrm>
                <a:off x="2935980" y="3648384"/>
                <a:ext cx="145212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  <a:p>
                <a:r>
                  <a:rPr lang="de-DE"/>
                  <a:t>process noise</a:t>
                </a: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63C3228A-1A60-49D6-A73F-0C66BEB18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980" y="3648384"/>
                <a:ext cx="1452129" cy="646331"/>
              </a:xfrm>
              <a:prstGeom prst="rect">
                <a:avLst/>
              </a:prstGeom>
              <a:blipFill>
                <a:blip r:embed="rId12"/>
                <a:stretch>
                  <a:fillRect l="-3782" r="-2941" b="-130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0F5701C2-6AF2-47B3-B25A-7FDB12CB7C2D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3662045" y="3429000"/>
            <a:ext cx="0" cy="279400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51D1E528-E87C-4F69-BFDA-B590EF657E10}"/>
              </a:ext>
            </a:extLst>
          </p:cNvPr>
          <p:cNvSpPr txBox="1"/>
          <p:nvPr/>
        </p:nvSpPr>
        <p:spPr>
          <a:xfrm>
            <a:off x="113572" y="6070173"/>
            <a:ext cx="14956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>
                <a:solidFill>
                  <a:schemeClr val="bg1"/>
                </a:solidFill>
              </a:rPr>
              <a:t>reality</a:t>
            </a:r>
          </a:p>
        </p:txBody>
      </p:sp>
    </p:spTree>
    <p:extLst>
      <p:ext uri="{BB962C8B-B14F-4D97-AF65-F5344CB8AC3E}">
        <p14:creationId xmlns:p14="http://schemas.microsoft.com/office/powerpoint/2010/main" val="37445646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Sources (online)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62D4C6-1989-457F-A5DB-9CC2C96CD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sz="2800">
                <a:latin typeface="Corbel" panose="020B0503020204020204" pitchFamily="34" charset="0"/>
                <a:hlinkClick r:id="rId2"/>
              </a:rPr>
              <a:t>https://en.wikipedia.org/wiki/Kalman_filter</a:t>
            </a:r>
            <a:endParaRPr lang="de-DE" sz="2800">
              <a:latin typeface="Corbel" panose="020B0503020204020204" pitchFamily="34" charset="0"/>
            </a:endParaRPr>
          </a:p>
          <a:p>
            <a:r>
              <a:rPr lang="de-DE" sz="2800">
                <a:latin typeface="Corbel" panose="020B0503020204020204" pitchFamily="34" charset="0"/>
                <a:hlinkClick r:id="rId3"/>
              </a:rPr>
              <a:t>https://en.wikipedia.org/wiki/Hidden_Markov_model</a:t>
            </a:r>
            <a:endParaRPr lang="de-DE" sz="2800">
              <a:latin typeface="Corbel" panose="020B0503020204020204" pitchFamily="34" charset="0"/>
            </a:endParaRPr>
          </a:p>
          <a:p>
            <a:r>
              <a:rPr lang="de-DE" sz="2800">
                <a:latin typeface="Corbel" panose="020B0503020204020204" pitchFamily="34" charset="0"/>
                <a:hlinkClick r:id="rId4"/>
              </a:rPr>
              <a:t>https://en.wikipedia.org/wiki/Alpha_beta_filter</a:t>
            </a:r>
            <a:endParaRPr lang="de-DE" sz="2800">
              <a:latin typeface="Corbel" panose="020B0503020204020204" pitchFamily="34" charset="0"/>
            </a:endParaRPr>
          </a:p>
          <a:p>
            <a:r>
              <a:rPr lang="de-DE" sz="2800">
                <a:latin typeface="Corbel" panose="020B0503020204020204" pitchFamily="34" charset="0"/>
              </a:rPr>
              <a:t>Tim Babb – How a Kalman-Filter works, in pictures (</a:t>
            </a:r>
            <a:r>
              <a:rPr lang="de-DE" sz="2800">
                <a:latin typeface="Corbel" panose="020B0503020204020204" pitchFamily="34" charset="0"/>
                <a:hlinkClick r:id="rId5"/>
              </a:rPr>
              <a:t>http://www.bzarg.com/p/how-a-kalman-filter-works-in-pictures/</a:t>
            </a:r>
            <a:r>
              <a:rPr lang="de-DE" sz="2800">
                <a:latin typeface="Corbel" panose="020B0503020204020204" pitchFamily="34" charset="0"/>
              </a:rPr>
              <a:t>) </a:t>
            </a:r>
          </a:p>
          <a:p>
            <a:r>
              <a:rPr lang="de-DE" sz="2800">
                <a:latin typeface="Corbel" panose="020B0503020204020204" pitchFamily="34" charset="0"/>
              </a:rPr>
              <a:t>Roger R. Labbe – Kalman and Bayesian Filters in Python (</a:t>
            </a:r>
            <a:r>
              <a:rPr lang="de-DE" sz="2800">
                <a:latin typeface="Corbel" panose="020B0503020204020204" pitchFamily="34" charset="0"/>
                <a:hlinkClick r:id="rId6"/>
              </a:rPr>
              <a:t>https://github.com/rlabbe/Kalman-and-Bayesian-Filters-in-Python</a:t>
            </a:r>
            <a:r>
              <a:rPr lang="de-DE" sz="2800">
                <a:latin typeface="Corbel" panose="020B0503020204020204" pitchFamily="34" charset="0"/>
              </a:rPr>
              <a:t>) </a:t>
            </a:r>
          </a:p>
          <a:p>
            <a:endParaRPr lang="de-DE" sz="2800">
              <a:latin typeface="Corbel" panose="020B0503020204020204" pitchFamily="34" charset="0"/>
            </a:endParaRPr>
          </a:p>
          <a:p>
            <a:endParaRPr lang="de-DE" sz="280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de-DE" sz="2800">
                <a:latin typeface="Corbel" panose="020B0503020204020204" pitchFamily="34" charset="0"/>
              </a:rPr>
              <a:t>All Links last visited on September 24th, 2018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3882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Sources (books)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62D4C6-1989-457F-A5DB-9CC2C96CD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>
                <a:latin typeface="Corbel" panose="020B0503020204020204" pitchFamily="34" charset="0"/>
              </a:rPr>
              <a:t>Eli Brookner - </a:t>
            </a:r>
            <a:r>
              <a:rPr lang="en-US" sz="2800">
                <a:latin typeface="Corbel" panose="020B0503020204020204" pitchFamily="34" charset="0"/>
              </a:rPr>
              <a:t>Tracking and Kalman Filtering Made Easy (Wiley Interscience 2002)</a:t>
            </a:r>
            <a:endParaRPr lang="de-DE" sz="2800">
              <a:latin typeface="Corbel" panose="020B0503020204020204" pitchFamily="34" charset="0"/>
            </a:endParaRPr>
          </a:p>
          <a:p>
            <a:endParaRPr lang="de-DE" sz="2800">
              <a:latin typeface="Corbel" panose="020B0503020204020204" pitchFamily="34" charset="0"/>
            </a:endParaRPr>
          </a:p>
          <a:p>
            <a:endParaRPr lang="de-DE" sz="280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de-DE" sz="2800">
              <a:latin typeface="Corbel" panose="020B0503020204020204" pitchFamily="34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5031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DDE577E6-2843-4349-BB6D-0D30EA2FC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43F89E8-EB1E-4141-B248-1ED47F116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42121"/>
            <a:ext cx="6858000" cy="1105932"/>
          </a:xfrm>
        </p:spPr>
        <p:txBody>
          <a:bodyPr>
            <a:normAutofit/>
          </a:bodyPr>
          <a:lstStyle/>
          <a:p>
            <a:r>
              <a:rPr lang="de-DE" sz="6600" b="1"/>
              <a:t>Thank you!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AC8E05-8730-485A-BFE2-B80BD6066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1248053"/>
            <a:ext cx="6858000" cy="1655762"/>
          </a:xfrm>
        </p:spPr>
        <p:txBody>
          <a:bodyPr>
            <a:normAutofit/>
          </a:bodyPr>
          <a:lstStyle/>
          <a:p>
            <a:r>
              <a:rPr lang="de-DE" sz="2000"/>
              <a:t>Any Questions?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DAB2F7-AC9D-44AE-9A6F-36A71347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6526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Introduction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3</a:t>
            </a:fld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919A4B72-F9AD-42D2-93CE-195755E548C7}"/>
              </a:ext>
            </a:extLst>
          </p:cNvPr>
          <p:cNvSpPr/>
          <p:nvPr/>
        </p:nvSpPr>
        <p:spPr>
          <a:xfrm>
            <a:off x="3304754" y="2214337"/>
            <a:ext cx="3978444" cy="3625423"/>
          </a:xfrm>
          <a:prstGeom prst="ellipse">
            <a:avLst/>
          </a:prstGeom>
          <a:gradFill flip="none" rotWithShape="1">
            <a:gsLst>
              <a:gs pos="0">
                <a:srgbClr val="ED7D31"/>
              </a:gs>
              <a:gs pos="5000">
                <a:schemeClr val="accent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F4962BB4-FE2C-4105-8977-D2FAA9D10843}"/>
              </a:ext>
            </a:extLst>
          </p:cNvPr>
          <p:cNvSpPr/>
          <p:nvPr/>
        </p:nvSpPr>
        <p:spPr>
          <a:xfrm>
            <a:off x="4269837" y="1279666"/>
            <a:ext cx="2364238" cy="2364214"/>
          </a:xfrm>
          <a:prstGeom prst="ellipse">
            <a:avLst/>
          </a:prstGeom>
          <a:gradFill>
            <a:gsLst>
              <a:gs pos="0">
                <a:schemeClr val="accent1"/>
              </a:gs>
              <a:gs pos="8000">
                <a:schemeClr val="accent1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2C52F9E9-ED62-4DEA-9F17-0F920B365A15}"/>
                  </a:ext>
                </a:extLst>
              </p:cNvPr>
              <p:cNvSpPr txBox="1"/>
              <p:nvPr/>
            </p:nvSpPr>
            <p:spPr>
              <a:xfrm>
                <a:off x="1226912" y="1488988"/>
                <a:ext cx="612539" cy="523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/>
              </a:p>
            </p:txBody>
          </p:sp>
        </mc:Choice>
        <mc:Fallback xmlns="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2C52F9E9-ED62-4DEA-9F17-0F920B365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912" y="1488988"/>
                <a:ext cx="612539" cy="5232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7A2DB50B-C5E4-4CCA-BDDB-A62EAF7A1A1E}"/>
                  </a:ext>
                </a:extLst>
              </p:cNvPr>
              <p:cNvSpPr txBox="1"/>
              <p:nvPr/>
            </p:nvSpPr>
            <p:spPr>
              <a:xfrm>
                <a:off x="6634074" y="5756151"/>
                <a:ext cx="620810" cy="523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/>
              </a:p>
            </p:txBody>
          </p:sp>
        </mc:Choice>
        <mc:Fallback xmlns="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7A2DB50B-C5E4-4CCA-BDDB-A62EAF7A1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074" y="5756151"/>
                <a:ext cx="620810" cy="5232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F7BF9A4F-3047-4EE8-8FC7-FC56FF544AF5}"/>
              </a:ext>
            </a:extLst>
          </p:cNvPr>
          <p:cNvCxnSpPr>
            <a:stCxn id="33" idx="2"/>
            <a:endCxn id="34" idx="1"/>
          </p:cNvCxnSpPr>
          <p:nvPr/>
        </p:nvCxnSpPr>
        <p:spPr>
          <a:xfrm rot="16200000" flipH="1">
            <a:off x="2080851" y="1464537"/>
            <a:ext cx="4005555" cy="5100893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B72ECBC-0E39-4EB7-BD8F-EAA18AFF439F}"/>
              </a:ext>
            </a:extLst>
          </p:cNvPr>
          <p:cNvSpPr/>
          <p:nvPr/>
        </p:nvSpPr>
        <p:spPr>
          <a:xfrm>
            <a:off x="2346160" y="3238763"/>
            <a:ext cx="393697" cy="3776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F9F65552-BC48-49B8-8746-7DDF71314886}"/>
                  </a:ext>
                </a:extLst>
              </p:cNvPr>
              <p:cNvSpPr txBox="1"/>
              <p:nvPr/>
            </p:nvSpPr>
            <p:spPr>
              <a:xfrm>
                <a:off x="1749737" y="3643880"/>
                <a:ext cx="1581971" cy="523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de-DE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de-DE" sz="2800" b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F9F65552-BC48-49B8-8746-7DDF71314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737" y="3643880"/>
                <a:ext cx="1581971" cy="5232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537C0A65-9752-45A1-9F44-1E5024F0BA9C}"/>
              </a:ext>
            </a:extLst>
          </p:cNvPr>
          <p:cNvCxnSpPr>
            <a:cxnSpLocks/>
          </p:cNvCxnSpPr>
          <p:nvPr/>
        </p:nvCxnSpPr>
        <p:spPr>
          <a:xfrm flipV="1">
            <a:off x="2540723" y="2461776"/>
            <a:ext cx="2936242" cy="957486"/>
          </a:xfrm>
          <a:prstGeom prst="straightConnector1">
            <a:avLst/>
          </a:prstGeom>
          <a:ln w="44450" cmpd="dbl">
            <a:solidFill>
              <a:schemeClr val="accent1"/>
            </a:solidFill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5AB9F19F-F8B2-4A23-A55E-8B0C7E5AED3B}"/>
                  </a:ext>
                </a:extLst>
              </p:cNvPr>
              <p:cNvSpPr txBox="1"/>
              <p:nvPr/>
            </p:nvSpPr>
            <p:spPr>
              <a:xfrm rot="20473900">
                <a:off x="3055681" y="2467307"/>
                <a:ext cx="1586396" cy="523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d>
                        <m:dPr>
                          <m:ctrlPr>
                            <a:rPr lang="de-DE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de-DE" sz="2800" b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5AB9F19F-F8B2-4A23-A55E-8B0C7E5AE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73900">
                <a:off x="3055681" y="2467307"/>
                <a:ext cx="1586396" cy="5232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9FC16199-9000-418E-AF74-15C0F803BF6F}"/>
                  </a:ext>
                </a:extLst>
              </p:cNvPr>
              <p:cNvSpPr txBox="1"/>
              <p:nvPr/>
            </p:nvSpPr>
            <p:spPr>
              <a:xfrm>
                <a:off x="4511898" y="4175797"/>
                <a:ext cx="1586972" cy="523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de-DE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=2)</m:t>
                      </m:r>
                    </m:oMath>
                  </m:oMathPara>
                </a14:m>
                <a:endParaRPr lang="de-DE" sz="280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9FC16199-9000-418E-AF74-15C0F803B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898" y="4175797"/>
                <a:ext cx="1586972" cy="5232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0CC6BF10-1BC7-4737-8C7E-AEEB29DD512C}"/>
                  </a:ext>
                </a:extLst>
              </p:cNvPr>
              <p:cNvSpPr txBox="1"/>
              <p:nvPr/>
            </p:nvSpPr>
            <p:spPr>
              <a:xfrm>
                <a:off x="4685978" y="1804582"/>
                <a:ext cx="1581971" cy="523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de-DE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</m:oMath>
                  </m:oMathPara>
                </a14:m>
                <a:endParaRPr lang="de-DE" sz="2800" b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0CC6BF10-1BC7-4737-8C7E-AEEB29DD5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5978" y="1804582"/>
                <a:ext cx="1581971" cy="52321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D3113BF0-427A-4FE7-84A8-F9F932F427FA}"/>
              </a:ext>
            </a:extLst>
          </p:cNvPr>
          <p:cNvCxnSpPr>
            <a:cxnSpLocks/>
          </p:cNvCxnSpPr>
          <p:nvPr/>
        </p:nvCxnSpPr>
        <p:spPr>
          <a:xfrm flipV="1">
            <a:off x="5305385" y="2461776"/>
            <a:ext cx="171580" cy="153219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F0019E40-632F-4DF2-9BC8-745A26598ECD}"/>
              </a:ext>
            </a:extLst>
          </p:cNvPr>
          <p:cNvSpPr txBox="1"/>
          <p:nvPr/>
        </p:nvSpPr>
        <p:spPr>
          <a:xfrm>
            <a:off x="5464288" y="3007863"/>
            <a:ext cx="1737399" cy="5232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2800"/>
              <a:t>innovation</a:t>
            </a:r>
          </a:p>
        </p:txBody>
      </p:sp>
    </p:spTree>
    <p:extLst>
      <p:ext uri="{BB962C8B-B14F-4D97-AF65-F5344CB8AC3E}">
        <p14:creationId xmlns:p14="http://schemas.microsoft.com/office/powerpoint/2010/main" val="271677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40" grpId="0"/>
      <p:bldP spid="41" grpId="0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Introduction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4</a:t>
            </a:fld>
            <a:endParaRPr lang="de-DE"/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2D3CC7A5-AB22-4BA3-99DB-B1F2017D56BB}"/>
              </a:ext>
            </a:extLst>
          </p:cNvPr>
          <p:cNvGrpSpPr/>
          <p:nvPr/>
        </p:nvGrpSpPr>
        <p:grpSpPr>
          <a:xfrm>
            <a:off x="1226912" y="1279666"/>
            <a:ext cx="6056286" cy="4999704"/>
            <a:chOff x="4962617" y="1601716"/>
            <a:chExt cx="2941376" cy="2667365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19A4B72-F9AD-42D2-93CE-195755E548C7}"/>
                </a:ext>
              </a:extLst>
            </p:cNvPr>
            <p:cNvSpPr/>
            <p:nvPr/>
          </p:nvSpPr>
          <p:spPr>
            <a:xfrm>
              <a:off x="5971769" y="2100367"/>
              <a:ext cx="1932224" cy="1934180"/>
            </a:xfrm>
            <a:prstGeom prst="ellipse">
              <a:avLst/>
            </a:prstGeom>
            <a:gradFill flip="none" rotWithShape="1">
              <a:gsLst>
                <a:gs pos="0">
                  <a:srgbClr val="ED7D31"/>
                </a:gs>
                <a:gs pos="5000">
                  <a:schemeClr val="accent2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F4962BB4-FE2C-4105-8977-D2FAA9D10843}"/>
                </a:ext>
              </a:extLst>
            </p:cNvPr>
            <p:cNvSpPr/>
            <p:nvPr/>
          </p:nvSpPr>
          <p:spPr>
            <a:xfrm>
              <a:off x="6440484" y="1601716"/>
              <a:ext cx="1148247" cy="1261319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8000">
                  <a:schemeClr val="accent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feld 32">
                  <a:extLst>
                    <a:ext uri="{FF2B5EF4-FFF2-40B4-BE49-F238E27FC236}">
                      <a16:creationId xmlns:a16="http://schemas.microsoft.com/office/drawing/2014/main" id="{2C52F9E9-ED62-4DEA-9F17-0F920B365A15}"/>
                    </a:ext>
                  </a:extLst>
                </p:cNvPr>
                <p:cNvSpPr txBox="1"/>
                <p:nvPr/>
              </p:nvSpPr>
              <p:spPr>
                <a:xfrm>
                  <a:off x="4962617" y="1713390"/>
                  <a:ext cx="297494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2800" b="0"/>
                </a:p>
              </p:txBody>
            </p:sp>
          </mc:Choice>
          <mc:Fallback xmlns="">
            <p:sp>
              <p:nvSpPr>
                <p:cNvPr id="33" name="Textfeld 32">
                  <a:extLst>
                    <a:ext uri="{FF2B5EF4-FFF2-40B4-BE49-F238E27FC236}">
                      <a16:creationId xmlns:a16="http://schemas.microsoft.com/office/drawing/2014/main" id="{2C52F9E9-ED62-4DEA-9F17-0F920B365A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2617" y="1713390"/>
                  <a:ext cx="297494" cy="27914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feld 33">
                  <a:extLst>
                    <a:ext uri="{FF2B5EF4-FFF2-40B4-BE49-F238E27FC236}">
                      <a16:creationId xmlns:a16="http://schemas.microsoft.com/office/drawing/2014/main" id="{7A2DB50B-C5E4-4CCA-BDDB-A62EAF7A1A1E}"/>
                    </a:ext>
                  </a:extLst>
                </p:cNvPr>
                <p:cNvSpPr txBox="1"/>
                <p:nvPr/>
              </p:nvSpPr>
              <p:spPr>
                <a:xfrm>
                  <a:off x="7588731" y="3989941"/>
                  <a:ext cx="301511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sz="2800" b="0"/>
                </a:p>
              </p:txBody>
            </p:sp>
          </mc:Choice>
          <mc:Fallback xmlns="">
            <p:sp>
              <p:nvSpPr>
                <p:cNvPr id="34" name="Textfeld 33">
                  <a:extLst>
                    <a:ext uri="{FF2B5EF4-FFF2-40B4-BE49-F238E27FC236}">
                      <a16:creationId xmlns:a16="http://schemas.microsoft.com/office/drawing/2014/main" id="{7A2DB50B-C5E4-4CCA-BDDB-A62EAF7A1A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8731" y="3989941"/>
                  <a:ext cx="301511" cy="27914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Verbinder: gewinkelt 34">
              <a:extLst>
                <a:ext uri="{FF2B5EF4-FFF2-40B4-BE49-F238E27FC236}">
                  <a16:creationId xmlns:a16="http://schemas.microsoft.com/office/drawing/2014/main" id="{F7BF9A4F-3047-4EE8-8FC7-FC56FF544AF5}"/>
                </a:ext>
              </a:extLst>
            </p:cNvPr>
            <p:cNvCxnSpPr>
              <a:stCxn id="33" idx="2"/>
              <a:endCxn id="34" idx="1"/>
            </p:cNvCxnSpPr>
            <p:nvPr/>
          </p:nvCxnSpPr>
          <p:spPr>
            <a:xfrm rot="16200000" flipH="1">
              <a:off x="5281557" y="1822337"/>
              <a:ext cx="2136982" cy="2477367"/>
            </a:xfrm>
            <a:prstGeom prst="bentConnector2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AB72ECBC-0E39-4EB7-BD8F-EAA18AFF439F}"/>
                </a:ext>
              </a:extLst>
            </p:cNvPr>
            <p:cNvSpPr/>
            <p:nvPr/>
          </p:nvSpPr>
          <p:spPr>
            <a:xfrm>
              <a:off x="5506206" y="2646903"/>
              <a:ext cx="191208" cy="2014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F9F65552-BC48-49B8-8746-7DDF71314886}"/>
                    </a:ext>
                  </a:extLst>
                </p:cNvPr>
                <p:cNvSpPr txBox="1"/>
                <p:nvPr/>
              </p:nvSpPr>
              <p:spPr>
                <a:xfrm>
                  <a:off x="5216539" y="2863035"/>
                  <a:ext cx="768321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oMath>
                    </m:oMathPara>
                  </a14:m>
                  <a:endParaRPr lang="de-DE" sz="2800" b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F9F65552-BC48-49B8-8746-7DDF713148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6539" y="2863035"/>
                  <a:ext cx="768321" cy="27914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537C0A65-9752-45A1-9F44-1E5024F0BA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00700" y="2232377"/>
              <a:ext cx="1426054" cy="510823"/>
            </a:xfrm>
            <a:prstGeom prst="straightConnector1">
              <a:avLst/>
            </a:prstGeom>
            <a:ln w="44450" cmpd="dbl">
              <a:solidFill>
                <a:schemeClr val="accent1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5AB9F19F-F8B2-4A23-A55E-8B0C7E5AED3B}"/>
                    </a:ext>
                  </a:extLst>
                </p:cNvPr>
                <p:cNvSpPr txBox="1"/>
                <p:nvPr/>
              </p:nvSpPr>
              <p:spPr>
                <a:xfrm rot="20473900">
                  <a:off x="5850801" y="2235328"/>
                  <a:ext cx="770470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oMath>
                    </m:oMathPara>
                  </a14:m>
                  <a:endParaRPr lang="de-DE" sz="2800" b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5AB9F19F-F8B2-4A23-A55E-8B0C7E5AED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473900">
                  <a:off x="5850801" y="2235328"/>
                  <a:ext cx="770470" cy="27914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9FC16199-9000-418E-AF74-15C0F803BF6F}"/>
                    </a:ext>
                  </a:extLst>
                </p:cNvPr>
                <p:cNvSpPr txBox="1"/>
                <p:nvPr/>
              </p:nvSpPr>
              <p:spPr>
                <a:xfrm>
                  <a:off x="6558047" y="3146815"/>
                  <a:ext cx="770750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de-DE" sz="2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=2)</m:t>
                        </m:r>
                      </m:oMath>
                    </m:oMathPara>
                  </a14:m>
                  <a:endParaRPr lang="de-DE" sz="280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9FC16199-9000-418E-AF74-15C0F803BF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8047" y="3146815"/>
                  <a:ext cx="770750" cy="27914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feld 40">
                  <a:extLst>
                    <a:ext uri="{FF2B5EF4-FFF2-40B4-BE49-F238E27FC236}">
                      <a16:creationId xmlns:a16="http://schemas.microsoft.com/office/drawing/2014/main" id="{0CC6BF10-1BC7-4737-8C7E-AEEB29DD512C}"/>
                    </a:ext>
                  </a:extLst>
                </p:cNvPr>
                <p:cNvSpPr txBox="1"/>
                <p:nvPr/>
              </p:nvSpPr>
              <p:spPr>
                <a:xfrm>
                  <a:off x="6642593" y="1881761"/>
                  <a:ext cx="768321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=2</m:t>
                            </m:r>
                          </m:e>
                        </m:d>
                      </m:oMath>
                    </m:oMathPara>
                  </a14:m>
                  <a:endParaRPr lang="de-DE" sz="2800" b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feld 40">
                  <a:extLst>
                    <a:ext uri="{FF2B5EF4-FFF2-40B4-BE49-F238E27FC236}">
                      <a16:creationId xmlns:a16="http://schemas.microsoft.com/office/drawing/2014/main" id="{0CC6BF10-1BC7-4737-8C7E-AEEB29DD51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2593" y="1881761"/>
                  <a:ext cx="768321" cy="27914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D3113BF0-427A-4FE7-84A8-F9F932F427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3422" y="2232377"/>
              <a:ext cx="83332" cy="817434"/>
            </a:xfrm>
            <a:prstGeom prst="straightConnector1">
              <a:avLst/>
            </a:prstGeom>
            <a:ln w="28575">
              <a:solidFill>
                <a:schemeClr val="tx1">
                  <a:alpha val="24000"/>
                </a:schemeClr>
              </a:solidFill>
              <a:prstDash val="sysDot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Kreuz 18">
            <a:extLst>
              <a:ext uri="{FF2B5EF4-FFF2-40B4-BE49-F238E27FC236}">
                <a16:creationId xmlns:a16="http://schemas.microsoft.com/office/drawing/2014/main" id="{84D842B4-AEF4-43EC-923B-761DA34FE8BD}"/>
              </a:ext>
            </a:extLst>
          </p:cNvPr>
          <p:cNvSpPr/>
          <p:nvPr/>
        </p:nvSpPr>
        <p:spPr>
          <a:xfrm rot="2775020">
            <a:off x="5198177" y="3105720"/>
            <a:ext cx="400050" cy="400050"/>
          </a:xfrm>
          <a:prstGeom prst="plus">
            <a:avLst>
              <a:gd name="adj" fmla="val 4318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0435DA1-4BB3-430F-BFEA-05C3C0F3F31B}"/>
              </a:ext>
            </a:extLst>
          </p:cNvPr>
          <p:cNvSpPr txBox="1"/>
          <p:nvPr/>
        </p:nvSpPr>
        <p:spPr>
          <a:xfrm>
            <a:off x="5547977" y="3034098"/>
            <a:ext cx="1015086" cy="5232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2800">
                <a:solidFill>
                  <a:schemeClr val="accent6"/>
                </a:solidFill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762423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Introduction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5</a:t>
            </a:fld>
            <a:endParaRPr lang="de-DE"/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2D3CC7A5-AB22-4BA3-99DB-B1F2017D56BB}"/>
              </a:ext>
            </a:extLst>
          </p:cNvPr>
          <p:cNvGrpSpPr/>
          <p:nvPr/>
        </p:nvGrpSpPr>
        <p:grpSpPr>
          <a:xfrm>
            <a:off x="1226912" y="1279666"/>
            <a:ext cx="6056286" cy="4999704"/>
            <a:chOff x="4962617" y="1601716"/>
            <a:chExt cx="2941376" cy="2667365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19A4B72-F9AD-42D2-93CE-195755E548C7}"/>
                </a:ext>
              </a:extLst>
            </p:cNvPr>
            <p:cNvSpPr/>
            <p:nvPr/>
          </p:nvSpPr>
          <p:spPr>
            <a:xfrm>
              <a:off x="5971769" y="2100367"/>
              <a:ext cx="1932224" cy="1934180"/>
            </a:xfrm>
            <a:prstGeom prst="ellipse">
              <a:avLst/>
            </a:prstGeom>
            <a:gradFill flip="none" rotWithShape="1">
              <a:gsLst>
                <a:gs pos="43352">
                  <a:srgbClr val="ED7D31">
                    <a:alpha val="24000"/>
                  </a:srgbClr>
                </a:gs>
                <a:gs pos="69000">
                  <a:schemeClr val="accent2">
                    <a:alpha val="0"/>
                  </a:schemeClr>
                </a:gs>
                <a:gs pos="0">
                  <a:srgbClr val="ED7D31"/>
                </a:gs>
                <a:gs pos="5000">
                  <a:schemeClr val="accent2">
                    <a:alpha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F4962BB4-FE2C-4105-8977-D2FAA9D10843}"/>
                </a:ext>
              </a:extLst>
            </p:cNvPr>
            <p:cNvSpPr/>
            <p:nvPr/>
          </p:nvSpPr>
          <p:spPr>
            <a:xfrm>
              <a:off x="6440484" y="1601716"/>
              <a:ext cx="1148247" cy="1261319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61000">
                  <a:schemeClr val="accent1">
                    <a:alpha val="0"/>
                  </a:schemeClr>
                </a:gs>
                <a:gs pos="32000">
                  <a:schemeClr val="accent1">
                    <a:alpha val="33000"/>
                  </a:schemeClr>
                </a:gs>
                <a:gs pos="8000">
                  <a:schemeClr val="accent1">
                    <a:alpha val="66000"/>
                  </a:schemeClr>
                </a:gs>
              </a:gsLst>
              <a:path path="circle">
                <a:fillToRect l="50000" t="50000" r="50000" b="50000"/>
              </a:path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feld 32">
                  <a:extLst>
                    <a:ext uri="{FF2B5EF4-FFF2-40B4-BE49-F238E27FC236}">
                      <a16:creationId xmlns:a16="http://schemas.microsoft.com/office/drawing/2014/main" id="{2C52F9E9-ED62-4DEA-9F17-0F920B365A15}"/>
                    </a:ext>
                  </a:extLst>
                </p:cNvPr>
                <p:cNvSpPr txBox="1"/>
                <p:nvPr/>
              </p:nvSpPr>
              <p:spPr>
                <a:xfrm>
                  <a:off x="4962617" y="1713390"/>
                  <a:ext cx="297494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2800" b="0"/>
                </a:p>
              </p:txBody>
            </p:sp>
          </mc:Choice>
          <mc:Fallback xmlns="">
            <p:sp>
              <p:nvSpPr>
                <p:cNvPr id="33" name="Textfeld 32">
                  <a:extLst>
                    <a:ext uri="{FF2B5EF4-FFF2-40B4-BE49-F238E27FC236}">
                      <a16:creationId xmlns:a16="http://schemas.microsoft.com/office/drawing/2014/main" id="{2C52F9E9-ED62-4DEA-9F17-0F920B365A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2617" y="1713390"/>
                  <a:ext cx="297494" cy="27914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feld 33">
                  <a:extLst>
                    <a:ext uri="{FF2B5EF4-FFF2-40B4-BE49-F238E27FC236}">
                      <a16:creationId xmlns:a16="http://schemas.microsoft.com/office/drawing/2014/main" id="{7A2DB50B-C5E4-4CCA-BDDB-A62EAF7A1A1E}"/>
                    </a:ext>
                  </a:extLst>
                </p:cNvPr>
                <p:cNvSpPr txBox="1"/>
                <p:nvPr/>
              </p:nvSpPr>
              <p:spPr>
                <a:xfrm>
                  <a:off x="7588731" y="3989941"/>
                  <a:ext cx="301511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sz="2800" b="0"/>
                </a:p>
              </p:txBody>
            </p:sp>
          </mc:Choice>
          <mc:Fallback xmlns="">
            <p:sp>
              <p:nvSpPr>
                <p:cNvPr id="34" name="Textfeld 33">
                  <a:extLst>
                    <a:ext uri="{FF2B5EF4-FFF2-40B4-BE49-F238E27FC236}">
                      <a16:creationId xmlns:a16="http://schemas.microsoft.com/office/drawing/2014/main" id="{7A2DB50B-C5E4-4CCA-BDDB-A62EAF7A1A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8731" y="3989941"/>
                  <a:ext cx="301511" cy="27914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Verbinder: gewinkelt 34">
              <a:extLst>
                <a:ext uri="{FF2B5EF4-FFF2-40B4-BE49-F238E27FC236}">
                  <a16:creationId xmlns:a16="http://schemas.microsoft.com/office/drawing/2014/main" id="{F7BF9A4F-3047-4EE8-8FC7-FC56FF544AF5}"/>
                </a:ext>
              </a:extLst>
            </p:cNvPr>
            <p:cNvCxnSpPr>
              <a:stCxn id="33" idx="2"/>
              <a:endCxn id="34" idx="1"/>
            </p:cNvCxnSpPr>
            <p:nvPr/>
          </p:nvCxnSpPr>
          <p:spPr>
            <a:xfrm rot="16200000" flipH="1">
              <a:off x="5281557" y="1822337"/>
              <a:ext cx="2136982" cy="2477367"/>
            </a:xfrm>
            <a:prstGeom prst="bentConnector2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AB72ECBC-0E39-4EB7-BD8F-EAA18AFF439F}"/>
                </a:ext>
              </a:extLst>
            </p:cNvPr>
            <p:cNvSpPr/>
            <p:nvPr/>
          </p:nvSpPr>
          <p:spPr>
            <a:xfrm>
              <a:off x="5506206" y="2646903"/>
              <a:ext cx="191208" cy="2014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F9F65552-BC48-49B8-8746-7DDF71314886}"/>
                    </a:ext>
                  </a:extLst>
                </p:cNvPr>
                <p:cNvSpPr txBox="1"/>
                <p:nvPr/>
              </p:nvSpPr>
              <p:spPr>
                <a:xfrm>
                  <a:off x="5216539" y="2863035"/>
                  <a:ext cx="768321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oMath>
                    </m:oMathPara>
                  </a14:m>
                  <a:endParaRPr lang="de-DE" sz="2800" b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F9F65552-BC48-49B8-8746-7DDF713148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6539" y="2863035"/>
                  <a:ext cx="768321" cy="27914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537C0A65-9752-45A1-9F44-1E5024F0BA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00700" y="2232377"/>
              <a:ext cx="1426054" cy="510823"/>
            </a:xfrm>
            <a:prstGeom prst="straightConnector1">
              <a:avLst/>
            </a:prstGeom>
            <a:ln w="44450" cmpd="dbl">
              <a:solidFill>
                <a:schemeClr val="accent1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5AB9F19F-F8B2-4A23-A55E-8B0C7E5AED3B}"/>
                    </a:ext>
                  </a:extLst>
                </p:cNvPr>
                <p:cNvSpPr txBox="1"/>
                <p:nvPr/>
              </p:nvSpPr>
              <p:spPr>
                <a:xfrm rot="20473900">
                  <a:off x="5850801" y="2235328"/>
                  <a:ext cx="770470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oMath>
                    </m:oMathPara>
                  </a14:m>
                  <a:endParaRPr lang="de-DE" sz="2800" b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5AB9F19F-F8B2-4A23-A55E-8B0C7E5AED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473900">
                  <a:off x="5850801" y="2235328"/>
                  <a:ext cx="770470" cy="27914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9FC16199-9000-418E-AF74-15C0F803BF6F}"/>
                    </a:ext>
                  </a:extLst>
                </p:cNvPr>
                <p:cNvSpPr txBox="1"/>
                <p:nvPr/>
              </p:nvSpPr>
              <p:spPr>
                <a:xfrm>
                  <a:off x="6312730" y="3694481"/>
                  <a:ext cx="770750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de-DE" sz="2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=2)</m:t>
                        </m:r>
                      </m:oMath>
                    </m:oMathPara>
                  </a14:m>
                  <a:endParaRPr lang="de-DE" sz="280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9FC16199-9000-418E-AF74-15C0F803BF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2730" y="3694481"/>
                  <a:ext cx="770750" cy="27914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feld 40">
                  <a:extLst>
                    <a:ext uri="{FF2B5EF4-FFF2-40B4-BE49-F238E27FC236}">
                      <a16:creationId xmlns:a16="http://schemas.microsoft.com/office/drawing/2014/main" id="{0CC6BF10-1BC7-4737-8C7E-AEEB29DD512C}"/>
                    </a:ext>
                  </a:extLst>
                </p:cNvPr>
                <p:cNvSpPr txBox="1"/>
                <p:nvPr/>
              </p:nvSpPr>
              <p:spPr>
                <a:xfrm>
                  <a:off x="6735220" y="1612932"/>
                  <a:ext cx="768321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=2</m:t>
                            </m:r>
                          </m:e>
                        </m:d>
                      </m:oMath>
                    </m:oMathPara>
                  </a14:m>
                  <a:endParaRPr lang="de-DE" sz="2800" b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feld 40">
                  <a:extLst>
                    <a:ext uri="{FF2B5EF4-FFF2-40B4-BE49-F238E27FC236}">
                      <a16:creationId xmlns:a16="http://schemas.microsoft.com/office/drawing/2014/main" id="{0CC6BF10-1BC7-4737-8C7E-AEEB29DD51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5220" y="1612932"/>
                  <a:ext cx="768321" cy="27914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D3113BF0-427A-4FE7-84A8-F9F932F427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3422" y="2232377"/>
              <a:ext cx="77175" cy="81743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F0019E40-632F-4DF2-9BC8-745A26598ECD}"/>
                </a:ext>
              </a:extLst>
            </p:cNvPr>
            <p:cNvSpPr txBox="1"/>
            <p:nvPr/>
          </p:nvSpPr>
          <p:spPr>
            <a:xfrm>
              <a:off x="7020597" y="2523717"/>
              <a:ext cx="848760" cy="27914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2800"/>
                <a:t>innovation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2282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Introduction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6</a:t>
            </a:fld>
            <a:endParaRPr lang="de-DE"/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2D3CC7A5-AB22-4BA3-99DB-B1F2017D56BB}"/>
              </a:ext>
            </a:extLst>
          </p:cNvPr>
          <p:cNvGrpSpPr/>
          <p:nvPr/>
        </p:nvGrpSpPr>
        <p:grpSpPr>
          <a:xfrm>
            <a:off x="1226912" y="1279666"/>
            <a:ext cx="6056286" cy="4999704"/>
            <a:chOff x="4962617" y="1601716"/>
            <a:chExt cx="2941376" cy="2667365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19A4B72-F9AD-42D2-93CE-195755E548C7}"/>
                </a:ext>
              </a:extLst>
            </p:cNvPr>
            <p:cNvSpPr/>
            <p:nvPr/>
          </p:nvSpPr>
          <p:spPr>
            <a:xfrm>
              <a:off x="5971769" y="2100367"/>
              <a:ext cx="1932224" cy="1934180"/>
            </a:xfrm>
            <a:prstGeom prst="ellipse">
              <a:avLst/>
            </a:prstGeom>
            <a:gradFill flip="none" rotWithShape="1">
              <a:gsLst>
                <a:gs pos="43352">
                  <a:srgbClr val="ED7D31">
                    <a:alpha val="24000"/>
                  </a:srgbClr>
                </a:gs>
                <a:gs pos="69000">
                  <a:schemeClr val="accent2">
                    <a:alpha val="0"/>
                  </a:schemeClr>
                </a:gs>
                <a:gs pos="0">
                  <a:srgbClr val="ED7D31"/>
                </a:gs>
                <a:gs pos="5000">
                  <a:schemeClr val="accent2">
                    <a:alpha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F4962BB4-FE2C-4105-8977-D2FAA9D10843}"/>
                </a:ext>
              </a:extLst>
            </p:cNvPr>
            <p:cNvSpPr/>
            <p:nvPr/>
          </p:nvSpPr>
          <p:spPr>
            <a:xfrm>
              <a:off x="6440484" y="1601716"/>
              <a:ext cx="1148247" cy="1261319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61000">
                  <a:schemeClr val="accent1">
                    <a:alpha val="0"/>
                  </a:schemeClr>
                </a:gs>
                <a:gs pos="32000">
                  <a:schemeClr val="accent1">
                    <a:alpha val="33000"/>
                  </a:schemeClr>
                </a:gs>
                <a:gs pos="8000">
                  <a:schemeClr val="accent1">
                    <a:alpha val="66000"/>
                  </a:schemeClr>
                </a:gs>
              </a:gsLst>
              <a:path path="circle">
                <a:fillToRect l="50000" t="50000" r="50000" b="50000"/>
              </a:path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feld 32">
                  <a:extLst>
                    <a:ext uri="{FF2B5EF4-FFF2-40B4-BE49-F238E27FC236}">
                      <a16:creationId xmlns:a16="http://schemas.microsoft.com/office/drawing/2014/main" id="{2C52F9E9-ED62-4DEA-9F17-0F920B365A15}"/>
                    </a:ext>
                  </a:extLst>
                </p:cNvPr>
                <p:cNvSpPr txBox="1"/>
                <p:nvPr/>
              </p:nvSpPr>
              <p:spPr>
                <a:xfrm>
                  <a:off x="4962617" y="1713390"/>
                  <a:ext cx="297494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2800" b="0"/>
                </a:p>
              </p:txBody>
            </p:sp>
          </mc:Choice>
          <mc:Fallback xmlns="">
            <p:sp>
              <p:nvSpPr>
                <p:cNvPr id="33" name="Textfeld 32">
                  <a:extLst>
                    <a:ext uri="{FF2B5EF4-FFF2-40B4-BE49-F238E27FC236}">
                      <a16:creationId xmlns:a16="http://schemas.microsoft.com/office/drawing/2014/main" id="{2C52F9E9-ED62-4DEA-9F17-0F920B365A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2617" y="1713390"/>
                  <a:ext cx="297494" cy="27914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feld 33">
                  <a:extLst>
                    <a:ext uri="{FF2B5EF4-FFF2-40B4-BE49-F238E27FC236}">
                      <a16:creationId xmlns:a16="http://schemas.microsoft.com/office/drawing/2014/main" id="{7A2DB50B-C5E4-4CCA-BDDB-A62EAF7A1A1E}"/>
                    </a:ext>
                  </a:extLst>
                </p:cNvPr>
                <p:cNvSpPr txBox="1"/>
                <p:nvPr/>
              </p:nvSpPr>
              <p:spPr>
                <a:xfrm>
                  <a:off x="7588731" y="3989941"/>
                  <a:ext cx="301511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sz="2800" b="0"/>
                </a:p>
              </p:txBody>
            </p:sp>
          </mc:Choice>
          <mc:Fallback xmlns="">
            <p:sp>
              <p:nvSpPr>
                <p:cNvPr id="34" name="Textfeld 33">
                  <a:extLst>
                    <a:ext uri="{FF2B5EF4-FFF2-40B4-BE49-F238E27FC236}">
                      <a16:creationId xmlns:a16="http://schemas.microsoft.com/office/drawing/2014/main" id="{7A2DB50B-C5E4-4CCA-BDDB-A62EAF7A1A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8731" y="3989941"/>
                  <a:ext cx="301511" cy="27914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Verbinder: gewinkelt 34">
              <a:extLst>
                <a:ext uri="{FF2B5EF4-FFF2-40B4-BE49-F238E27FC236}">
                  <a16:creationId xmlns:a16="http://schemas.microsoft.com/office/drawing/2014/main" id="{F7BF9A4F-3047-4EE8-8FC7-FC56FF544AF5}"/>
                </a:ext>
              </a:extLst>
            </p:cNvPr>
            <p:cNvCxnSpPr>
              <a:stCxn id="33" idx="2"/>
              <a:endCxn id="34" idx="1"/>
            </p:cNvCxnSpPr>
            <p:nvPr/>
          </p:nvCxnSpPr>
          <p:spPr>
            <a:xfrm rot="16200000" flipH="1">
              <a:off x="5281557" y="1822337"/>
              <a:ext cx="2136982" cy="2477367"/>
            </a:xfrm>
            <a:prstGeom prst="bentConnector2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AB72ECBC-0E39-4EB7-BD8F-EAA18AFF439F}"/>
                </a:ext>
              </a:extLst>
            </p:cNvPr>
            <p:cNvSpPr/>
            <p:nvPr/>
          </p:nvSpPr>
          <p:spPr>
            <a:xfrm>
              <a:off x="5506206" y="2646903"/>
              <a:ext cx="191208" cy="2014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F9F65552-BC48-49B8-8746-7DDF71314886}"/>
                    </a:ext>
                  </a:extLst>
                </p:cNvPr>
                <p:cNvSpPr txBox="1"/>
                <p:nvPr/>
              </p:nvSpPr>
              <p:spPr>
                <a:xfrm>
                  <a:off x="5216539" y="2863035"/>
                  <a:ext cx="768321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oMath>
                    </m:oMathPara>
                  </a14:m>
                  <a:endParaRPr lang="de-DE" sz="2800" b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F9F65552-BC48-49B8-8746-7DDF713148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6539" y="2863035"/>
                  <a:ext cx="768321" cy="27914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537C0A65-9752-45A1-9F44-1E5024F0BA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00700" y="2232377"/>
              <a:ext cx="1426054" cy="510823"/>
            </a:xfrm>
            <a:prstGeom prst="straightConnector1">
              <a:avLst/>
            </a:prstGeom>
            <a:ln w="44450" cmpd="dbl">
              <a:solidFill>
                <a:schemeClr val="accent1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5AB9F19F-F8B2-4A23-A55E-8B0C7E5AED3B}"/>
                    </a:ext>
                  </a:extLst>
                </p:cNvPr>
                <p:cNvSpPr txBox="1"/>
                <p:nvPr/>
              </p:nvSpPr>
              <p:spPr>
                <a:xfrm rot="20473900">
                  <a:off x="5850801" y="2235328"/>
                  <a:ext cx="770470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oMath>
                    </m:oMathPara>
                  </a14:m>
                  <a:endParaRPr lang="de-DE" sz="2800" b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5AB9F19F-F8B2-4A23-A55E-8B0C7E5AED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473900">
                  <a:off x="5850801" y="2235328"/>
                  <a:ext cx="770470" cy="27914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9FC16199-9000-418E-AF74-15C0F803BF6F}"/>
                    </a:ext>
                  </a:extLst>
                </p:cNvPr>
                <p:cNvSpPr txBox="1"/>
                <p:nvPr/>
              </p:nvSpPr>
              <p:spPr>
                <a:xfrm>
                  <a:off x="6312730" y="3694481"/>
                  <a:ext cx="770750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de-DE" sz="2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=2)</m:t>
                        </m:r>
                      </m:oMath>
                    </m:oMathPara>
                  </a14:m>
                  <a:endParaRPr lang="de-DE" sz="280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9FC16199-9000-418E-AF74-15C0F803BF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2730" y="3694481"/>
                  <a:ext cx="770750" cy="27914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feld 40">
                  <a:extLst>
                    <a:ext uri="{FF2B5EF4-FFF2-40B4-BE49-F238E27FC236}">
                      <a16:creationId xmlns:a16="http://schemas.microsoft.com/office/drawing/2014/main" id="{0CC6BF10-1BC7-4737-8C7E-AEEB29DD512C}"/>
                    </a:ext>
                  </a:extLst>
                </p:cNvPr>
                <p:cNvSpPr txBox="1"/>
                <p:nvPr/>
              </p:nvSpPr>
              <p:spPr>
                <a:xfrm>
                  <a:off x="6735220" y="1612932"/>
                  <a:ext cx="768321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=2</m:t>
                            </m:r>
                          </m:e>
                        </m:d>
                      </m:oMath>
                    </m:oMathPara>
                  </a14:m>
                  <a:endParaRPr lang="de-DE" sz="2800" b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feld 40">
                  <a:extLst>
                    <a:ext uri="{FF2B5EF4-FFF2-40B4-BE49-F238E27FC236}">
                      <a16:creationId xmlns:a16="http://schemas.microsoft.com/office/drawing/2014/main" id="{0CC6BF10-1BC7-4737-8C7E-AEEB29DD51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5220" y="1612932"/>
                  <a:ext cx="768321" cy="27914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F0019E40-632F-4DF2-9BC8-745A26598ECD}"/>
                </a:ext>
              </a:extLst>
            </p:cNvPr>
            <p:cNvSpPr txBox="1"/>
            <p:nvPr/>
          </p:nvSpPr>
          <p:spPr>
            <a:xfrm>
              <a:off x="7339292" y="2474651"/>
              <a:ext cx="493000" cy="27914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2800">
                  <a:solidFill>
                    <a:schemeClr val="accent6"/>
                  </a:solidFill>
                </a:rPr>
                <a:t>result</a:t>
              </a:r>
            </a:p>
          </p:txBody>
        </p:sp>
      </p:grpSp>
      <p:sp>
        <p:nvSpPr>
          <p:cNvPr id="19" name="Ellipse 18">
            <a:extLst>
              <a:ext uri="{FF2B5EF4-FFF2-40B4-BE49-F238E27FC236}">
                <a16:creationId xmlns:a16="http://schemas.microsoft.com/office/drawing/2014/main" id="{2E49EEA6-837E-460B-AE87-08D8CC31AAF0}"/>
              </a:ext>
            </a:extLst>
          </p:cNvPr>
          <p:cNvSpPr/>
          <p:nvPr/>
        </p:nvSpPr>
        <p:spPr>
          <a:xfrm rot="679527">
            <a:off x="4403399" y="2629617"/>
            <a:ext cx="1932446" cy="914383"/>
          </a:xfrm>
          <a:prstGeom prst="ellipse">
            <a:avLst/>
          </a:prstGeom>
          <a:gradFill flip="none" rotWithShape="1">
            <a:gsLst>
              <a:gs pos="0">
                <a:schemeClr val="accent6"/>
              </a:gs>
              <a:gs pos="81000">
                <a:schemeClr val="accent6">
                  <a:alpha val="0"/>
                </a:schemeClr>
              </a:gs>
              <a:gs pos="31000">
                <a:schemeClr val="accent6">
                  <a:alpha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Kreuz 3">
            <a:extLst>
              <a:ext uri="{FF2B5EF4-FFF2-40B4-BE49-F238E27FC236}">
                <a16:creationId xmlns:a16="http://schemas.microsoft.com/office/drawing/2014/main" id="{BBE3C043-5FD4-473E-BA32-C6A7A60EAD63}"/>
              </a:ext>
            </a:extLst>
          </p:cNvPr>
          <p:cNvSpPr/>
          <p:nvPr/>
        </p:nvSpPr>
        <p:spPr>
          <a:xfrm rot="2775020">
            <a:off x="5216897" y="2885090"/>
            <a:ext cx="400050" cy="400050"/>
          </a:xfrm>
          <a:prstGeom prst="plus">
            <a:avLst>
              <a:gd name="adj" fmla="val 431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7C14B48-18C5-4F48-9262-C86CE7945A98}"/>
              </a:ext>
            </a:extLst>
          </p:cNvPr>
          <p:cNvCxnSpPr>
            <a:cxnSpLocks/>
          </p:cNvCxnSpPr>
          <p:nvPr/>
        </p:nvCxnSpPr>
        <p:spPr>
          <a:xfrm flipV="1">
            <a:off x="5305385" y="2461776"/>
            <a:ext cx="171580" cy="1532197"/>
          </a:xfrm>
          <a:prstGeom prst="straightConnector1">
            <a:avLst/>
          </a:prstGeom>
          <a:ln w="28575">
            <a:solidFill>
              <a:schemeClr val="tx1">
                <a:alpha val="24000"/>
              </a:schemeClr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338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G-H-Filter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7</a:t>
            </a:fld>
            <a:endParaRPr lang="de-DE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47758687-F3FE-4A85-A7AE-CFA8CD719E23}"/>
              </a:ext>
            </a:extLst>
          </p:cNvPr>
          <p:cNvSpPr/>
          <p:nvPr/>
        </p:nvSpPr>
        <p:spPr>
          <a:xfrm>
            <a:off x="628650" y="2510314"/>
            <a:ext cx="1819910" cy="9186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past state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FA442E37-F9B9-4845-ACFD-34AED2889B5A}"/>
              </a:ext>
            </a:extLst>
          </p:cNvPr>
          <p:cNvSpPr/>
          <p:nvPr/>
        </p:nvSpPr>
        <p:spPr>
          <a:xfrm>
            <a:off x="628650" y="4485401"/>
            <a:ext cx="1819910" cy="91868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sensor readings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CFD7E92-E227-4F7F-8BD4-B9A9F75AA2A2}"/>
              </a:ext>
            </a:extLst>
          </p:cNvPr>
          <p:cNvSpPr/>
          <p:nvPr/>
        </p:nvSpPr>
        <p:spPr>
          <a:xfrm>
            <a:off x="2752090" y="2510314"/>
            <a:ext cx="1819910" cy="9186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prediction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6F04D0E-1BA0-43CA-9CBB-09F0A8FB4A37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448560" y="2969657"/>
            <a:ext cx="303530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aute 26">
            <a:extLst>
              <a:ext uri="{FF2B5EF4-FFF2-40B4-BE49-F238E27FC236}">
                <a16:creationId xmlns:a16="http://schemas.microsoft.com/office/drawing/2014/main" id="{DDCDDE14-93BE-4543-8A03-93F381497677}"/>
              </a:ext>
            </a:extLst>
          </p:cNvPr>
          <p:cNvSpPr/>
          <p:nvPr/>
        </p:nvSpPr>
        <p:spPr>
          <a:xfrm>
            <a:off x="4572000" y="3429000"/>
            <a:ext cx="1717042" cy="1056401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update</a:t>
            </a:r>
          </a:p>
        </p:txBody>
      </p: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96391CBD-3C2A-4297-BDD8-F452101FABFE}"/>
              </a:ext>
            </a:extLst>
          </p:cNvPr>
          <p:cNvCxnSpPr>
            <a:stCxn id="7" idx="3"/>
            <a:endCxn id="27" idx="2"/>
          </p:cNvCxnSpPr>
          <p:nvPr/>
        </p:nvCxnSpPr>
        <p:spPr>
          <a:xfrm flipV="1">
            <a:off x="2448560" y="4485401"/>
            <a:ext cx="2981961" cy="459343"/>
          </a:xfrm>
          <a:prstGeom prst="bentConnector2">
            <a:avLst/>
          </a:prstGeom>
          <a:ln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598E5C07-D174-4D8E-B242-9BA60EF30B73}"/>
              </a:ext>
            </a:extLst>
          </p:cNvPr>
          <p:cNvCxnSpPr>
            <a:stCxn id="8" idx="3"/>
            <a:endCxn id="27" idx="0"/>
          </p:cNvCxnSpPr>
          <p:nvPr/>
        </p:nvCxnSpPr>
        <p:spPr>
          <a:xfrm>
            <a:off x="4572000" y="2969657"/>
            <a:ext cx="858521" cy="459343"/>
          </a:xfrm>
          <a:prstGeom prst="bentConnector2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F2FC3924-A510-4630-8D2C-8F3E8CCF2149}"/>
              </a:ext>
            </a:extLst>
          </p:cNvPr>
          <p:cNvSpPr/>
          <p:nvPr/>
        </p:nvSpPr>
        <p:spPr>
          <a:xfrm>
            <a:off x="6695440" y="3497857"/>
            <a:ext cx="1819910" cy="91868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best estimate</a:t>
            </a: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2C5080FA-9FDF-482D-B64F-9D2044092326}"/>
              </a:ext>
            </a:extLst>
          </p:cNvPr>
          <p:cNvCxnSpPr>
            <a:stCxn id="27" idx="3"/>
            <a:endCxn id="34" idx="1"/>
          </p:cNvCxnSpPr>
          <p:nvPr/>
        </p:nvCxnSpPr>
        <p:spPr>
          <a:xfrm flipV="1">
            <a:off x="6289042" y="3957200"/>
            <a:ext cx="406398" cy="1"/>
          </a:xfrm>
          <a:prstGeom prst="line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261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G-H-Filter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8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47758687-F3FE-4A85-A7AE-CFA8CD719E23}"/>
                  </a:ext>
                </a:extLst>
              </p:cNvPr>
              <p:cNvSpPr/>
              <p:nvPr/>
            </p:nvSpPr>
            <p:spPr>
              <a:xfrm>
                <a:off x="628650" y="2510314"/>
                <a:ext cx="1819910" cy="91868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past state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de-DE"/>
              </a:p>
            </p:txBody>
          </p:sp>
        </mc:Choice>
        <mc:Fallback xmlns=""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47758687-F3FE-4A85-A7AE-CFA8CD719E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510314"/>
                <a:ext cx="1819910" cy="91868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FA442E37-F9B9-4845-ACFD-34AED2889B5A}"/>
                  </a:ext>
                </a:extLst>
              </p:cNvPr>
              <p:cNvSpPr/>
              <p:nvPr/>
            </p:nvSpPr>
            <p:spPr>
              <a:xfrm>
                <a:off x="628650" y="4485401"/>
                <a:ext cx="1819910" cy="91868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sensor readings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FA442E37-F9B9-4845-ACFD-34AED2889B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485401"/>
                <a:ext cx="1819910" cy="91868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: abgerundete Ecken 7">
                <a:extLst>
                  <a:ext uri="{FF2B5EF4-FFF2-40B4-BE49-F238E27FC236}">
                    <a16:creationId xmlns:a16="http://schemas.microsoft.com/office/drawing/2014/main" id="{FCFD7E92-E227-4F7F-8BD4-B9A9F75AA2A2}"/>
                  </a:ext>
                </a:extLst>
              </p:cNvPr>
              <p:cNvSpPr/>
              <p:nvPr/>
            </p:nvSpPr>
            <p:spPr>
              <a:xfrm>
                <a:off x="2752090" y="2510314"/>
                <a:ext cx="1819910" cy="91868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prediction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de-DE"/>
              </a:p>
            </p:txBody>
          </p:sp>
        </mc:Choice>
        <mc:Fallback xmlns="">
          <p:sp>
            <p:nvSpPr>
              <p:cNvPr id="8" name="Rechteck: abgerundete Ecken 7">
                <a:extLst>
                  <a:ext uri="{FF2B5EF4-FFF2-40B4-BE49-F238E27FC236}">
                    <a16:creationId xmlns:a16="http://schemas.microsoft.com/office/drawing/2014/main" id="{FCFD7E92-E227-4F7F-8BD4-B9A9F75AA2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090" y="2510314"/>
                <a:ext cx="1819910" cy="91868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6F04D0E-1BA0-43CA-9CBB-09F0A8FB4A37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448560" y="2969657"/>
            <a:ext cx="303530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aute 26">
                <a:extLst>
                  <a:ext uri="{FF2B5EF4-FFF2-40B4-BE49-F238E27FC236}">
                    <a16:creationId xmlns:a16="http://schemas.microsoft.com/office/drawing/2014/main" id="{DDCDDE14-93BE-4543-8A03-93F381497677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717042" cy="1056401"/>
              </a:xfrm>
              <a:prstGeom prst="diamond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update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de-DE"/>
                  <a:t> ,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de-DE"/>
              </a:p>
            </p:txBody>
          </p:sp>
        </mc:Choice>
        <mc:Fallback xmlns="">
          <p:sp>
            <p:nvSpPr>
              <p:cNvPr id="27" name="Raute 26">
                <a:extLst>
                  <a:ext uri="{FF2B5EF4-FFF2-40B4-BE49-F238E27FC236}">
                    <a16:creationId xmlns:a16="http://schemas.microsoft.com/office/drawing/2014/main" id="{DDCDDE14-93BE-4543-8A03-93F3814976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429000"/>
                <a:ext cx="1717042" cy="1056401"/>
              </a:xfrm>
              <a:prstGeom prst="diamond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96391CBD-3C2A-4297-BDD8-F452101FABFE}"/>
              </a:ext>
            </a:extLst>
          </p:cNvPr>
          <p:cNvCxnSpPr>
            <a:stCxn id="7" idx="3"/>
            <a:endCxn id="27" idx="2"/>
          </p:cNvCxnSpPr>
          <p:nvPr/>
        </p:nvCxnSpPr>
        <p:spPr>
          <a:xfrm flipV="1">
            <a:off x="2448560" y="4485401"/>
            <a:ext cx="2981961" cy="459343"/>
          </a:xfrm>
          <a:prstGeom prst="bentConnector2">
            <a:avLst/>
          </a:prstGeom>
          <a:ln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598E5C07-D174-4D8E-B242-9BA60EF30B73}"/>
              </a:ext>
            </a:extLst>
          </p:cNvPr>
          <p:cNvCxnSpPr>
            <a:stCxn id="8" idx="3"/>
            <a:endCxn id="27" idx="0"/>
          </p:cNvCxnSpPr>
          <p:nvPr/>
        </p:nvCxnSpPr>
        <p:spPr>
          <a:xfrm>
            <a:off x="4572000" y="2969657"/>
            <a:ext cx="858521" cy="459343"/>
          </a:xfrm>
          <a:prstGeom prst="bentConnector2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F2FC3924-A510-4630-8D2C-8F3E8CCF2149}"/>
                  </a:ext>
                </a:extLst>
              </p:cNvPr>
              <p:cNvSpPr/>
              <p:nvPr/>
            </p:nvSpPr>
            <p:spPr>
              <a:xfrm>
                <a:off x="6695440" y="3497857"/>
                <a:ext cx="1819910" cy="918686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best estimate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de-DE"/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F2FC3924-A510-4630-8D2C-8F3E8CCF21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440" y="3497857"/>
                <a:ext cx="1819910" cy="918686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2C5080FA-9FDF-482D-B64F-9D2044092326}"/>
              </a:ext>
            </a:extLst>
          </p:cNvPr>
          <p:cNvCxnSpPr>
            <a:stCxn id="27" idx="3"/>
            <a:endCxn id="34" idx="1"/>
          </p:cNvCxnSpPr>
          <p:nvPr/>
        </p:nvCxnSpPr>
        <p:spPr>
          <a:xfrm flipV="1">
            <a:off x="6289042" y="3957200"/>
            <a:ext cx="406398" cy="1"/>
          </a:xfrm>
          <a:prstGeom prst="line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ED8DE964-0395-4257-947F-81950FCFF0B6}"/>
                  </a:ext>
                </a:extLst>
              </p:cNvPr>
              <p:cNvSpPr/>
              <p:nvPr/>
            </p:nvSpPr>
            <p:spPr>
              <a:xfrm>
                <a:off x="628650" y="1249774"/>
                <a:ext cx="7400925" cy="9151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defTabSz="685800">
                  <a:lnSpc>
                    <a:spcPct val="90000"/>
                  </a:lnSpc>
                  <a:spcBef>
                    <a:spcPts val="750"/>
                  </a:spcBef>
                </a:pPr>
                <a:r>
                  <a:rPr lang="de-DE" sz="2600">
                    <a:solidFill>
                      <a:prstClr val="black"/>
                    </a:solidFill>
                    <a:latin typeface="Corbel" panose="020B0503020204020204" pitchFamily="34" charset="0"/>
                  </a:rPr>
                  <a:t>state : 	</a:t>
                </a:r>
                <a14:m>
                  <m:oMath xmlns:m="http://schemas.openxmlformats.org/officeDocument/2006/math">
                    <m:r>
                      <a:rPr lang="de-DE" sz="2600" i="1">
                        <a:solidFill>
                          <a:srgbClr val="4472C4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sz="2600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600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600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600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600" i="1">
                        <a:solidFill>
                          <a:srgbClr val="4472C4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sz="2600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600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600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600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600" i="1">
                        <a:solidFill>
                          <a:srgbClr val="4472C4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600">
                    <a:solidFill>
                      <a:prstClr val="black"/>
                    </a:solidFill>
                    <a:latin typeface="Corbel" panose="020B0503020204020204" pitchFamily="34" charset="0"/>
                  </a:rPr>
                  <a:t>.</a:t>
                </a:r>
              </a:p>
              <a:p>
                <a:pPr lvl="0" defTabSz="685800">
                  <a:lnSpc>
                    <a:spcPct val="90000"/>
                  </a:lnSpc>
                  <a:spcBef>
                    <a:spcPts val="750"/>
                  </a:spcBef>
                </a:pPr>
                <a:r>
                  <a:rPr lang="de-DE" sz="2600">
                    <a:solidFill>
                      <a:prstClr val="black"/>
                    </a:solidFill>
                    <a:latin typeface="Corbel" panose="020B0503020204020204" pitchFamily="34" charset="0"/>
                  </a:rPr>
                  <a:t>input : 	measurement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600" i="1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600" i="1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sz="2600" i="1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600">
                    <a:solidFill>
                      <a:srgbClr val="ED7D31"/>
                    </a:solidFill>
                    <a:latin typeface="Corbel" panose="020B0503020204020204" pitchFamily="34" charset="0"/>
                  </a:rPr>
                  <a:t> </a:t>
                </a:r>
                <a:r>
                  <a:rPr lang="de-DE" sz="2600">
                    <a:solidFill>
                      <a:prstClr val="black"/>
                    </a:solidFill>
                    <a:latin typeface="Corbel" panose="020B0503020204020204" pitchFamily="34" charset="0"/>
                  </a:rPr>
                  <a:t>after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de-DE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de-DE" sz="2600">
                  <a:solidFill>
                    <a:prstClr val="black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ED8DE964-0395-4257-947F-81950FCFF0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249774"/>
                <a:ext cx="7400925" cy="915122"/>
              </a:xfrm>
              <a:prstGeom prst="rect">
                <a:avLst/>
              </a:prstGeom>
              <a:blipFill>
                <a:blip r:embed="rId8"/>
                <a:stretch>
                  <a:fillRect l="-1483" t="-10000" b="-17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6069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G-H-Filter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22774"/>
                <a:ext cx="7886700" cy="502415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state : 	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input : 	measurement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>
                    <a:solidFill>
                      <a:schemeClr val="accent2"/>
                    </a:solidFill>
                    <a:latin typeface="Corbel" panose="020B0503020204020204" pitchFamily="34" charset="0"/>
                  </a:rPr>
                  <a:t> </a:t>
                </a:r>
                <a:r>
                  <a:rPr lang="de-DE" sz="2800">
                    <a:latin typeface="Corbel" panose="020B0503020204020204" pitchFamily="34" charset="0"/>
                  </a:rPr>
                  <a:t>after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de-D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de-DE" sz="2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step 1: </a:t>
                </a:r>
                <a:r>
                  <a:rPr lang="de-DE" sz="2800" b="1">
                    <a:latin typeface="Corbel" panose="020B0503020204020204" pitchFamily="34" charset="0"/>
                  </a:rPr>
                  <a:t>prediction</a:t>
                </a:r>
                <a:endParaRPr lang="de-DE" sz="2800">
                  <a:latin typeface="Corbel" panose="020B0503020204020204" pitchFamily="34" charset="0"/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de-DE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de-DE" sz="2800">
                  <a:latin typeface="Corbel" panose="020B0503020204020204" pitchFamily="34" charset="0"/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</a:t>
                </a:r>
                <a:r>
                  <a:rPr lang="de-DE" sz="2000">
                    <a:latin typeface="Corbel" panose="020B0503020204020204" pitchFamily="34" charset="0"/>
                  </a:rPr>
                  <a:t>(velocity assumed constant)</a:t>
                </a:r>
              </a:p>
              <a:p>
                <a:pPr marL="0" indent="0">
                  <a:buNone/>
                </a:pPr>
                <a:endParaRPr lang="de-DE" sz="30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step 2: </a:t>
                </a:r>
                <a:r>
                  <a:rPr lang="de-DE" sz="2800" b="1">
                    <a:latin typeface="Corbel" panose="020B0503020204020204" pitchFamily="34" charset="0"/>
                  </a:rPr>
                  <a:t>update</a:t>
                </a:r>
                <a:endParaRPr lang="de-DE" sz="2800" b="0" i="1">
                  <a:latin typeface="Cambria Math" panose="02040503050406030204" pitchFamily="18" charset="0"/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280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de-DE" sz="2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sz="2800" b="0"/>
                  <a:t> : </a:t>
                </a:r>
                <a:r>
                  <a:rPr lang="de-DE" sz="2800" u="sng"/>
                  <a:t>innovation</a:t>
                </a:r>
                <a:r>
                  <a:rPr lang="de-DE" sz="2800"/>
                  <a:t> / </a:t>
                </a:r>
                <a:r>
                  <a:rPr lang="de-DE" sz="2200"/>
                  <a:t>pre-fit </a:t>
                </a:r>
                <a:r>
                  <a:rPr lang="de-DE" sz="2200" u="sng"/>
                  <a:t>residual</a:t>
                </a:r>
                <a:endParaRPr lang="de-DE" sz="2800" b="0" u="sng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de-DE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de-DE" sz="28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de-DE" sz="2800" b="0">
                  <a:solidFill>
                    <a:schemeClr val="tx1"/>
                  </a:solidFill>
                  <a:latin typeface="Corbel" panose="020B0503020204020204" pitchFamily="34" charset="0"/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type m:val="lin"/>
                        <m:ctrlPr>
                          <a:rPr lang="de-DE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de-DE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de-DE" sz="28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de-DE" sz="280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22774"/>
                <a:ext cx="7886700" cy="5024154"/>
              </a:xfrm>
              <a:blipFill>
                <a:blip r:embed="rId3"/>
                <a:stretch>
                  <a:fillRect l="-1391" t="-242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489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headEnd w="lg" len="lg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976</Words>
  <Application>Microsoft Office PowerPoint</Application>
  <PresentationFormat>Bildschirmpräsentation (4:3)</PresentationFormat>
  <Paragraphs>347</Paragraphs>
  <Slides>26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Corbel</vt:lpstr>
      <vt:lpstr>Office</vt:lpstr>
      <vt:lpstr>Kalman-Filter</vt:lpstr>
      <vt:lpstr>Overview</vt:lpstr>
      <vt:lpstr>Introduction</vt:lpstr>
      <vt:lpstr>Introduction</vt:lpstr>
      <vt:lpstr>Introduction</vt:lpstr>
      <vt:lpstr>Introduction</vt:lpstr>
      <vt:lpstr>G-H-Filter</vt:lpstr>
      <vt:lpstr>G-H-Filter</vt:lpstr>
      <vt:lpstr>G-H-Filter</vt:lpstr>
      <vt:lpstr>Choice of g and h</vt:lpstr>
      <vt:lpstr>Hidden Markov Model</vt:lpstr>
      <vt:lpstr>Kalman Filter Models</vt:lpstr>
      <vt:lpstr>From Markov to Kalman</vt:lpstr>
      <vt:lpstr>From G-H to Kalman</vt:lpstr>
      <vt:lpstr>From G-H to Kalman</vt:lpstr>
      <vt:lpstr>Kalman Filter: World Model</vt:lpstr>
      <vt:lpstr>Kalman Filter: Observation Model</vt:lpstr>
      <vt:lpstr>Kalman Filter Models</vt:lpstr>
      <vt:lpstr>Kalman Step 0 : Past state</vt:lpstr>
      <vt:lpstr>Kalman Step 1 : Prediction</vt:lpstr>
      <vt:lpstr>Kalman Step 2 : Update</vt:lpstr>
      <vt:lpstr>Kalman Step 2 : Update</vt:lpstr>
      <vt:lpstr>Kalman-Filter</vt:lpstr>
      <vt:lpstr>Sources (online)</vt:lpstr>
      <vt:lpstr>Sources (books)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Kalman-Filter</dc:title>
  <dc:creator>Michael Hochmuth</dc:creator>
  <cp:lastModifiedBy>Michael Hochmuth</cp:lastModifiedBy>
  <cp:revision>96</cp:revision>
  <dcterms:created xsi:type="dcterms:W3CDTF">2018-09-22T16:52:03Z</dcterms:created>
  <dcterms:modified xsi:type="dcterms:W3CDTF">2018-09-26T08:49:34Z</dcterms:modified>
</cp:coreProperties>
</file>