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7" r:id="rId5"/>
    <p:sldId id="275" r:id="rId6"/>
    <p:sldId id="276" r:id="rId7"/>
    <p:sldId id="263" r:id="rId8"/>
    <p:sldId id="264" r:id="rId9"/>
    <p:sldId id="259" r:id="rId10"/>
    <p:sldId id="267" r:id="rId11"/>
    <p:sldId id="281" r:id="rId12"/>
    <p:sldId id="282" r:id="rId13"/>
    <p:sldId id="284" r:id="rId14"/>
    <p:sldId id="283" r:id="rId15"/>
    <p:sldId id="285" r:id="rId16"/>
    <p:sldId id="274" r:id="rId17"/>
    <p:sldId id="268" r:id="rId18"/>
    <p:sldId id="287" r:id="rId19"/>
    <p:sldId id="265" r:id="rId20"/>
    <p:sldId id="288" r:id="rId21"/>
    <p:sldId id="262" r:id="rId22"/>
    <p:sldId id="260" r:id="rId23"/>
    <p:sldId id="266" r:id="rId24"/>
    <p:sldId id="286" r:id="rId25"/>
    <p:sldId id="269" r:id="rId26"/>
    <p:sldId id="272" r:id="rId27"/>
    <p:sldId id="270" r:id="rId28"/>
    <p:sldId id="27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2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0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0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2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94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33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79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1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15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1" Type="http://schemas.openxmlformats.org/officeDocument/2006/relationships/image" Target="../media/image36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7.png"/><Relationship Id="rId21" Type="http://schemas.openxmlformats.org/officeDocument/2006/relationships/image" Target="../media/image3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4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9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47.png"/><Relationship Id="rId5" Type="http://schemas.openxmlformats.org/officeDocument/2006/relationships/image" Target="../media/image20.png"/><Relationship Id="rId10" Type="http://schemas.openxmlformats.org/officeDocument/2006/relationships/image" Target="../media/image46.png"/><Relationship Id="rId4" Type="http://schemas.openxmlformats.org/officeDocument/2006/relationships/image" Target="../media/image9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2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1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E9E5E0-F0B5-4528-B2FB-FECBCA9F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756966"/>
            <a:ext cx="3228975" cy="305051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38E565-0049-49C3-93C8-62F50DC7C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4"/>
          <a:stretch/>
        </p:blipFill>
        <p:spPr>
          <a:xfrm>
            <a:off x="4572000" y="756966"/>
            <a:ext cx="3228975" cy="3041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/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F67EE3D-0E52-4149-976F-CAE0E41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3151728"/>
                <a:ext cx="98854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/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2697D8-7E94-4328-985F-B7DDAEF7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61152"/>
                <a:ext cx="9885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4D26DA0-8D9D-426F-9247-19F54A5CD5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-2556"/>
          <a:stretch/>
        </p:blipFill>
        <p:spPr>
          <a:xfrm>
            <a:off x="1343025" y="3816907"/>
            <a:ext cx="3228975" cy="3041093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7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/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C99097C-19F2-47E7-82A2-88285EF9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25" y="6193414"/>
                <a:ext cx="101297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>
            <a:extLst>
              <a:ext uri="{FF2B5EF4-FFF2-40B4-BE49-F238E27FC236}">
                <a16:creationId xmlns:a16="http://schemas.microsoft.com/office/drawing/2014/main" id="{4191061E-A3F3-4E3A-9F52-372793E6B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783338"/>
            <a:ext cx="3105937" cy="3010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/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56C99D6-A7CD-4696-9C0E-420640CB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15" y="6252844"/>
                <a:ext cx="126387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/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/>
                  <a:t>benedict-bordner</a:t>
                </a:r>
              </a:p>
              <a:p>
                <a:pPr algn="ctr"/>
                <a:r>
                  <a:rPr lang="de-DE"/>
                  <a:t>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E12FAE-D85F-4C4E-87F4-B0354BBC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33" y="3911406"/>
                <a:ext cx="1845442" cy="1250727"/>
              </a:xfrm>
              <a:prstGeom prst="rect">
                <a:avLst/>
              </a:prstGeom>
              <a:blipFill>
                <a:blip r:embed="rId11"/>
                <a:stretch>
                  <a:fillRect l="-2970" t="-2927" r="-2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29D86CFB-A9FB-4716-AD21-8BF9366C904D}"/>
              </a:ext>
            </a:extLst>
          </p:cNvPr>
          <p:cNvCxnSpPr>
            <a:stCxn id="40" idx="3"/>
            <a:endCxn id="33" idx="3"/>
          </p:cNvCxnSpPr>
          <p:nvPr/>
        </p:nvCxnSpPr>
        <p:spPr>
          <a:xfrm flipV="1">
            <a:off x="2410988" y="4290849"/>
            <a:ext cx="12700" cy="1637296"/>
          </a:xfrm>
          <a:prstGeom prst="curvedConnector3">
            <a:avLst>
              <a:gd name="adj1" fmla="val 3225000"/>
            </a:avLst>
          </a:prstGeom>
          <a:ln w="25400">
            <a:solidFill>
              <a:schemeClr val="accent6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94B06C04-B213-4FC1-8499-F9BC28279174}"/>
              </a:ext>
            </a:extLst>
          </p:cNvPr>
          <p:cNvCxnSpPr>
            <a:stCxn id="33" idx="3"/>
            <a:endCxn id="14" idx="3"/>
          </p:cNvCxnSpPr>
          <p:nvPr/>
        </p:nvCxnSpPr>
        <p:spPr>
          <a:xfrm flipV="1">
            <a:off x="2410988" y="2651953"/>
            <a:ext cx="3834" cy="1638896"/>
          </a:xfrm>
          <a:prstGeom prst="curvedConnector3">
            <a:avLst>
              <a:gd name="adj1" fmla="val 10782707"/>
            </a:avLst>
          </a:prstGeom>
          <a:ln w="25400">
            <a:solidFill>
              <a:schemeClr val="accent6"/>
            </a:solidFill>
            <a:prstDash val="sys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F15C3AC2-AF52-4984-9F90-9A6A3DD10327}"/>
              </a:ext>
            </a:extLst>
          </p:cNvPr>
          <p:cNvCxnSpPr>
            <a:stCxn id="40" idx="3"/>
            <a:endCxn id="14" idx="3"/>
          </p:cNvCxnSpPr>
          <p:nvPr/>
        </p:nvCxnSpPr>
        <p:spPr>
          <a:xfrm flipV="1">
            <a:off x="2410988" y="2651953"/>
            <a:ext cx="3834" cy="3276192"/>
          </a:xfrm>
          <a:prstGeom prst="curvedConnector3">
            <a:avLst>
              <a:gd name="adj1" fmla="val 47551095"/>
            </a:avLst>
          </a:prstGeom>
          <a:ln w="38100" cmpd="dbl">
            <a:solidFill>
              <a:srgbClr val="FF0000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Kreuz 20">
            <a:extLst>
              <a:ext uri="{FF2B5EF4-FFF2-40B4-BE49-F238E27FC236}">
                <a16:creationId xmlns:a16="http://schemas.microsoft.com/office/drawing/2014/main" id="{0A7A6152-8EB8-4129-AF6E-7917FFBEE547}"/>
              </a:ext>
            </a:extLst>
          </p:cNvPr>
          <p:cNvSpPr/>
          <p:nvPr/>
        </p:nvSpPr>
        <p:spPr>
          <a:xfrm rot="2754188">
            <a:off x="3674327" y="3679059"/>
            <a:ext cx="1099573" cy="1099573"/>
          </a:xfrm>
          <a:prstGeom prst="plus">
            <a:avLst>
              <a:gd name="adj" fmla="val 43080"/>
            </a:avLst>
          </a:prstGeom>
          <a:solidFill>
            <a:srgbClr val="FF000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F7B6CB5-199A-4C4B-8B75-67797637E424}"/>
              </a:ext>
            </a:extLst>
          </p:cNvPr>
          <p:cNvSpPr txBox="1"/>
          <p:nvPr/>
        </p:nvSpPr>
        <p:spPr>
          <a:xfrm>
            <a:off x="2727816" y="3844126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6"/>
                </a:solidFill>
              </a:rPr>
              <a:t>markov-</a:t>
            </a:r>
          </a:p>
          <a:p>
            <a:pPr algn="ctr"/>
            <a:r>
              <a:rPr lang="de-DE">
                <a:solidFill>
                  <a:schemeClr val="accent6"/>
                </a:solidFill>
              </a:rPr>
              <a:t>property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AB024EE-4295-46EC-AC18-27009D32F84D}"/>
              </a:ext>
            </a:extLst>
          </p:cNvPr>
          <p:cNvGrpSpPr/>
          <p:nvPr/>
        </p:nvGrpSpPr>
        <p:grpSpPr>
          <a:xfrm>
            <a:off x="4829972" y="3295325"/>
            <a:ext cx="3923411" cy="3439540"/>
            <a:chOff x="4829972" y="3295325"/>
            <a:chExt cx="3923411" cy="343954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A9B4365D-FE44-4D3D-BDF4-041659D9522D}"/>
                </a:ext>
              </a:extLst>
            </p:cNvPr>
            <p:cNvGrpSpPr/>
            <p:nvPr/>
          </p:nvGrpSpPr>
          <p:grpSpPr>
            <a:xfrm>
              <a:off x="4829972" y="3295325"/>
              <a:ext cx="3923411" cy="3439540"/>
              <a:chOff x="4829972" y="3295325"/>
              <a:chExt cx="3923411" cy="343954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3F7FE33C-BC1F-4761-B4C8-A519B9EAECB5}"/>
                  </a:ext>
                </a:extLst>
              </p:cNvPr>
              <p:cNvSpPr/>
              <p:nvPr/>
            </p:nvSpPr>
            <p:spPr>
              <a:xfrm>
                <a:off x="4938715" y="3708877"/>
                <a:ext cx="1131186" cy="72823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</a:t>
                </a:r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5C55E1C0-B04D-4263-9BCB-8D1FB0E64C87}"/>
                  </a:ext>
                </a:extLst>
              </p:cNvPr>
              <p:cNvSpPr/>
              <p:nvPr/>
            </p:nvSpPr>
            <p:spPr>
              <a:xfrm>
                <a:off x="6939123" y="3708877"/>
                <a:ext cx="1131186" cy="72823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coffee</a:t>
                </a:r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5F5B944A-65C6-408B-BD93-9C275F1FB059}"/>
                  </a:ext>
                </a:extLst>
              </p:cNvPr>
              <p:cNvSpPr/>
              <p:nvPr/>
            </p:nvSpPr>
            <p:spPr>
              <a:xfrm>
                <a:off x="4901550" y="5351892"/>
                <a:ext cx="1163256" cy="72823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resting</a:t>
                </a: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32ADFBA4-AEE2-436E-800A-4C17CA8AF9E5}"/>
                  </a:ext>
                </a:extLst>
              </p:cNvPr>
              <p:cNvSpPr/>
              <p:nvPr/>
            </p:nvSpPr>
            <p:spPr>
              <a:xfrm>
                <a:off x="6851756" y="5351893"/>
                <a:ext cx="1381870" cy="728231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hustling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43CEEEF0-8CB5-42AF-B640-44167A9ECED3}"/>
                  </a:ext>
                </a:extLst>
              </p:cNvPr>
              <p:cNvCxnSpPr>
                <a:stCxn id="26" idx="3"/>
                <a:endCxn id="58" idx="1"/>
              </p:cNvCxnSpPr>
              <p:nvPr/>
            </p:nvCxnSpPr>
            <p:spPr>
              <a:xfrm flipH="1">
                <a:off x="5071905" y="4330461"/>
                <a:ext cx="32468" cy="112807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F6E8CB24-D67A-4F27-8C3A-026720CF8A2E}"/>
                  </a:ext>
                </a:extLst>
              </p:cNvPr>
              <p:cNvCxnSpPr>
                <a:stCxn id="58" idx="7"/>
                <a:endCxn id="57" idx="3"/>
              </p:cNvCxnSpPr>
              <p:nvPr/>
            </p:nvCxnSpPr>
            <p:spPr>
              <a:xfrm flipV="1">
                <a:off x="5894451" y="4330461"/>
                <a:ext cx="1210330" cy="1128078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F5B57872-D5F0-4529-ABE2-1A74F284E188}"/>
                  </a:ext>
                </a:extLst>
              </p:cNvPr>
              <p:cNvCxnSpPr>
                <a:stCxn id="26" idx="6"/>
                <a:endCxn id="57" idx="2"/>
              </p:cNvCxnSpPr>
              <p:nvPr/>
            </p:nvCxnSpPr>
            <p:spPr>
              <a:xfrm>
                <a:off x="6069901" y="4072993"/>
                <a:ext cx="869222" cy="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29E57CCF-1EFD-44B5-9472-B18CABE31018}"/>
                  </a:ext>
                </a:extLst>
              </p:cNvPr>
              <p:cNvCxnSpPr>
                <a:stCxn id="57" idx="4"/>
                <a:endCxn id="59" idx="0"/>
              </p:cNvCxnSpPr>
              <p:nvPr/>
            </p:nvCxnSpPr>
            <p:spPr>
              <a:xfrm>
                <a:off x="7504716" y="4437108"/>
                <a:ext cx="37975" cy="91478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binder: gekrümmt 59">
                <a:extLst>
                  <a:ext uri="{FF2B5EF4-FFF2-40B4-BE49-F238E27FC236}">
                    <a16:creationId xmlns:a16="http://schemas.microsoft.com/office/drawing/2014/main" id="{725DC7AD-2023-4D05-8E18-7F81B73AB59A}"/>
                  </a:ext>
                </a:extLst>
              </p:cNvPr>
              <p:cNvCxnSpPr>
                <a:cxnSpLocks/>
                <a:stCxn id="59" idx="5"/>
                <a:endCxn id="59" idx="6"/>
              </p:cNvCxnSpPr>
              <p:nvPr/>
            </p:nvCxnSpPr>
            <p:spPr>
              <a:xfrm rot="5400000" flipH="1" flipV="1">
                <a:off x="8003707" y="5743558"/>
                <a:ext cx="257468" cy="202370"/>
              </a:xfrm>
              <a:prstGeom prst="curvedConnector4">
                <a:avLst>
                  <a:gd name="adj1" fmla="val -727"/>
                  <a:gd name="adj2" fmla="val 283562"/>
                </a:avLst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7F934463-6C72-4007-A79E-0AF987BAFCCA}"/>
                  </a:ext>
                </a:extLst>
              </p:cNvPr>
              <p:cNvCxnSpPr>
                <a:stCxn id="59" idx="7"/>
                <a:endCxn id="57" idx="5"/>
              </p:cNvCxnSpPr>
              <p:nvPr/>
            </p:nvCxnSpPr>
            <p:spPr>
              <a:xfrm flipH="1" flipV="1">
                <a:off x="7904651" y="4330461"/>
                <a:ext cx="126605" cy="112807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B83D45A9-77C0-440C-B198-0AB7F714E988}"/>
                  </a:ext>
                </a:extLst>
              </p:cNvPr>
              <p:cNvCxnSpPr>
                <a:stCxn id="59" idx="1"/>
                <a:endCxn id="26" idx="5"/>
              </p:cNvCxnSpPr>
              <p:nvPr/>
            </p:nvCxnSpPr>
            <p:spPr>
              <a:xfrm flipH="1" flipV="1">
                <a:off x="5904243" y="4330461"/>
                <a:ext cx="1149883" cy="112807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F847C2CA-DA64-4D0A-99C1-B8B84B4296F5}"/>
                  </a:ext>
                </a:extLst>
              </p:cNvPr>
              <p:cNvCxnSpPr>
                <a:stCxn id="59" idx="2"/>
                <a:endCxn id="58" idx="6"/>
              </p:cNvCxnSpPr>
              <p:nvPr/>
            </p:nvCxnSpPr>
            <p:spPr>
              <a:xfrm flipH="1" flipV="1">
                <a:off x="6064806" y="5716008"/>
                <a:ext cx="786950" cy="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D8463E45-E9B3-4893-8ADB-E2D5EA42033F}"/>
                      </a:ext>
                    </a:extLst>
                  </p:cNvPr>
                  <p:cNvSpPr txBox="1"/>
                  <p:nvPr/>
                </p:nvSpPr>
                <p:spPr>
                  <a:xfrm>
                    <a:off x="6243943" y="3777469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feld 78">
                    <a:extLst>
                      <a:ext uri="{FF2B5EF4-FFF2-40B4-BE49-F238E27FC236}">
                        <a16:creationId xmlns:a16="http://schemas.microsoft.com/office/drawing/2014/main" id="{D8463E45-E9B3-4893-8ADB-E2D5EA420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3943" y="3777469"/>
                    <a:ext cx="54213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feld 83">
                    <a:extLst>
                      <a:ext uri="{FF2B5EF4-FFF2-40B4-BE49-F238E27FC236}">
                        <a16:creationId xmlns:a16="http://schemas.microsoft.com/office/drawing/2014/main" id="{4C3E461C-2281-42AD-98C9-80DC6FB0FC4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4898" y="4689360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feld 83">
                    <a:extLst>
                      <a:ext uri="{FF2B5EF4-FFF2-40B4-BE49-F238E27FC236}">
                        <a16:creationId xmlns:a16="http://schemas.microsoft.com/office/drawing/2014/main" id="{4C3E461C-2281-42AD-98C9-80DC6FB0FC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4898" y="4689360"/>
                    <a:ext cx="54213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D321A605-3C62-4D94-8C05-A430267B6A8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840" y="4700586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D321A605-3C62-4D94-8C05-A430267B6A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6840" y="4700586"/>
                    <a:ext cx="54213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Verbinder: gekrümmt 80">
                <a:extLst>
                  <a:ext uri="{FF2B5EF4-FFF2-40B4-BE49-F238E27FC236}">
                    <a16:creationId xmlns:a16="http://schemas.microsoft.com/office/drawing/2014/main" id="{B9AEE6E0-10BD-497F-9CC6-02CBE7D7A7A3}"/>
                  </a:ext>
                </a:extLst>
              </p:cNvPr>
              <p:cNvCxnSpPr>
                <a:stCxn id="57" idx="7"/>
                <a:endCxn id="57" idx="6"/>
              </p:cNvCxnSpPr>
              <p:nvPr/>
            </p:nvCxnSpPr>
            <p:spPr>
              <a:xfrm rot="16200000" flipH="1">
                <a:off x="7858745" y="3861429"/>
                <a:ext cx="257469" cy="165658"/>
              </a:xfrm>
              <a:prstGeom prst="curvedConnector4">
                <a:avLst>
                  <a:gd name="adj1" fmla="val -34021"/>
                  <a:gd name="adj2" fmla="val 318492"/>
                </a:avLst>
              </a:prstGeom>
              <a:ln w="25400">
                <a:solidFill>
                  <a:schemeClr val="accent1"/>
                </a:solidFill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feld 86">
                    <a:extLst>
                      <a:ext uri="{FF2B5EF4-FFF2-40B4-BE49-F238E27FC236}">
                        <a16:creationId xmlns:a16="http://schemas.microsoft.com/office/drawing/2014/main" id="{C1E3BFDD-153C-4884-88FF-9F7ABE29B662}"/>
                      </a:ext>
                    </a:extLst>
                  </p:cNvPr>
                  <p:cNvSpPr txBox="1"/>
                  <p:nvPr/>
                </p:nvSpPr>
                <p:spPr>
                  <a:xfrm>
                    <a:off x="8159112" y="3295325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Textfeld 86">
                    <a:extLst>
                      <a:ext uri="{FF2B5EF4-FFF2-40B4-BE49-F238E27FC236}">
                        <a16:creationId xmlns:a16="http://schemas.microsoft.com/office/drawing/2014/main" id="{C1E3BFDD-153C-4884-88FF-9F7ABE29B6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9112" y="3295325"/>
                    <a:ext cx="54213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feld 87">
                    <a:extLst>
                      <a:ext uri="{FF2B5EF4-FFF2-40B4-BE49-F238E27FC236}">
                        <a16:creationId xmlns:a16="http://schemas.microsoft.com/office/drawing/2014/main" id="{66EEDCB2-2F89-4F14-BA25-3410E5B7C41F}"/>
                      </a:ext>
                    </a:extLst>
                  </p:cNvPr>
                  <p:cNvSpPr txBox="1"/>
                  <p:nvPr/>
                </p:nvSpPr>
                <p:spPr>
                  <a:xfrm>
                    <a:off x="7928300" y="4730309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Textfeld 87">
                    <a:extLst>
                      <a:ext uri="{FF2B5EF4-FFF2-40B4-BE49-F238E27FC236}">
                        <a16:creationId xmlns:a16="http://schemas.microsoft.com/office/drawing/2014/main" id="{66EEDCB2-2F89-4F14-BA25-3410E5B7C4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8300" y="4730309"/>
                    <a:ext cx="54213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>
                    <a:extLst>
                      <a:ext uri="{FF2B5EF4-FFF2-40B4-BE49-F238E27FC236}">
                        <a16:creationId xmlns:a16="http://schemas.microsoft.com/office/drawing/2014/main" id="{409FC405-6DC7-401F-A629-8295C29ECE99}"/>
                      </a:ext>
                    </a:extLst>
                  </p:cNvPr>
                  <p:cNvSpPr txBox="1"/>
                  <p:nvPr/>
                </p:nvSpPr>
                <p:spPr>
                  <a:xfrm rot="2656726">
                    <a:off x="6642480" y="4961839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Textfeld 88">
                    <a:extLst>
                      <a:ext uri="{FF2B5EF4-FFF2-40B4-BE49-F238E27FC236}">
                        <a16:creationId xmlns:a16="http://schemas.microsoft.com/office/drawing/2014/main" id="{409FC405-6DC7-401F-A629-8295C29EC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56726">
                    <a:off x="6642480" y="4961839"/>
                    <a:ext cx="54213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6B7F8D40-2866-43A9-AB3E-C45AF7157778}"/>
                      </a:ext>
                    </a:extLst>
                  </p:cNvPr>
                  <p:cNvSpPr txBox="1"/>
                  <p:nvPr/>
                </p:nvSpPr>
                <p:spPr>
                  <a:xfrm>
                    <a:off x="8211247" y="5965906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6B7F8D40-2866-43A9-AB3E-C45AF71577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1247" y="5965906"/>
                    <a:ext cx="54213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1B904F7A-40E3-476D-BE40-78E034FE3B4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8548" y="5709742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1B904F7A-40E3-476D-BE40-78E034FE3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548" y="5709742"/>
                    <a:ext cx="54213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feld 51">
                    <a:extLst>
                      <a:ext uri="{FF2B5EF4-FFF2-40B4-BE49-F238E27FC236}">
                        <a16:creationId xmlns:a16="http://schemas.microsoft.com/office/drawing/2014/main" id="{61225629-65C7-4C23-B6E6-997D346275D3}"/>
                      </a:ext>
                    </a:extLst>
                  </p:cNvPr>
                  <p:cNvSpPr txBox="1"/>
                  <p:nvPr/>
                </p:nvSpPr>
                <p:spPr>
                  <a:xfrm rot="18995934">
                    <a:off x="5822374" y="4845767"/>
                    <a:ext cx="5421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oMath>
                      </m:oMathPara>
                    </a14:m>
                    <a:endParaRPr lang="de-DE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feld 51">
                    <a:extLst>
                      <a:ext uri="{FF2B5EF4-FFF2-40B4-BE49-F238E27FC236}">
                        <a16:creationId xmlns:a16="http://schemas.microsoft.com/office/drawing/2014/main" id="{61225629-65C7-4C23-B6E6-997D34627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95934">
                    <a:off x="5822374" y="4845767"/>
                    <a:ext cx="54213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feld 3">
                    <a:extLst>
                      <a:ext uri="{FF2B5EF4-FFF2-40B4-BE49-F238E27FC236}">
                        <a16:creationId xmlns:a16="http://schemas.microsoft.com/office/drawing/2014/main" id="{E47D2A82-7AD5-4A3B-AB83-FAB9BBDD31DD}"/>
                      </a:ext>
                    </a:extLst>
                  </p:cNvPr>
                  <p:cNvSpPr txBox="1"/>
                  <p:nvPr/>
                </p:nvSpPr>
                <p:spPr>
                  <a:xfrm>
                    <a:off x="4829972" y="6088534"/>
                    <a:ext cx="352115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</m:oMath>
                    </a14:m>
                    <a:r>
                      <a:rPr lang="de-DE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eating,coffee,resting,hustling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de-DE" b="0" i="1">
                      <a:solidFill>
                        <a:schemeClr val="bg1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a14:m>
                    <a:r>
                      <a:rPr lang="de-DE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" name="Textfeld 3">
                    <a:extLst>
                      <a:ext uri="{FF2B5EF4-FFF2-40B4-BE49-F238E27FC236}">
                        <a16:creationId xmlns:a16="http://schemas.microsoft.com/office/drawing/2014/main" id="{E47D2A82-7AD5-4A3B-AB83-FAB9BBDD31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9972" y="6088534"/>
                    <a:ext cx="3521157" cy="64633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5660" r="-17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A2ECC67F-C191-4378-8626-06784E35BBBD}"/>
                </a:ext>
              </a:extLst>
            </p:cNvPr>
            <p:cNvCxnSpPr>
              <a:cxnSpLocks/>
              <a:endCxn id="26" idx="4"/>
            </p:cNvCxnSpPr>
            <p:nvPr/>
          </p:nvCxnSpPr>
          <p:spPr>
            <a:xfrm flipH="1" flipV="1">
              <a:off x="5504308" y="4437108"/>
              <a:ext cx="182117" cy="939264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olid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1CFE47D5-34A2-46D6-817D-77D5A9F14446}"/>
                    </a:ext>
                  </a:extLst>
                </p:cNvPr>
                <p:cNvSpPr txBox="1"/>
                <p:nvPr/>
              </p:nvSpPr>
              <p:spPr>
                <a:xfrm>
                  <a:off x="5520543" y="4631991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de-DE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1CFE47D5-34A2-46D6-817D-77D5A9F14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543" y="4631991"/>
                  <a:ext cx="54213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0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54434" y="4845767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de-DE">
                    <a:solidFill>
                      <a:schemeClr val="accent1"/>
                    </a:solidFill>
                  </a:rPr>
                  <a:t>7</a:t>
                </a: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54434" y="4845767"/>
                <a:ext cx="478016" cy="369332"/>
              </a:xfrm>
              <a:prstGeom prst="rect">
                <a:avLst/>
              </a:prstGeom>
              <a:blipFill>
                <a:blip r:embed="rId18"/>
                <a:stretch>
                  <a:fillRect t="-9091" r="-16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704360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704360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9C2E024-4960-449F-8951-7EC3A6B23F04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756D32-47E7-44DB-A835-682535D7B5EA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756D32-47E7-44DB-A835-682535D7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38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880689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880689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41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4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100893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1008931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5AD4DA9-16E8-4D88-B332-76546018153A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8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Markov Chain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1209090" y="1113801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F7FE33C-BC1F-4761-B4C8-A519B9EAECB5}"/>
              </a:ext>
            </a:extLst>
          </p:cNvPr>
          <p:cNvSpPr/>
          <p:nvPr/>
        </p:nvSpPr>
        <p:spPr>
          <a:xfrm>
            <a:off x="4938715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9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eating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C55E1C0-B04D-4263-9BCB-8D1FB0E64C87}"/>
              </a:ext>
            </a:extLst>
          </p:cNvPr>
          <p:cNvSpPr/>
          <p:nvPr/>
        </p:nvSpPr>
        <p:spPr>
          <a:xfrm>
            <a:off x="6939123" y="3708877"/>
            <a:ext cx="1131186" cy="7282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coffee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F5B944A-65C6-408B-BD93-9C275F1FB059}"/>
              </a:ext>
            </a:extLst>
          </p:cNvPr>
          <p:cNvSpPr/>
          <p:nvPr/>
        </p:nvSpPr>
        <p:spPr>
          <a:xfrm>
            <a:off x="4901550" y="5351892"/>
            <a:ext cx="1163256" cy="728231"/>
          </a:xfrm>
          <a:prstGeom prst="ellipse">
            <a:avLst/>
          </a:prstGeom>
          <a:solidFill>
            <a:schemeClr val="bg1">
              <a:lumMod val="50000"/>
              <a:alpha val="21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resting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2ADFBA4-AEE2-436E-800A-4C17CA8AF9E5}"/>
              </a:ext>
            </a:extLst>
          </p:cNvPr>
          <p:cNvSpPr/>
          <p:nvPr/>
        </p:nvSpPr>
        <p:spPr>
          <a:xfrm>
            <a:off x="6851756" y="5351893"/>
            <a:ext cx="1381870" cy="728231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hustling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3CEEEF0-8CB5-42AF-B640-44167A9ECED3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H="1">
            <a:off x="5071905" y="4330461"/>
            <a:ext cx="32468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6E8CB24-D67A-4F27-8C3A-026720CF8A2E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894451" y="4330461"/>
            <a:ext cx="1210330" cy="1128078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5B57872-D5F0-4529-ABE2-1A74F284E188}"/>
              </a:ext>
            </a:extLst>
          </p:cNvPr>
          <p:cNvCxnSpPr>
            <a:stCxn id="26" idx="6"/>
            <a:endCxn id="57" idx="2"/>
          </p:cNvCxnSpPr>
          <p:nvPr/>
        </p:nvCxnSpPr>
        <p:spPr>
          <a:xfrm>
            <a:off x="6069901" y="4072993"/>
            <a:ext cx="869222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E57CCF-1EFD-44B5-9472-B18CABE31018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7504716" y="4437108"/>
            <a:ext cx="37975" cy="914785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725DC7AD-2023-4D05-8E18-7F81B73AB59A}"/>
              </a:ext>
            </a:extLst>
          </p:cNvPr>
          <p:cNvCxnSpPr>
            <a:cxnSpLocks/>
            <a:stCxn id="59" idx="5"/>
            <a:endCxn id="59" idx="6"/>
          </p:cNvCxnSpPr>
          <p:nvPr/>
        </p:nvCxnSpPr>
        <p:spPr>
          <a:xfrm rot="5400000" flipH="1" flipV="1">
            <a:off x="8003707" y="5743558"/>
            <a:ext cx="257468" cy="202370"/>
          </a:xfrm>
          <a:prstGeom prst="curvedConnector4">
            <a:avLst>
              <a:gd name="adj1" fmla="val -727"/>
              <a:gd name="adj2" fmla="val 28356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934463-6C72-4007-A79E-0AF987BAFCCA}"/>
              </a:ext>
            </a:extLst>
          </p:cNvPr>
          <p:cNvCxnSpPr>
            <a:stCxn id="59" idx="7"/>
            <a:endCxn id="57" idx="5"/>
          </p:cNvCxnSpPr>
          <p:nvPr/>
        </p:nvCxnSpPr>
        <p:spPr>
          <a:xfrm flipH="1" flipV="1">
            <a:off x="7904651" y="4330461"/>
            <a:ext cx="126605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83D45A9-77C0-440C-B198-0AB7F714E988}"/>
              </a:ext>
            </a:extLst>
          </p:cNvPr>
          <p:cNvCxnSpPr>
            <a:stCxn id="59" idx="1"/>
            <a:endCxn id="26" idx="5"/>
          </p:cNvCxnSpPr>
          <p:nvPr/>
        </p:nvCxnSpPr>
        <p:spPr>
          <a:xfrm flipH="1" flipV="1">
            <a:off x="5904243" y="4330461"/>
            <a:ext cx="1149883" cy="112807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847C2CA-DA64-4D0A-99C1-B8B84B4296F5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 flipV="1">
            <a:off x="6064806" y="5716008"/>
            <a:ext cx="786950" cy="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/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D8463E45-E9B3-4893-8ADB-E2D5EA420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43" y="3777469"/>
                <a:ext cx="5421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/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C3E461C-2281-42AD-98C9-80DC6FB0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98" y="4689360"/>
                <a:ext cx="5421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/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D321A605-3C62-4D94-8C05-A430267B6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840" y="4700586"/>
                <a:ext cx="5421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B9AEE6E0-10BD-497F-9CC6-02CBE7D7A7A3}"/>
              </a:ext>
            </a:extLst>
          </p:cNvPr>
          <p:cNvCxnSpPr>
            <a:stCxn id="57" idx="7"/>
            <a:endCxn id="57" idx="6"/>
          </p:cNvCxnSpPr>
          <p:nvPr/>
        </p:nvCxnSpPr>
        <p:spPr>
          <a:xfrm rot="16200000" flipH="1">
            <a:off x="7858745" y="3861429"/>
            <a:ext cx="257469" cy="165658"/>
          </a:xfrm>
          <a:prstGeom prst="curvedConnector4">
            <a:avLst>
              <a:gd name="adj1" fmla="val -34021"/>
              <a:gd name="adj2" fmla="val 318492"/>
            </a:avLst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/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C1E3BFDD-153C-4884-88FF-9F7ABE29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12" y="3295325"/>
                <a:ext cx="542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/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6EEDCB2-2F89-4F14-BA25-3410E5B7C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00" y="4730309"/>
                <a:ext cx="5421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/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09FC405-6DC7-401F-A629-8295C29E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726">
                <a:off x="6642480" y="4961839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/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7F8D40-2866-43A9-AB3E-C45AF715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47" y="5965906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/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1B904F7A-40E3-476D-BE40-78E034FE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48" y="5709742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/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1225629-65C7-4C23-B6E6-997D3462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5934">
                <a:off x="5822374" y="4845767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/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eating,coffee,resting,hustling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b="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47D2A82-7AD5-4A3B-AB83-FAB9BBDD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72" y="6088534"/>
                <a:ext cx="3521157" cy="646331"/>
              </a:xfrm>
              <a:prstGeom prst="rect">
                <a:avLst/>
              </a:prstGeom>
              <a:blipFill>
                <a:blip r:embed="rId19"/>
                <a:stretch>
                  <a:fillRect t="-5660" r="-1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892BB97-4D8A-4D9D-83F2-D9AFCC1B01F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/>
              <p:nvPr/>
            </p:nvSpPr>
            <p:spPr>
              <a:xfrm>
                <a:off x="3904469" y="4261558"/>
                <a:ext cx="1137171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0.09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0.295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0.405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3419F019-0358-4503-B1D1-F5C6594F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469" y="4261558"/>
                <a:ext cx="1137171" cy="11269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6F9CC02A-5F13-439E-A2A8-6BC41A296014}"/>
              </a:ext>
            </a:extLst>
          </p:cNvPr>
          <p:cNvSpPr txBox="1"/>
          <p:nvPr/>
        </p:nvSpPr>
        <p:spPr>
          <a:xfrm>
            <a:off x="3104659" y="4224880"/>
            <a:ext cx="92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eating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coffee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resting</a:t>
            </a:r>
          </a:p>
          <a:p>
            <a:pPr algn="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hustling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/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FB28299-3574-4734-9C68-7FFF38C87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37" y="3753749"/>
                <a:ext cx="7641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5AD4DA9-16E8-4D88-B332-76546018153A}"/>
              </a:ext>
            </a:extLst>
          </p:cNvPr>
          <p:cNvCxnSpPr>
            <a:cxnSpLocks/>
          </p:cNvCxnSpPr>
          <p:nvPr/>
        </p:nvCxnSpPr>
        <p:spPr>
          <a:xfrm flipH="1" flipV="1">
            <a:off x="5504308" y="4437108"/>
            <a:ext cx="182117" cy="93926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/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8F7C7FA-1EA3-47FC-91AF-4FF20D4F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43" y="4631991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1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2286855"/>
                <a:ext cx="1381943" cy="704868"/>
              </a:xfrm>
              <a:prstGeom prst="roundRect">
                <a:avLst/>
              </a:prstGeom>
              <a:blipFill>
                <a:blip r:embed="rId3"/>
                <a:stretch>
                  <a:fillRect l="-881" r="-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92" y="3193975"/>
                <a:ext cx="1316466" cy="514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1137674" y="110803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4191726" y="1113027"/>
            <a:ext cx="15071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model</a:t>
            </a:r>
          </a:p>
          <a:p>
            <a:pPr algn="ctr"/>
            <a:r>
              <a:rPr lang="de-DE"/>
              <a:t>(observable)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/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C6245857-DAD0-425E-B2C7-C8541B0C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62" y="4852046"/>
                <a:ext cx="1278126" cy="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</a:t>
                </a:r>
              </a:p>
              <a:p>
                <a:pPr algn="ctr"/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b="0"/>
              </a:p>
            </p:txBody>
          </p:sp>
        </mc:Choice>
        <mc:Fallback xmlns="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8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states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2000">
                  <a:solidFill>
                    <a:schemeClr val="accent1"/>
                  </a:solidFill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 b="0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2000">
                    <a:latin typeface="Corbel" panose="020B0503020204020204" pitchFamily="34" charset="0"/>
                  </a:rPr>
                  <a:t> possible observations</a:t>
                </a: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000">
                    <a:latin typeface="Corbel" panose="020B0503020204020204" pitchFamily="34" charset="0"/>
                  </a:rPr>
                  <a:t>probabilities: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1800">
                    <a:latin typeface="Corbel" panose="020B0503020204020204" pitchFamily="34" charset="0"/>
                  </a:rPr>
                  <a:t>(markov-matrix)</a:t>
                </a:r>
                <a:r>
                  <a:rPr lang="de-DE" sz="180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1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0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2" name="Inhaltsplatzhalter 2">
                <a:extLst>
                  <a:ext uri="{FF2B5EF4-FFF2-40B4-BE49-F238E27FC236}">
                    <a16:creationId xmlns:a16="http://schemas.microsoft.com/office/drawing/2014/main" id="{0A097F44-ACE8-4747-9694-8122AF2B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7239" y="1251751"/>
                <a:ext cx="2809961" cy="5095176"/>
              </a:xfrm>
              <a:blipFill>
                <a:blip r:embed="rId9"/>
                <a:stretch>
                  <a:fillRect l="-2169" t="-11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/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3A7F614-B003-4E17-9341-EE02EED6A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2385078"/>
                <a:ext cx="1316466" cy="514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707BC292-FA0E-4F7D-AB4A-6DC5B84085B8}"/>
              </a:ext>
            </a:extLst>
          </p:cNvPr>
          <p:cNvSpPr txBox="1"/>
          <p:nvPr/>
        </p:nvSpPr>
        <p:spPr>
          <a:xfrm rot="16200000">
            <a:off x="209553" y="3953651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  <a:p>
            <a:pPr algn="ctr"/>
            <a:r>
              <a:rPr lang="de-DE">
                <a:solidFill>
                  <a:schemeClr val="accent1"/>
                </a:solidFill>
              </a:rPr>
              <a:t>probabilities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E318031D-EC2E-4FEC-8DD9-7958B11CD36E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rot="5400000" flipH="1" flipV="1">
            <a:off x="978949" y="3358403"/>
            <a:ext cx="149019" cy="33506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A13350A7-8D73-4F63-B893-397209CCC683}"/>
              </a:ext>
            </a:extLst>
          </p:cNvPr>
          <p:cNvCxnSpPr>
            <a:cxnSpLocks/>
            <a:stCxn id="17" idx="1"/>
            <a:endCxn id="34" idx="1"/>
          </p:cNvCxnSpPr>
          <p:nvPr/>
        </p:nvCxnSpPr>
        <p:spPr>
          <a:xfrm rot="16200000" flipH="1">
            <a:off x="984889" y="4854223"/>
            <a:ext cx="156309" cy="354237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BA91D87-BD6A-4E41-BA9F-BF9F5728172F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 flipV="1">
            <a:off x="2414822" y="2642529"/>
            <a:ext cx="329538" cy="9424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F522100-3D41-4C44-B44B-75A98EE56323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 flipV="1">
            <a:off x="4060826" y="2639289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B5011DA-9ABF-4557-9579-8CFA03CADE4E}"/>
              </a:ext>
            </a:extLst>
          </p:cNvPr>
          <p:cNvSpPr txBox="1"/>
          <p:nvPr/>
        </p:nvSpPr>
        <p:spPr>
          <a:xfrm>
            <a:off x="2726221" y="3160707"/>
            <a:ext cx="13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emission</a:t>
            </a:r>
          </a:p>
          <a:p>
            <a:pPr algn="ctr"/>
            <a:r>
              <a:rPr lang="de-DE">
                <a:solidFill>
                  <a:schemeClr val="accent2"/>
                </a:solidFill>
              </a:rPr>
              <a:t>probabilities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857571A-AA91-4287-901D-5B335C7CD693}"/>
              </a:ext>
            </a:extLst>
          </p:cNvPr>
          <p:cNvCxnSpPr>
            <a:stCxn id="66" idx="0"/>
            <a:endCxn id="42" idx="2"/>
          </p:cNvCxnSpPr>
          <p:nvPr/>
        </p:nvCxnSpPr>
        <p:spPr>
          <a:xfrm flipV="1">
            <a:off x="3402593" y="2899980"/>
            <a:ext cx="0" cy="26072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/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63D60F6D-327C-41BC-B513-AFE54A0D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92" y="3946471"/>
                <a:ext cx="1378109" cy="704868"/>
              </a:xfrm>
              <a:prstGeom prst="roundRect">
                <a:avLst/>
              </a:prstGeom>
              <a:blipFill>
                <a:blip r:embed="rId11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7C1B207-CBF4-4300-8740-F816444D2A20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>
            <a:off x="2410988" y="4290849"/>
            <a:ext cx="333372" cy="11296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DF6E2295-0E42-4129-B1AA-AB2460B38788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 flipV="1">
            <a:off x="4060826" y="429890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/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52C4AF7-C4B7-4E8A-9D2B-BFD61928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4" y="5551751"/>
                <a:ext cx="1378109" cy="704868"/>
              </a:xfrm>
              <a:prstGeom prst="roundRect">
                <a:avLst/>
              </a:prstGeom>
              <a:blipFill>
                <a:blip r:embed="rId12"/>
                <a:stretch>
                  <a:fillRect l="-885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/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8429DA24-3F8F-4DE7-AFE1-C3BD878A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32" y="5649974"/>
                <a:ext cx="1316466" cy="5149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3B2EE12-2991-4993-921A-0622D930532F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2410988" y="5907425"/>
            <a:ext cx="344144" cy="2072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7ACA27-589E-43B5-9219-F2406FB0A071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 flipV="1">
            <a:off x="4071598" y="5904185"/>
            <a:ext cx="297666" cy="3240"/>
          </a:xfrm>
          <a:prstGeom prst="straightConnector1">
            <a:avLst/>
          </a:prstGeom>
          <a:ln w="31750" cmpd="dbl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DFAC34F-C7FE-45A2-8DFD-499239493B4D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>
            <a:off x="3402593" y="3807038"/>
            <a:ext cx="10772" cy="18429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E90AC84-EB7C-4DAD-89CC-71C47CD4C296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>
            <a:off x="3402593" y="3807038"/>
            <a:ext cx="0" cy="2376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/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DEA14E4-B776-4D00-BD5D-15BB22AD7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60" y="4044694"/>
                <a:ext cx="1316466" cy="5149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27B82B67-4F43-4587-BF69-8CE534082D34}"/>
              </a:ext>
            </a:extLst>
          </p:cNvPr>
          <p:cNvCxnSpPr>
            <a:cxnSpLocks/>
          </p:cNvCxnSpPr>
          <p:nvPr/>
        </p:nvCxnSpPr>
        <p:spPr>
          <a:xfrm>
            <a:off x="1875391" y="6280579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/>
      <p:bldP spid="42" grpId="0" animBg="1"/>
      <p:bldP spid="66" grpId="0"/>
      <p:bldP spid="71" grpId="0" animBg="1"/>
      <p:bldP spid="75" grpId="0" animBg="1"/>
      <p:bldP spid="76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5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 model</a:t>
            </a:r>
            <a:endParaRPr lang="de-DE">
              <a:solidFill>
                <a:schemeClr val="accent2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Markov to 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hidden markov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countable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-space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de-DE" sz="2500">
                    <a:latin typeface="Corbel" panose="020B0503020204020204" pitchFamily="34" charset="0"/>
                  </a:rPr>
                  <a:t>often finite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finite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</a:t>
                </a:r>
                <a:r>
                  <a:rPr lang="de-DE" sz="2800">
                    <a:latin typeface="Corbel" panose="020B0503020204020204" pitchFamily="34" charset="0"/>
                  </a:rPr>
                  <a:t>-space of size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-dimensional vector of probabilities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92" y="1383632"/>
                <a:ext cx="3943350" cy="5337844"/>
              </a:xfrm>
              <a:blipFill>
                <a:blip r:embed="rId3"/>
                <a:stretch>
                  <a:fillRect l="-3246" t="-1142" r="-34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de-DE" sz="2800" u="sng">
                    <a:latin typeface="Corbel" panose="020B0503020204020204" pitchFamily="34" charset="0"/>
                  </a:rPr>
                  <a:t>kalman-filter model</a:t>
                </a:r>
                <a:endParaRPr lang="de-DE" sz="2400" u="sng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state-space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de-DE" sz="25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continuous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</a:t>
                </a:r>
                <a:r>
                  <a:rPr lang="de-DE" sz="2800">
                    <a:latin typeface="Corbel" panose="020B0503020204020204" pitchFamily="34" charset="0"/>
                  </a:rPr>
                  <a:t>-space of dimension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</a:t>
                </a:r>
                <a:r>
                  <a:rPr lang="de-DE" sz="2800">
                    <a:latin typeface="Corbel" panose="020B05030202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mean values and covariance matrix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de-DE" sz="2800">
                    <a:latin typeface="Corbel" panose="020B0503020204020204" pitchFamily="34" charset="0"/>
                  </a:rPr>
                  <a:t>adds process noise</a:t>
                </a:r>
                <a:endParaRPr lang="de-DE" sz="2800">
                  <a:solidFill>
                    <a:schemeClr val="accent6"/>
                  </a:solidFill>
                  <a:latin typeface="Corbel" panose="020B0503020204020204" pitchFamily="34" charset="0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3" name="Inhaltsplatzhalter 2">
                <a:extLst>
                  <a:ext uri="{FF2B5EF4-FFF2-40B4-BE49-F238E27FC236}">
                    <a16:creationId xmlns:a16="http://schemas.microsoft.com/office/drawing/2014/main" id="{2155EB37-258F-4F11-9140-25B63025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8" y="1383631"/>
                <a:ext cx="3943350" cy="5456113"/>
              </a:xfrm>
              <a:prstGeom prst="rect">
                <a:avLst/>
              </a:prstGeom>
              <a:blipFill>
                <a:blip r:embed="rId4"/>
                <a:stretch>
                  <a:fillRect l="-3246" t="-1117" r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45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147BBCDD-DEA3-4D1D-A20F-069DD3DB8395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19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86B8601-0E24-4112-9A57-E7BF7252549A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the hidden markov model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4400">
                <a:latin typeface="Corbel" panose="020B0503020204020204" pitchFamily="34" charset="0"/>
              </a:rPr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From G-H to Kalman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20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64CB9F1-18A3-4289-83B6-4F53D74AC269}"/>
              </a:ext>
            </a:extLst>
          </p:cNvPr>
          <p:cNvSpPr/>
          <p:nvPr/>
        </p:nvSpPr>
        <p:spPr>
          <a:xfrm>
            <a:off x="2752090" y="1213955"/>
            <a:ext cx="1819910" cy="9186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control vector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3C3228A-1A60-49D6-A73F-0C66BEB1846C}"/>
              </a:ext>
            </a:extLst>
          </p:cNvPr>
          <p:cNvSpPr txBox="1"/>
          <p:nvPr/>
        </p:nvSpPr>
        <p:spPr>
          <a:xfrm>
            <a:off x="2935980" y="3648384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process noise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47375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solely on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1"/>
                    </a:solidFill>
                    <a:latin typeface="Corbel" panose="020B0503020204020204" pitchFamily="34" charset="0"/>
                  </a:rPr>
                  <a:t>state-transition</a:t>
                </a:r>
                <a:r>
                  <a:rPr lang="de-DE" sz="2800">
                    <a:latin typeface="Corbel" panose="020B0503020204020204" pitchFamily="34" charset="0"/>
                  </a:rPr>
                  <a:t>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control</a:t>
                </a:r>
                <a:r>
                  <a:rPr lang="de-DE" sz="2800">
                    <a:latin typeface="Corbel" panose="020B0503020204020204" pitchFamily="34" charset="0"/>
                  </a:rPr>
                  <a:t>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E0FD9B-853F-4143-9928-47C38872DE83}"/>
              </a:ext>
            </a:extLst>
          </p:cNvPr>
          <p:cNvSpPr txBox="1"/>
          <p:nvPr/>
        </p:nvSpPr>
        <p:spPr>
          <a:xfrm>
            <a:off x="4976385" y="374360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43E24595-DB50-4B03-91A7-D5DEFD40FEAC}"/>
              </a:ext>
            </a:extLst>
          </p:cNvPr>
          <p:cNvSpPr/>
          <p:nvPr/>
        </p:nvSpPr>
        <p:spPr>
          <a:xfrm rot="16200000">
            <a:off x="5345908" y="3203058"/>
            <a:ext cx="111125" cy="969964"/>
          </a:xfrm>
          <a:prstGeom prst="leftBracket">
            <a:avLst/>
          </a:prstGeom>
          <a:ln w="25400"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62A72-479E-42B4-8BB0-4FAFEA207987}"/>
              </a:ext>
            </a:extLst>
          </p:cNvPr>
          <p:cNvSpPr txBox="1"/>
          <p:nvPr/>
        </p:nvSpPr>
        <p:spPr>
          <a:xfrm>
            <a:off x="6139122" y="3751819"/>
            <a:ext cx="8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315CF093-5304-4201-805A-B6734103B5E9}"/>
              </a:ext>
            </a:extLst>
          </p:cNvPr>
          <p:cNvSpPr/>
          <p:nvPr/>
        </p:nvSpPr>
        <p:spPr>
          <a:xfrm rot="16200000">
            <a:off x="6508645" y="3384720"/>
            <a:ext cx="111125" cy="606640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3ECDA1-AD01-43EE-AEF2-C506AD778EFF}"/>
              </a:ext>
            </a:extLst>
          </p:cNvPr>
          <p:cNvSpPr txBox="1"/>
          <p:nvPr/>
        </p:nvSpPr>
        <p:spPr>
          <a:xfrm>
            <a:off x="3146902" y="3751817"/>
            <a:ext cx="1516916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1"/>
                </a:solidFill>
              </a:rPr>
              <a:t>transition</a:t>
            </a:r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D59FFC47-CA26-4946-B325-31D571BE1FA6}"/>
              </a:ext>
            </a:extLst>
          </p:cNvPr>
          <p:cNvSpPr/>
          <p:nvPr/>
        </p:nvSpPr>
        <p:spPr>
          <a:xfrm rot="16200000">
            <a:off x="3864771" y="3036371"/>
            <a:ext cx="111126" cy="1303335"/>
          </a:xfrm>
          <a:prstGeom prst="leftBracket">
            <a:avLst/>
          </a:prstGeom>
          <a:ln w="25400"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</a:t>
                </a:r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observation model</a:t>
                </a:r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EA7E45-6DDC-4636-9F8D-A6DD5C306BD8}"/>
              </a:ext>
            </a:extLst>
          </p:cNvPr>
          <p:cNvSpPr txBox="1"/>
          <p:nvPr/>
        </p:nvSpPr>
        <p:spPr>
          <a:xfrm>
            <a:off x="5223242" y="3697040"/>
            <a:ext cx="68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noise</a:t>
            </a:r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B0C9B829-F986-4CF0-9B07-DA5B2005861E}"/>
              </a:ext>
            </a:extLst>
          </p:cNvPr>
          <p:cNvSpPr/>
          <p:nvPr/>
        </p:nvSpPr>
        <p:spPr>
          <a:xfrm rot="16200000">
            <a:off x="5512457" y="3410249"/>
            <a:ext cx="119341" cy="454239"/>
          </a:xfrm>
          <a:prstGeom prst="leftBracket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448B0B8-BE84-47F6-B0EF-3E5EADC71B49}"/>
              </a:ext>
            </a:extLst>
          </p:cNvPr>
          <p:cNvSpPr txBox="1"/>
          <p:nvPr/>
        </p:nvSpPr>
        <p:spPr>
          <a:xfrm>
            <a:off x="3846619" y="3697040"/>
            <a:ext cx="14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accent2"/>
                </a:solidFill>
              </a:rPr>
              <a:t>observation</a:t>
            </a:r>
          </a:p>
        </p:txBody>
      </p:sp>
      <p:sp>
        <p:nvSpPr>
          <p:cNvPr id="10" name="Eckige Klammer links 9">
            <a:extLst>
              <a:ext uri="{FF2B5EF4-FFF2-40B4-BE49-F238E27FC236}">
                <a16:creationId xmlns:a16="http://schemas.microsoft.com/office/drawing/2014/main" id="{21E1979E-4E25-46FD-8B34-F2F4C3505616}"/>
              </a:ext>
            </a:extLst>
          </p:cNvPr>
          <p:cNvSpPr/>
          <p:nvPr/>
        </p:nvSpPr>
        <p:spPr>
          <a:xfrm rot="16200000">
            <a:off x="4512329" y="3181648"/>
            <a:ext cx="119341" cy="911439"/>
          </a:xfrm>
          <a:prstGeom prst="leftBracket">
            <a:avLst/>
          </a:prstGeom>
          <a:ln w="25400"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0 : Past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</m:oMath>
                </a14:m>
                <a:r>
                  <a:rPr lang="de-DE" sz="240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38326"/>
                <a:ext cx="4912614" cy="4338638"/>
              </a:xfrm>
              <a:blipFill>
                <a:blip r:embed="rId3"/>
                <a:stretch>
                  <a:fillRect l="-2481" t="-2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2" y="233747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646798" y="325616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/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2C158669-5AE6-444A-8F59-90FA9216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4" y="2337474"/>
                <a:ext cx="2561588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FFACA0F-17B8-4C27-8FFD-B2F114A68841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259118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1 :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79D4D59-B3AB-4A9B-A7A9-905A747F9E6F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0" y="4557794"/>
            <a:ext cx="613449" cy="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50B136-36C9-47F9-A253-1C641EC22E95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/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800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70E97F1A-4101-4407-916E-6EE2FD379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20" y="3783022"/>
                <a:ext cx="6451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Step 2 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241480-8F9D-4D7F-9639-B95334CFC5E8}"/>
              </a:ext>
            </a:extLst>
          </p:cNvPr>
          <p:cNvSpPr txBox="1"/>
          <p:nvPr/>
        </p:nvSpPr>
        <p:spPr>
          <a:xfrm>
            <a:off x="921440" y="1105871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5AA4B61-EFE3-41CB-AA42-EBF50BA8EA16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23000">
                <a:schemeClr val="accent3">
                  <a:lumMod val="40000"/>
                  <a:lumOff val="60000"/>
                </a:schemeClr>
              </a:gs>
              <a:gs pos="32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1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1D1E528-E87C-4F69-BFDA-B590EF657E10}"/>
              </a:ext>
            </a:extLst>
          </p:cNvPr>
          <p:cNvSpPr txBox="1"/>
          <p:nvPr/>
        </p:nvSpPr>
        <p:spPr>
          <a:xfrm>
            <a:off x="113572" y="6070173"/>
            <a:ext cx="1495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19A4B72-F9AD-42D2-93CE-195755E548C7}"/>
              </a:ext>
            </a:extLst>
          </p:cNvPr>
          <p:cNvSpPr/>
          <p:nvPr/>
        </p:nvSpPr>
        <p:spPr>
          <a:xfrm>
            <a:off x="3304754" y="2214337"/>
            <a:ext cx="3978444" cy="3625423"/>
          </a:xfrm>
          <a:prstGeom prst="ellipse">
            <a:avLst/>
          </a:prstGeom>
          <a:gradFill flip="none" rotWithShape="1">
            <a:gsLst>
              <a:gs pos="0">
                <a:srgbClr val="ED7D31"/>
              </a:gs>
              <a:gs pos="5000">
                <a:schemeClr val="accent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4962BB4-FE2C-4105-8977-D2FAA9D10843}"/>
              </a:ext>
            </a:extLst>
          </p:cNvPr>
          <p:cNvSpPr/>
          <p:nvPr/>
        </p:nvSpPr>
        <p:spPr>
          <a:xfrm>
            <a:off x="4269837" y="1279666"/>
            <a:ext cx="2364238" cy="2364214"/>
          </a:xfrm>
          <a:prstGeom prst="ellipse">
            <a:avLst/>
          </a:prstGeom>
          <a:gradFill>
            <a:gsLst>
              <a:gs pos="0">
                <a:schemeClr val="accent1"/>
              </a:gs>
              <a:gs pos="8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/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C52F9E9-ED62-4DEA-9F17-0F920B36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12" y="1488988"/>
                <a:ext cx="612539" cy="523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/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A2DB50B-C5E4-4CCA-BDDB-A62EAF7A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74" y="5756151"/>
                <a:ext cx="620810" cy="523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7BF9A4F-3047-4EE8-8FC7-FC56FF544AF5}"/>
              </a:ext>
            </a:extLst>
          </p:cNvPr>
          <p:cNvCxnSpPr>
            <a:stCxn id="33" idx="2"/>
            <a:endCxn id="34" idx="1"/>
          </p:cNvCxnSpPr>
          <p:nvPr/>
        </p:nvCxnSpPr>
        <p:spPr>
          <a:xfrm rot="16200000" flipH="1">
            <a:off x="2080851" y="1464537"/>
            <a:ext cx="4005555" cy="510089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B72ECBC-0E39-4EB7-BD8F-EAA18AFF439F}"/>
              </a:ext>
            </a:extLst>
          </p:cNvPr>
          <p:cNvSpPr/>
          <p:nvPr/>
        </p:nvSpPr>
        <p:spPr>
          <a:xfrm>
            <a:off x="2346160" y="3238763"/>
            <a:ext cx="393697" cy="3776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/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9F65552-BC48-49B8-8746-7DDF7131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37" y="3643880"/>
                <a:ext cx="1581971" cy="523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37C0A65-9752-45A1-9F44-1E5024F0BA9C}"/>
              </a:ext>
            </a:extLst>
          </p:cNvPr>
          <p:cNvCxnSpPr>
            <a:cxnSpLocks/>
          </p:cNvCxnSpPr>
          <p:nvPr/>
        </p:nvCxnSpPr>
        <p:spPr>
          <a:xfrm flipV="1">
            <a:off x="2540723" y="2461776"/>
            <a:ext cx="2936242" cy="957486"/>
          </a:xfrm>
          <a:prstGeom prst="straightConnector1">
            <a:avLst/>
          </a:prstGeom>
          <a:ln w="44450" cmpd="dbl">
            <a:solidFill>
              <a:schemeClr val="accent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/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B9F19F-F8B2-4A23-A55E-8B0C7E5AE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3900">
                <a:off x="3055681" y="2467307"/>
                <a:ext cx="1586396" cy="523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/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de-DE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FC16199-9000-418E-AF74-15C0F803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8" y="4175797"/>
                <a:ext cx="1586972" cy="523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/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de-DE" sz="2800" b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CC6BF10-1BC7-4737-8C7E-AEEB29DD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8" y="1804582"/>
                <a:ext cx="1581971" cy="523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3113BF0-427A-4FE7-84A8-F9F932F427FA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0019E40-632F-4DF2-9BC8-745A26598ECD}"/>
              </a:ext>
            </a:extLst>
          </p:cNvPr>
          <p:cNvSpPr txBox="1"/>
          <p:nvPr/>
        </p:nvSpPr>
        <p:spPr>
          <a:xfrm>
            <a:off x="5464288" y="3007863"/>
            <a:ext cx="1737399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0">
                  <a:srgbClr val="ED7D31"/>
                </a:gs>
                <a:gs pos="5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800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047" y="3146815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593" y="1881761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83332" cy="817434"/>
            </a:xfrm>
            <a:prstGeom prst="straightConnector1">
              <a:avLst/>
            </a:prstGeom>
            <a:ln w="28575">
              <a:solidFill>
                <a:schemeClr val="tx1">
                  <a:alpha val="24000"/>
                </a:schemeClr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Kreuz 18">
            <a:extLst>
              <a:ext uri="{FF2B5EF4-FFF2-40B4-BE49-F238E27FC236}">
                <a16:creationId xmlns:a16="http://schemas.microsoft.com/office/drawing/2014/main" id="{84D842B4-AEF4-43EC-923B-761DA34FE8BD}"/>
              </a:ext>
            </a:extLst>
          </p:cNvPr>
          <p:cNvSpPr/>
          <p:nvPr/>
        </p:nvSpPr>
        <p:spPr>
          <a:xfrm rot="2775020">
            <a:off x="5198177" y="3105720"/>
            <a:ext cx="400050" cy="400050"/>
          </a:xfrm>
          <a:prstGeom prst="plus">
            <a:avLst>
              <a:gd name="adj" fmla="val 4318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435DA1-4BB3-430F-BFEA-05C3C0F3F31B}"/>
              </a:ext>
            </a:extLst>
          </p:cNvPr>
          <p:cNvSpPr txBox="1"/>
          <p:nvPr/>
        </p:nvSpPr>
        <p:spPr>
          <a:xfrm>
            <a:off x="5547977" y="3034098"/>
            <a:ext cx="1015086" cy="523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2800">
                <a:solidFill>
                  <a:schemeClr val="accent6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62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3113BF0-427A-4FE7-84A8-F9F932F42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422" y="2232377"/>
              <a:ext cx="77175" cy="81743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020597" y="2523717"/>
              <a:ext cx="84876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/>
                <a:t>innovation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3CC7A5-AB22-4BA3-99DB-B1F2017D56BB}"/>
              </a:ext>
            </a:extLst>
          </p:cNvPr>
          <p:cNvGrpSpPr/>
          <p:nvPr/>
        </p:nvGrpSpPr>
        <p:grpSpPr>
          <a:xfrm>
            <a:off x="1226912" y="1279666"/>
            <a:ext cx="6056286" cy="4999704"/>
            <a:chOff x="4962617" y="1601716"/>
            <a:chExt cx="2941376" cy="2667365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19A4B72-F9AD-42D2-93CE-195755E548C7}"/>
                </a:ext>
              </a:extLst>
            </p:cNvPr>
            <p:cNvSpPr/>
            <p:nvPr/>
          </p:nvSpPr>
          <p:spPr>
            <a:xfrm>
              <a:off x="5971769" y="2100367"/>
              <a:ext cx="1932224" cy="1934180"/>
            </a:xfrm>
            <a:prstGeom prst="ellipse">
              <a:avLst/>
            </a:prstGeom>
            <a:gradFill flip="none" rotWithShape="1">
              <a:gsLst>
                <a:gs pos="43352">
                  <a:srgbClr val="ED7D31">
                    <a:alpha val="24000"/>
                  </a:srgbClr>
                </a:gs>
                <a:gs pos="69000">
                  <a:schemeClr val="accent2">
                    <a:alpha val="0"/>
                  </a:schemeClr>
                </a:gs>
                <a:gs pos="0">
                  <a:srgbClr val="ED7D31"/>
                </a:gs>
                <a:gs pos="5000">
                  <a:schemeClr val="accent2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4962BB4-FE2C-4105-8977-D2FAA9D10843}"/>
                </a:ext>
              </a:extLst>
            </p:cNvPr>
            <p:cNvSpPr/>
            <p:nvPr/>
          </p:nvSpPr>
          <p:spPr>
            <a:xfrm>
              <a:off x="6440484" y="1601716"/>
              <a:ext cx="1148247" cy="126131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1000">
                  <a:schemeClr val="accent1">
                    <a:alpha val="0"/>
                  </a:schemeClr>
                </a:gs>
                <a:gs pos="32000">
                  <a:schemeClr val="accent1">
                    <a:alpha val="33000"/>
                  </a:schemeClr>
                </a:gs>
                <a:gs pos="8000">
                  <a:schemeClr val="accent1">
                    <a:alpha val="66000"/>
                  </a:schemeClr>
                </a:gs>
              </a:gsLst>
              <a:path path="circle">
                <a:fillToRect l="50000" t="50000" r="50000" b="50000"/>
              </a:path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/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2C52F9E9-ED62-4DEA-9F17-0F920B36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17" y="1713390"/>
                  <a:ext cx="297494" cy="2791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/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800" b="0"/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7A2DB50B-C5E4-4CCA-BDDB-A62EAF7A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731" y="3989941"/>
                  <a:ext cx="301511" cy="2791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F7BF9A4F-3047-4EE8-8FC7-FC56FF544AF5}"/>
                </a:ext>
              </a:extLst>
            </p:cNvPr>
            <p:cNvCxnSpPr>
              <a:stCxn id="33" idx="2"/>
              <a:endCxn id="34" idx="1"/>
            </p:cNvCxnSpPr>
            <p:nvPr/>
          </p:nvCxnSpPr>
          <p:spPr>
            <a:xfrm rot="16200000" flipH="1">
              <a:off x="5281557" y="1822337"/>
              <a:ext cx="2136982" cy="24773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2ECBC-0E39-4EB7-BD8F-EAA18AFF439F}"/>
                </a:ext>
              </a:extLst>
            </p:cNvPr>
            <p:cNvSpPr/>
            <p:nvPr/>
          </p:nvSpPr>
          <p:spPr>
            <a:xfrm>
              <a:off x="5506206" y="2646903"/>
              <a:ext cx="191208" cy="201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/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9F65552-BC48-49B8-8746-7DDF7131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39" y="2863035"/>
                  <a:ext cx="768321" cy="2791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37C0A65-9752-45A1-9F44-1E5024F0B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700" y="2232377"/>
              <a:ext cx="1426054" cy="510823"/>
            </a:xfrm>
            <a:prstGeom prst="straightConnector1">
              <a:avLst/>
            </a:prstGeom>
            <a:ln w="44450" cmpd="dbl">
              <a:solidFill>
                <a:schemeClr val="accent1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/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5AB9F19F-F8B2-4A23-A55E-8B0C7E5AE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73900">
                  <a:off x="5850801" y="2235328"/>
                  <a:ext cx="770470" cy="2791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/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de-DE" sz="28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FC16199-9000-418E-AF74-15C0F803B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730" y="3694481"/>
                  <a:ext cx="770750" cy="279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/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oMath>
                    </m:oMathPara>
                  </a14:m>
                  <a:endParaRPr lang="de-DE" sz="2800" b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CC6BF10-1BC7-4737-8C7E-AEEB29DD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220" y="1612932"/>
                  <a:ext cx="768321" cy="2791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0019E40-632F-4DF2-9BC8-745A26598ECD}"/>
                </a:ext>
              </a:extLst>
            </p:cNvPr>
            <p:cNvSpPr txBox="1"/>
            <p:nvPr/>
          </p:nvSpPr>
          <p:spPr>
            <a:xfrm>
              <a:off x="7339292" y="2474651"/>
              <a:ext cx="493000" cy="2791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2800">
                  <a:solidFill>
                    <a:schemeClr val="accent6"/>
                  </a:solidFill>
                </a:rPr>
                <a:t>result</a:t>
              </a: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2E49EEA6-837E-460B-AE87-08D8CC31AAF0}"/>
              </a:ext>
            </a:extLst>
          </p:cNvPr>
          <p:cNvSpPr/>
          <p:nvPr/>
        </p:nvSpPr>
        <p:spPr>
          <a:xfrm rot="679527">
            <a:off x="4403399" y="2629617"/>
            <a:ext cx="1932446" cy="914383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81000">
                <a:schemeClr val="accent6">
                  <a:alpha val="0"/>
                </a:schemeClr>
              </a:gs>
              <a:gs pos="31000">
                <a:schemeClr val="accent6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Kreuz 3">
            <a:extLst>
              <a:ext uri="{FF2B5EF4-FFF2-40B4-BE49-F238E27FC236}">
                <a16:creationId xmlns:a16="http://schemas.microsoft.com/office/drawing/2014/main" id="{BBE3C043-5FD4-473E-BA32-C6A7A60EAD63}"/>
              </a:ext>
            </a:extLst>
          </p:cNvPr>
          <p:cNvSpPr/>
          <p:nvPr/>
        </p:nvSpPr>
        <p:spPr>
          <a:xfrm rot="2775020">
            <a:off x="5216897" y="2885090"/>
            <a:ext cx="400050" cy="400050"/>
          </a:xfrm>
          <a:prstGeom prst="plus">
            <a:avLst>
              <a:gd name="adj" fmla="val 431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7C14B48-18C5-4F48-9262-C86CE7945A98}"/>
              </a:ext>
            </a:extLst>
          </p:cNvPr>
          <p:cNvCxnSpPr>
            <a:cxnSpLocks/>
          </p:cNvCxnSpPr>
          <p:nvPr/>
        </p:nvCxnSpPr>
        <p:spPr>
          <a:xfrm flipV="1">
            <a:off x="5305385" y="2461776"/>
            <a:ext cx="171580" cy="1532197"/>
          </a:xfrm>
          <a:prstGeom prst="straightConnector1">
            <a:avLst/>
          </a:prstGeom>
          <a:ln w="28575">
            <a:solidFill>
              <a:schemeClr val="tx1">
                <a:alpha val="24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3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/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6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.</a:t>
                </a:r>
              </a:p>
              <a:p>
                <a:pPr lvl="0" defTabSz="685800">
                  <a:lnSpc>
                    <a:spcPct val="90000"/>
                  </a:lnSpc>
                  <a:spcBef>
                    <a:spcPts val="750"/>
                  </a:spcBef>
                </a:pP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6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600">
                    <a:solidFill>
                      <a:srgbClr val="ED7D31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600">
                    <a:solidFill>
                      <a:prstClr val="black"/>
                    </a:solidFill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60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8DE964-0395-4257-947F-81950FCFF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49774"/>
                <a:ext cx="7400925" cy="915122"/>
              </a:xfrm>
              <a:prstGeom prst="rect">
                <a:avLst/>
              </a:prstGeom>
              <a:blipFill>
                <a:blip r:embed="rId7"/>
                <a:stretch>
                  <a:fillRect l="-1483" t="-10000" b="-17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30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2774"/>
                <a:ext cx="7886700" cy="5024154"/>
              </a:xfrm>
              <a:blipFill>
                <a:blip r:embed="rId2"/>
                <a:stretch>
                  <a:fillRect l="-1391" t="-2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Office PowerPoint</Application>
  <PresentationFormat>Bildschirmpräsentation (4:3)</PresentationFormat>
  <Paragraphs>516</Paragraphs>
  <Slides>28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Introduction</vt:lpstr>
      <vt:lpstr>Introduction</vt:lpstr>
      <vt:lpstr>Introduction</vt:lpstr>
      <vt:lpstr>G-H-Filter</vt:lpstr>
      <vt:lpstr>G-H-Filter</vt:lpstr>
      <vt:lpstr>G-H-Filter</vt:lpstr>
      <vt:lpstr>Choice of g and h</vt:lpstr>
      <vt:lpstr>Markov Chain</vt:lpstr>
      <vt:lpstr>Markov Chain</vt:lpstr>
      <vt:lpstr>Markov Chain</vt:lpstr>
      <vt:lpstr>Markov Chain</vt:lpstr>
      <vt:lpstr>Markov Chain</vt:lpstr>
      <vt:lpstr>Hidden Markov Model</vt:lpstr>
      <vt:lpstr>Kalman Filter Models</vt:lpstr>
      <vt:lpstr>From Markov to Kalman</vt:lpstr>
      <vt:lpstr>From G-H to Kalman</vt:lpstr>
      <vt:lpstr>From G-H to Kalman</vt:lpstr>
      <vt:lpstr>Kalman Filter: World Model</vt:lpstr>
      <vt:lpstr>Kalman Filter: Observation Model</vt:lpstr>
      <vt:lpstr>Kalman Filter Models</vt:lpstr>
      <vt:lpstr>Kalman Step 0 : Past state</vt:lpstr>
      <vt:lpstr>Kalman Step 1 : Prediction</vt:lpstr>
      <vt:lpstr>Kalman Step 2 : Update</vt:lpstr>
      <vt:lpstr>Kalman Step 2 : Update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88</cp:revision>
  <dcterms:created xsi:type="dcterms:W3CDTF">2018-09-22T16:52:03Z</dcterms:created>
  <dcterms:modified xsi:type="dcterms:W3CDTF">2018-09-24T21:55:49Z</dcterms:modified>
</cp:coreProperties>
</file>