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5" r:id="rId6"/>
    <p:sldId id="276" r:id="rId7"/>
    <p:sldId id="263" r:id="rId8"/>
    <p:sldId id="264" r:id="rId9"/>
    <p:sldId id="259" r:id="rId10"/>
    <p:sldId id="267" r:id="rId11"/>
    <p:sldId id="274" r:id="rId12"/>
    <p:sldId id="268" r:id="rId13"/>
    <p:sldId id="287" r:id="rId14"/>
    <p:sldId id="265" r:id="rId15"/>
    <p:sldId id="288" r:id="rId16"/>
    <p:sldId id="262" r:id="rId17"/>
    <p:sldId id="260" r:id="rId18"/>
    <p:sldId id="266" r:id="rId19"/>
    <p:sldId id="286" r:id="rId20"/>
    <p:sldId id="269" r:id="rId21"/>
    <p:sldId id="272" r:id="rId22"/>
    <p:sldId id="270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2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prediction was inaccurate. what if we know that sensors are also inaccurate?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2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try to combine past &amp; present information for more accuracy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5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0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7.png"/><Relationship Id="rId5" Type="http://schemas.openxmlformats.org/officeDocument/2006/relationships/image" Target="../media/image20.png"/><Relationship Id="rId10" Type="http://schemas.openxmlformats.org/officeDocument/2006/relationships/image" Target="../media/image46.png"/><Relationship Id="rId4" Type="http://schemas.openxmlformats.org/officeDocument/2006/relationships/image" Target="../media/image9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E9E5E0-F0B5-4528-B2FB-FECBCA9F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756966"/>
            <a:ext cx="3228975" cy="305051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38E565-0049-49C3-93C8-62F50DC7C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"/>
          <a:stretch/>
        </p:blipFill>
        <p:spPr>
          <a:xfrm>
            <a:off x="4572000" y="756966"/>
            <a:ext cx="3228975" cy="3041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/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/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4D26DA0-8D9D-426F-9247-19F54A5CD5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-2556"/>
          <a:stretch/>
        </p:blipFill>
        <p:spPr>
          <a:xfrm>
            <a:off x="1343025" y="3816907"/>
            <a:ext cx="3228975" cy="3041093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7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/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191061E-A3F3-4E3A-9F52-372793E6B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783338"/>
            <a:ext cx="3105937" cy="301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/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/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/>
                  <a:t>benedict-bordner</a:t>
                </a:r>
              </a:p>
              <a:p>
                <a:pPr algn="ctr"/>
                <a:r>
                  <a:rPr lang="de-DE"/>
                  <a:t>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blipFill>
                <a:blip r:embed="rId11"/>
                <a:stretch>
                  <a:fillRect l="-2970" t="-2927" r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 b="0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</a:t>
                </a:r>
                <a:r>
                  <a:rPr lang="de-DE" sz="180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7B82B67-4F43-4587-BF69-8CE534082D34}"/>
              </a:ext>
            </a:extLst>
          </p:cNvPr>
          <p:cNvCxnSpPr>
            <a:cxnSpLocks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2" grpId="0" animBg="1"/>
      <p:bldP spid="66" grpId="0"/>
      <p:bldP spid="71" grpId="0" animBg="1"/>
      <p:bldP spid="75" grpId="0" animBg="1"/>
      <p:bldP spid="76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 model</a:t>
            </a:r>
            <a:endParaRPr lang="de-DE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Markov to Kalman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hidden markov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countable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often finite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de-DE" sz="2500" b="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one dimension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finite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dimension 1, size </a:t>
                </a: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-dimensional vector of probabilities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  <a:blipFill>
                <a:blip r:embed="rId3"/>
                <a:stretch>
                  <a:fillRect l="-3246" t="-1142" r="-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kalman-filter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state-space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500">
                    <a:latin typeface="Corbel" panose="020B0503020204020204" pitchFamily="34" charset="0"/>
                  </a:rPr>
                  <a:t> dimensions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obs.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dimension </a:t>
                </a:r>
                <a14:m>
                  <m:oMath xmlns:m="http://schemas.openxmlformats.org/officeDocument/2006/math">
                    <m:r>
                      <a:rPr lang="de-DE" sz="25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mean values and covariance matrix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process noise</a:t>
                </a:r>
                <a:endParaRPr lang="de-DE" sz="2800">
                  <a:solidFill>
                    <a:schemeClr val="accent6"/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  <a:blipFill>
                <a:blip r:embed="rId4"/>
                <a:stretch>
                  <a:fillRect l="-3246" t="-1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5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47BBCDD-DEA3-4D1D-A20F-069DD3DB8395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86B8601-0E24-4112-9A57-E7BF7252549A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64CB9F1-18A3-4289-83B6-4F53D74AC269}"/>
              </a:ext>
            </a:extLst>
          </p:cNvPr>
          <p:cNvSpPr/>
          <p:nvPr/>
        </p:nvSpPr>
        <p:spPr>
          <a:xfrm>
            <a:off x="2752090" y="1213955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 vector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3C3228A-1A60-49D6-A73F-0C66BEB1846C}"/>
              </a:ext>
            </a:extLst>
          </p:cNvPr>
          <p:cNvSpPr txBox="1"/>
          <p:nvPr/>
        </p:nvSpPr>
        <p:spPr>
          <a:xfrm>
            <a:off x="2935980" y="3648384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process noise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47375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solely on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state-transition</a:t>
                </a:r>
                <a:r>
                  <a:rPr lang="de-DE" sz="2800">
                    <a:latin typeface="Corbel" panose="020B0503020204020204" pitchFamily="34" charset="0"/>
                  </a:rPr>
                  <a:t>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FD9B-853F-4143-9928-47C38872DE83}"/>
              </a:ext>
            </a:extLst>
          </p:cNvPr>
          <p:cNvSpPr txBox="1"/>
          <p:nvPr/>
        </p:nvSpPr>
        <p:spPr>
          <a:xfrm>
            <a:off x="4976385" y="374360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43E24595-DB50-4B03-91A7-D5DEFD40FEAC}"/>
              </a:ext>
            </a:extLst>
          </p:cNvPr>
          <p:cNvSpPr/>
          <p:nvPr/>
        </p:nvSpPr>
        <p:spPr>
          <a:xfrm rot="16200000">
            <a:off x="5345908" y="3203058"/>
            <a:ext cx="111125" cy="969964"/>
          </a:xfrm>
          <a:prstGeom prst="leftBracket">
            <a:avLst/>
          </a:prstGeom>
          <a:ln w="25400"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62A72-479E-42B4-8BB0-4FAFEA207987}"/>
              </a:ext>
            </a:extLst>
          </p:cNvPr>
          <p:cNvSpPr txBox="1"/>
          <p:nvPr/>
        </p:nvSpPr>
        <p:spPr>
          <a:xfrm>
            <a:off x="6139122" y="3751819"/>
            <a:ext cx="8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15CF093-5304-4201-805A-B6734103B5E9}"/>
              </a:ext>
            </a:extLst>
          </p:cNvPr>
          <p:cNvSpPr/>
          <p:nvPr/>
        </p:nvSpPr>
        <p:spPr>
          <a:xfrm rot="16200000">
            <a:off x="6508645" y="3384720"/>
            <a:ext cx="111125" cy="606640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3ECDA1-AD01-43EE-AEF2-C506AD778EFF}"/>
              </a:ext>
            </a:extLst>
          </p:cNvPr>
          <p:cNvSpPr txBox="1"/>
          <p:nvPr/>
        </p:nvSpPr>
        <p:spPr>
          <a:xfrm>
            <a:off x="3146902" y="3751817"/>
            <a:ext cx="151691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D59FFC47-CA26-4946-B325-31D571BE1FA6}"/>
              </a:ext>
            </a:extLst>
          </p:cNvPr>
          <p:cNvSpPr/>
          <p:nvPr/>
        </p:nvSpPr>
        <p:spPr>
          <a:xfrm rot="16200000">
            <a:off x="3864771" y="3036371"/>
            <a:ext cx="111126" cy="1303335"/>
          </a:xfrm>
          <a:prstGeom prst="leftBracket">
            <a:avLst/>
          </a:prstGeom>
          <a:ln w="25400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 model</a:t>
                </a:r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EA7E45-6DDC-4636-9F8D-A6DD5C306BD8}"/>
              </a:ext>
            </a:extLst>
          </p:cNvPr>
          <p:cNvSpPr txBox="1"/>
          <p:nvPr/>
        </p:nvSpPr>
        <p:spPr>
          <a:xfrm>
            <a:off x="5223242" y="3697040"/>
            <a:ext cx="6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B0C9B829-F986-4CF0-9B07-DA5B2005861E}"/>
              </a:ext>
            </a:extLst>
          </p:cNvPr>
          <p:cNvSpPr/>
          <p:nvPr/>
        </p:nvSpPr>
        <p:spPr>
          <a:xfrm rot="16200000">
            <a:off x="5512457" y="3410249"/>
            <a:ext cx="119341" cy="454239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48B0B8-BE84-47F6-B0EF-3E5EADC71B49}"/>
              </a:ext>
            </a:extLst>
          </p:cNvPr>
          <p:cNvSpPr txBox="1"/>
          <p:nvPr/>
        </p:nvSpPr>
        <p:spPr>
          <a:xfrm>
            <a:off x="3846619" y="3697040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21E1979E-4E25-46FD-8B34-F2F4C3505616}"/>
              </a:ext>
            </a:extLst>
          </p:cNvPr>
          <p:cNvSpPr/>
          <p:nvPr/>
        </p:nvSpPr>
        <p:spPr>
          <a:xfrm rot="16200000">
            <a:off x="4512329" y="3181648"/>
            <a:ext cx="119341" cy="911439"/>
          </a:xfrm>
          <a:prstGeom prst="leftBracket">
            <a:avLst/>
          </a:prstGeom>
          <a:ln w="25400"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0 : Past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40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  <a:blipFill>
                <a:blip r:embed="rId3"/>
                <a:stretch>
                  <a:fillRect l="-2481" t="-2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46798" y="325616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/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FFACA0F-17B8-4C27-8FFD-B2F114A68841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5911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the hidden markov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1 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79D4D59-B3AB-4A9B-A7A9-905A747F9E6F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557794"/>
            <a:ext cx="613449" cy="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50B136-36C9-47F9-A253-1C641EC22E95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/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241480-8F9D-4D7F-9639-B95334CFC5E8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9A4B72-F9AD-42D2-93CE-195755E548C7}"/>
              </a:ext>
            </a:extLst>
          </p:cNvPr>
          <p:cNvSpPr/>
          <p:nvPr/>
        </p:nvSpPr>
        <p:spPr>
          <a:xfrm>
            <a:off x="3304754" y="2214337"/>
            <a:ext cx="3978444" cy="3625423"/>
          </a:xfrm>
          <a:prstGeom prst="ellipse">
            <a:avLst/>
          </a:prstGeom>
          <a:gradFill flip="none" rotWithShape="1">
            <a:gsLst>
              <a:gs pos="0">
                <a:srgbClr val="ED7D31"/>
              </a:gs>
              <a:gs pos="500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4962BB4-FE2C-4105-8977-D2FAA9D10843}"/>
              </a:ext>
            </a:extLst>
          </p:cNvPr>
          <p:cNvSpPr/>
          <p:nvPr/>
        </p:nvSpPr>
        <p:spPr>
          <a:xfrm>
            <a:off x="4269837" y="1279666"/>
            <a:ext cx="2364238" cy="2364214"/>
          </a:xfrm>
          <a:prstGeom prst="ellipse">
            <a:avLst/>
          </a:prstGeom>
          <a:gradFill>
            <a:gsLst>
              <a:gs pos="0">
                <a:schemeClr val="accent1"/>
              </a:gs>
              <a:gs pos="8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/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/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7BF9A4F-3047-4EE8-8FC7-FC56FF544AF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2080851" y="1464537"/>
            <a:ext cx="4005555" cy="510089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B72ECBC-0E39-4EB7-BD8F-EAA18AFF439F}"/>
              </a:ext>
            </a:extLst>
          </p:cNvPr>
          <p:cNvSpPr/>
          <p:nvPr/>
        </p:nvSpPr>
        <p:spPr>
          <a:xfrm>
            <a:off x="2346160" y="3238763"/>
            <a:ext cx="393697" cy="377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/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37C0A65-9752-45A1-9F44-1E5024F0BA9C}"/>
              </a:ext>
            </a:extLst>
          </p:cNvPr>
          <p:cNvCxnSpPr>
            <a:cxnSpLocks/>
          </p:cNvCxnSpPr>
          <p:nvPr/>
        </p:nvCxnSpPr>
        <p:spPr>
          <a:xfrm flipV="1">
            <a:off x="2540723" y="2461776"/>
            <a:ext cx="2936242" cy="957486"/>
          </a:xfrm>
          <a:prstGeom prst="straightConnector1">
            <a:avLst/>
          </a:prstGeom>
          <a:ln w="44450" cmpd="dbl">
            <a:solidFill>
              <a:schemeClr val="accent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/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/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de-DE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/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3113BF0-427A-4FE7-84A8-F9F932F427FA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0019E40-632F-4DF2-9BC8-745A26598ECD}"/>
              </a:ext>
            </a:extLst>
          </p:cNvPr>
          <p:cNvSpPr txBox="1"/>
          <p:nvPr/>
        </p:nvSpPr>
        <p:spPr>
          <a:xfrm>
            <a:off x="5464288" y="3007863"/>
            <a:ext cx="1737399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0">
                  <a:srgbClr val="ED7D31"/>
                </a:gs>
                <a:gs pos="5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83332" cy="817434"/>
            </a:xfrm>
            <a:prstGeom prst="straightConnector1">
              <a:avLst/>
            </a:prstGeom>
            <a:ln w="28575">
              <a:solidFill>
                <a:schemeClr val="tx1">
                  <a:alpha val="24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Kreuz 18">
            <a:extLst>
              <a:ext uri="{FF2B5EF4-FFF2-40B4-BE49-F238E27FC236}">
                <a16:creationId xmlns:a16="http://schemas.microsoft.com/office/drawing/2014/main" id="{84D842B4-AEF4-43EC-923B-761DA34FE8BD}"/>
              </a:ext>
            </a:extLst>
          </p:cNvPr>
          <p:cNvSpPr/>
          <p:nvPr/>
        </p:nvSpPr>
        <p:spPr>
          <a:xfrm rot="2775020">
            <a:off x="5198177" y="3105720"/>
            <a:ext cx="400050" cy="400050"/>
          </a:xfrm>
          <a:prstGeom prst="plus">
            <a:avLst>
              <a:gd name="adj" fmla="val 4318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435DA1-4BB3-430F-BFEA-05C3C0F3F31B}"/>
              </a:ext>
            </a:extLst>
          </p:cNvPr>
          <p:cNvSpPr txBox="1"/>
          <p:nvPr/>
        </p:nvSpPr>
        <p:spPr>
          <a:xfrm>
            <a:off x="5547977" y="3034098"/>
            <a:ext cx="1015086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6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62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77175" cy="8174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020597" y="2523717"/>
              <a:ext cx="84876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/>
                <a:t>innovation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339292" y="2474651"/>
              <a:ext cx="49300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>
                  <a:solidFill>
                    <a:schemeClr val="accent6"/>
                  </a:solidFill>
                </a:rPr>
                <a:t>result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2E49EEA6-837E-460B-AE87-08D8CC31AAF0}"/>
              </a:ext>
            </a:extLst>
          </p:cNvPr>
          <p:cNvSpPr/>
          <p:nvPr/>
        </p:nvSpPr>
        <p:spPr>
          <a:xfrm rot="679527">
            <a:off x="4403399" y="2629617"/>
            <a:ext cx="1932446" cy="914383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81000">
                <a:schemeClr val="accent6">
                  <a:alpha val="0"/>
                </a:schemeClr>
              </a:gs>
              <a:gs pos="31000">
                <a:schemeClr val="accent6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BBE3C043-5FD4-473E-BA32-C6A7A60EAD63}"/>
              </a:ext>
            </a:extLst>
          </p:cNvPr>
          <p:cNvSpPr/>
          <p:nvPr/>
        </p:nvSpPr>
        <p:spPr>
          <a:xfrm rot="2775020">
            <a:off x="5216897" y="2885090"/>
            <a:ext cx="400050" cy="400050"/>
          </a:xfrm>
          <a:prstGeom prst="plus">
            <a:avLst>
              <a:gd name="adj" fmla="val 43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7C14B48-18C5-4F48-9262-C86CE7945A98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>
                <a:alpha val="24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/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600">
                    <a:solidFill>
                      <a:srgbClr val="ED7D3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60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  <a:blipFill>
                <a:blip r:embed="rId7"/>
                <a:stretch>
                  <a:fillRect l="-1483" t="-10000" b="-17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3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  <a:blipFill>
                <a:blip r:embed="rId2"/>
                <a:stretch>
                  <a:fillRect l="-1391" t="-2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Bildschirmpräsentation (4:3)</PresentationFormat>
  <Paragraphs>319</Paragraphs>
  <Slides>23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Introduction</vt:lpstr>
      <vt:lpstr>Introduction</vt:lpstr>
      <vt:lpstr>Introduction</vt:lpstr>
      <vt:lpstr>G-H-Filter</vt:lpstr>
      <vt:lpstr>G-H-Filter</vt:lpstr>
      <vt:lpstr>G-H-Filter</vt:lpstr>
      <vt:lpstr>Choice of g and h</vt:lpstr>
      <vt:lpstr>Hidden Markov Model</vt:lpstr>
      <vt:lpstr>Kalman Filter Models</vt:lpstr>
      <vt:lpstr>From Markov to Kalman</vt:lpstr>
      <vt:lpstr>From G-H to Kalman</vt:lpstr>
      <vt:lpstr>From G-H to Kalman</vt:lpstr>
      <vt:lpstr>Kalman Filter: World Model</vt:lpstr>
      <vt:lpstr>Kalman Filter: Observation Model</vt:lpstr>
      <vt:lpstr>Kalman Filter Models</vt:lpstr>
      <vt:lpstr>Kalman Step 0 : Past state</vt:lpstr>
      <vt:lpstr>Kalman Step 1 : Prediction</vt:lpstr>
      <vt:lpstr>Kalman Step 2 : Update</vt:lpstr>
      <vt:lpstr>Kalman Step 2 : Update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89</cp:revision>
  <dcterms:created xsi:type="dcterms:W3CDTF">2018-09-22T16:52:03Z</dcterms:created>
  <dcterms:modified xsi:type="dcterms:W3CDTF">2018-09-24T22:19:46Z</dcterms:modified>
</cp:coreProperties>
</file>