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4" r:id="rId6"/>
    <p:sldId id="259" r:id="rId7"/>
    <p:sldId id="267" r:id="rId8"/>
    <p:sldId id="274" r:id="rId9"/>
    <p:sldId id="268" r:id="rId10"/>
    <p:sldId id="262" r:id="rId11"/>
    <p:sldId id="260" r:id="rId12"/>
    <p:sldId id="266" r:id="rId13"/>
    <p:sldId id="269" r:id="rId14"/>
    <p:sldId id="272" r:id="rId15"/>
    <p:sldId id="270" r:id="rId16"/>
    <p:sldId id="265" r:id="rId17"/>
    <p:sldId id="273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EFC3C-AF63-412B-984B-9E1D725FE3B8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B7CF-276F-45FE-92E9-289D7174B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9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48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237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64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/>
                  <a:t>Even assuming the reality would follow the Kalman Filter‘s model, the process noise </a:t>
                </a:r>
                <a:r>
                  <a:rPr lang="de-DE" b="0" i="0">
                    <a:latin typeface="Cambria Math" panose="02040503050406030204" pitchFamily="18" charset="0"/>
                  </a:rPr>
                  <a:t>𝑤_𝑘</a:t>
                </a:r>
                <a:r>
                  <a:rPr lang="de-DE"/>
                  <a:t> makes it necessary</a:t>
                </a:r>
                <a:r>
                  <a:rPr lang="de-DE" baseline="0"/>
                  <a:t> to use a filter instead of running the equation over and over…</a:t>
                </a:r>
                <a:endParaRPr lang="de-DE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FB7CF-276F-45FE-92E9-289D7174B12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113C7-6BFF-4F08-B68F-F0E8EADF5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01875-97EF-4ABB-85F0-2EEC7971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DD06C-299E-49DC-89B5-25BFBF9D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85B8-7845-4E22-917D-860CEDD8A158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390D4-C167-48CC-B449-91BFFC15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84245A-37D2-4708-90D8-80D270B7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5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CABBC-29B1-4F0B-931B-49FB8F9B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A7560F-AA07-4BD4-9FCC-F79E5C1D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54E196-65D8-471E-A89C-18A51DE0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938C-2909-4BAA-BC07-22B60A122E43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EF6F5-044E-4A5A-96E6-7029922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A55D8-7FBF-4173-BE8E-9E2C8228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9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A03A49-2704-4241-B6B0-D502FAC10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F3AC09-F05D-4DB5-B3A4-1D1CD09F4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2F230-3223-4D50-B550-A68EABA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C8ED-4DEB-41FB-A851-C9EF06EC7D47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7E2DF0-B97B-4FC6-8073-3C4239BD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F8297-A958-4AE0-AA41-02D5484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8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81C6E-79AC-4D3E-AD8B-B58013BA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E9983-1DAD-40EE-BA20-A3CD1084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0BBCEA-1F5D-4DE6-87F6-363B867E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0FDE-A463-47AC-AC43-1CDDF8F73A3C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0CDB8-3A48-40D8-A791-3891134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24C7A-A830-404F-9261-C2561A0E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28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4FC63-5F2E-4E8A-B270-5E4F4CB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AE34E-711E-4FB4-B932-D07FB9CA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E7D18-741D-4BC8-ACC7-28F44355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F461-126D-497C-998A-502AB75AD3BE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BEBF57-3CE7-45F2-A045-E11A82AD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85021-00D5-4EA0-9251-EF25F58C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95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8E2D5-0F44-40BA-8E2C-DDD163C4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92483-22DD-4DE8-ABAC-7F0DDD4A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D3DE93-D46F-496C-A1BD-99A4F5B65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200299-C699-45A5-864D-50B6A8C6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3A86-22DE-4E91-BF14-9DEAA66C31B9}" type="datetime1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81B784-A28C-48A6-ABE0-D5DFEFB1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28CCE4-0EB9-47CB-9607-8C38E60E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68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0889D-F6CE-460C-936E-87DCC7BC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50591B-1415-4731-BE7B-9C0C7240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2624F2-9A5A-4CBB-823B-28F76230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8606AD-E5DA-4DF9-82DF-96C6D4FF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FAD336-A222-4814-B3BB-1620AC7A2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7C16BD-0F35-4E79-9777-BDB6E0A5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B465-A058-4BD0-860F-D81B0F9FBEF4}" type="datetime1">
              <a:rPr lang="de-DE" smtClean="0"/>
              <a:t>23.09.2018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A87267-6D47-475A-8D49-F7413A9C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6273AC-52F2-45AE-8397-AB82D206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1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5840A-D66A-41BF-B0AC-384B8A3F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CD0B2B-0430-4AA7-80C5-7601132A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7DB6-0037-410E-8516-CB9FDC85B00F}" type="datetime1">
              <a:rPr lang="de-DE" smtClean="0"/>
              <a:t>23.09.2018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3C490-ABE8-4D01-AFDE-24988F7E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DD7255-F09F-48B2-9290-48A23E47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84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8A7222-A3FE-42F3-89B8-91E4C34B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DC03-799D-4EC8-8311-1AB5FC4EEE0C}" type="datetime1">
              <a:rPr lang="de-DE" smtClean="0"/>
              <a:t>23.09.2018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81831D-2ACE-4C04-8B8E-C27A3692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4EFBAE-B9DE-4F09-9CC1-6E43CFF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4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BA085-2165-4563-8CF3-FF3D5957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31E05-DD77-4025-A1BA-E9470C0E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EE1D2-60E1-4AA5-9C89-64B38AE34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E548D0-1044-4CF1-99DD-20226091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3D6F-889B-4CB3-AB5C-6E3290D337C5}" type="datetime1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A275E3-6DD7-4508-861D-0FAFA31A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AF50E6-EB07-4930-A319-4FA24A8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10EAD-5C0A-4AE9-8BD7-1D176959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3ED5D1-D058-44B3-B498-86BDD97B3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08BA7D-E54A-4970-90FC-95F841C22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20BAC-E958-4E89-83F8-639F905A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413E-5BD4-4FFF-8354-255E6D3C998B}" type="datetime1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C4029-2DA8-474E-B161-9E1EDBB7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B8C30-4381-4079-857E-1EC36665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1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CB73EF-384D-4BCA-8CD2-C183BE60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D2D08-E2B6-4718-A1C3-AE5162E8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FC894-69D6-4DF4-B50F-B06BDBEF1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8762-7B63-411B-A736-55CDCD2A8D1A}" type="datetime1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D9DB4C-C6A1-4EF8-884F-570E40E4F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1F9B2-298B-4757-823E-C9CDFFDD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A970-E1A0-4FA3-8434-947DF6AD8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0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F89E8-EB1E-4141-B248-1ED47F116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Kalman-Filter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AC8E05-8730-485A-BFE2-B80BD6066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AB2F7-AC9D-44AE-9A6F-36A71347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2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World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the kalman-filter assumes the following state progression (based on former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):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state-transition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classical mechanics)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control-input model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motor affects position)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control vector  </a:t>
                </a:r>
                <a:r>
                  <a:rPr lang="de-DE" sz="2400">
                    <a:solidFill>
                      <a:schemeClr val="accent3"/>
                    </a:solidFill>
                    <a:latin typeface="Corbel" panose="020B0503020204020204" pitchFamily="34" charset="0"/>
                  </a:rPr>
                  <a:t>(e.g. how much the motor is driven)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prstClr val="black"/>
                    </a:solidFill>
                    <a:latin typeface="Corbel" panose="020B0503020204020204" pitchFamily="34" charset="0"/>
                  </a:rPr>
                  <a:t> : process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241" b="-8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56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400"/>
              <a:t>Kalman Filter: Observation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an observation (measurement)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of the hidden true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is modeled as</a:t>
                </a: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observation model </a:t>
                </a:r>
                <a:r>
                  <a:rPr lang="de-DE" sz="2400">
                    <a:latin typeface="Corbel" panose="020B0503020204020204" pitchFamily="34" charset="0"/>
                  </a:rPr>
                  <a:t>(state-space -&gt; observe-space)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: observation noise –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 r="-1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1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/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E80E2245-9499-4961-8176-1EDAD256D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2" y="3946626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/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80F9302-E6BB-4FE8-95E9-9B0472110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801" y="5415187"/>
                <a:ext cx="2231356" cy="9186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cxnSpLocks/>
          </p:cNvCxnSpPr>
          <p:nvPr/>
        </p:nvCxnSpPr>
        <p:spPr>
          <a:xfrm flipV="1">
            <a:off x="4810047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5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E09EA95C-368D-423D-AA27-D1FF6EB8228F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1.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de-DE" sz="24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6" y="1825625"/>
                <a:ext cx="4912614" cy="4351338"/>
              </a:xfrm>
              <a:blipFill>
                <a:blip r:embed="rId3"/>
                <a:stretch>
                  <a:fillRect l="-2481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/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793B57-43A4-4990-8539-7C5FA4C54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1947384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/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3306677-399E-489B-8E23-D02F71ECB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4" y="4910616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/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world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80B170A-29A7-4FF7-A9E1-AB15875CE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6" y="3429000"/>
                <a:ext cx="2879088" cy="91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53A593E-2516-41A9-BC78-6A9E03DBB6B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637920" y="2866070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E729581-546F-414A-BF04-B5AC054790A6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637920" y="434768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3DA2F58-CA4E-4BF6-9692-2524BCBF26E9}"/>
              </a:ext>
            </a:extLst>
          </p:cNvPr>
          <p:cNvCxnSpPr>
            <a:cxnSpLocks/>
          </p:cNvCxnSpPr>
          <p:nvPr/>
        </p:nvCxnSpPr>
        <p:spPr>
          <a:xfrm>
            <a:off x="2751736" y="4196810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C4FDE4A-C669-4FEC-9A85-6265E4234C46}"/>
              </a:ext>
            </a:extLst>
          </p:cNvPr>
          <p:cNvCxnSpPr>
            <a:cxnSpLocks/>
          </p:cNvCxnSpPr>
          <p:nvPr/>
        </p:nvCxnSpPr>
        <p:spPr>
          <a:xfrm flipV="1">
            <a:off x="2751736" y="4507849"/>
            <a:ext cx="4016178" cy="9287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EFC186D-9668-4C9D-A7B2-3DBD5979BDE7}"/>
              </a:ext>
            </a:extLst>
          </p:cNvPr>
          <p:cNvCxnSpPr>
            <a:cxnSpLocks/>
          </p:cNvCxnSpPr>
          <p:nvPr/>
        </p:nvCxnSpPr>
        <p:spPr>
          <a:xfrm flipV="1">
            <a:off x="6767914" y="4294717"/>
            <a:ext cx="0" cy="213132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5CDE134-848D-4806-8E57-7F9EAFF37E05}"/>
              </a:ext>
            </a:extLst>
          </p:cNvPr>
          <p:cNvCxnSpPr>
            <a:stCxn id="9" idx="3"/>
          </p:cNvCxnSpPr>
          <p:nvPr/>
        </p:nvCxnSpPr>
        <p:spPr>
          <a:xfrm flipV="1">
            <a:off x="2751736" y="5367338"/>
            <a:ext cx="482002" cy="2621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4EB5993D-B8B2-420C-9161-E8E1DC3D3A37}"/>
              </a:ext>
            </a:extLst>
          </p:cNvPr>
          <p:cNvCxnSpPr>
            <a:cxnSpLocks/>
          </p:cNvCxnSpPr>
          <p:nvPr/>
        </p:nvCxnSpPr>
        <p:spPr>
          <a:xfrm>
            <a:off x="2094511" y="4187455"/>
            <a:ext cx="0" cy="531064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CE8F2DC0-30C0-4A26-8C21-03A64D2E352D}"/>
              </a:ext>
            </a:extLst>
          </p:cNvPr>
          <p:cNvCxnSpPr>
            <a:cxnSpLocks/>
          </p:cNvCxnSpPr>
          <p:nvPr/>
        </p:nvCxnSpPr>
        <p:spPr>
          <a:xfrm>
            <a:off x="2094511" y="4718519"/>
            <a:ext cx="5532876" cy="0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0C0E4B3-3A16-4EA7-B966-E2371B863426}"/>
              </a:ext>
            </a:extLst>
          </p:cNvPr>
          <p:cNvCxnSpPr>
            <a:cxnSpLocks/>
          </p:cNvCxnSpPr>
          <p:nvPr/>
        </p:nvCxnSpPr>
        <p:spPr>
          <a:xfrm flipV="1">
            <a:off x="7623026" y="2866070"/>
            <a:ext cx="0" cy="1852449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Innovation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 b="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Innovation 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400" b="1">
                    <a:latin typeface="Corbel" panose="020B0503020204020204" pitchFamily="34" charset="0"/>
                  </a:rPr>
                  <a:t>Kalman Gain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de-DE" sz="2400" b="0">
                    <a:solidFill>
                      <a:schemeClr val="accent6"/>
                    </a:solidFill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19175"/>
                <a:ext cx="5165878" cy="4610491"/>
              </a:xfrm>
              <a:blipFill>
                <a:blip r:embed="rId3"/>
                <a:stretch>
                  <a:fillRect l="-2361" t="-21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0" y="4557794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B859AE-7B46-47A8-AA9A-EC80A573618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639082" y="3086744"/>
            <a:ext cx="2095150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>
            <a:off x="2349400" y="5157924"/>
            <a:ext cx="2349401" cy="942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H="1" flipV="1">
            <a:off x="4675790" y="4302293"/>
            <a:ext cx="23011" cy="865054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DBA3238-2E53-4510-A970-77F1019E6B4C}"/>
              </a:ext>
            </a:extLst>
          </p:cNvPr>
          <p:cNvCxnSpPr>
            <a:cxnSpLocks/>
          </p:cNvCxnSpPr>
          <p:nvPr/>
        </p:nvCxnSpPr>
        <p:spPr>
          <a:xfrm flipH="1" flipV="1">
            <a:off x="4734232" y="2781701"/>
            <a:ext cx="1" cy="308389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FC79294-6E17-41E6-82A0-701E0837796C}"/>
              </a:ext>
            </a:extLst>
          </p:cNvPr>
          <p:cNvSpPr/>
          <p:nvPr/>
        </p:nvSpPr>
        <p:spPr>
          <a:xfrm>
            <a:off x="6503315" y="4538415"/>
            <a:ext cx="2231356" cy="918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inverse covariance</a:t>
            </a:r>
            <a:endParaRPr lang="de-DE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de-DE">
                <a:solidFill>
                  <a:schemeClr val="bg1"/>
                </a:solidFill>
                <a:latin typeface="Corbel" panose="020B0503020204020204" pitchFamily="34" charset="0"/>
              </a:rPr>
              <a:t>aka </a:t>
            </a:r>
            <a:r>
              <a:rPr lang="de-DE" b="1">
                <a:solidFill>
                  <a:schemeClr val="bg1"/>
                </a:solidFill>
                <a:latin typeface="Corbel" panose="020B0503020204020204" pitchFamily="34" charset="0"/>
              </a:rPr>
              <a:t>precision</a:t>
            </a:r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05A649B-7544-4DF7-AAD7-E0A8F16E2536}"/>
              </a:ext>
            </a:extLst>
          </p:cNvPr>
          <p:cNvCxnSpPr>
            <a:cxnSpLocks/>
          </p:cNvCxnSpPr>
          <p:nvPr/>
        </p:nvCxnSpPr>
        <p:spPr>
          <a:xfrm>
            <a:off x="3830855" y="4302293"/>
            <a:ext cx="0" cy="695465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28B825-94EA-447F-ABB3-581B8D7EDF8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30855" y="4997758"/>
            <a:ext cx="2672460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02B6380-4775-4D3A-A251-766ED18EFF9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618993" y="5457101"/>
            <a:ext cx="0" cy="520187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4122BD6-1568-4FC9-B2D6-8AAED1DE144C}"/>
              </a:ext>
            </a:extLst>
          </p:cNvPr>
          <p:cNvCxnSpPr/>
          <p:nvPr/>
        </p:nvCxnSpPr>
        <p:spPr>
          <a:xfrm flipH="1">
            <a:off x="6185674" y="5977288"/>
            <a:ext cx="1433319" cy="0"/>
          </a:xfrm>
          <a:prstGeom prst="line">
            <a:avLst/>
          </a:prstGeom>
          <a:ln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85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A9C4269E-6DBD-4931-8AC1-A90B2761969C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1000">
                <a:schemeClr val="accent3">
                  <a:lumMod val="40000"/>
                  <a:lumOff val="60000"/>
                </a:schemeClr>
              </a:gs>
              <a:gs pos="38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Filter: 2.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Mean </a:t>
                </a:r>
                <a:r>
                  <a:rPr lang="de-DE" sz="2000">
                    <a:latin typeface="Corbel" panose="020B0503020204020204" pitchFamily="34" charset="0"/>
                  </a:rPr>
                  <a:t>(used as estimate)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 b="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endParaRPr lang="de-DE" sz="28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Covariance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de-DE" sz="2400" b="0" i="1">
                    <a:latin typeface="Cambria Math" panose="02040503050406030204" pitchFamily="18" charset="0"/>
                  </a:rPr>
                  <a:t> </a:t>
                </a:r>
                <a:br>
                  <a:rPr lang="de-DE" sz="2400" b="0" i="1">
                    <a:latin typeface="Cambria Math" panose="02040503050406030204" pitchFamily="18" charset="0"/>
                  </a:rPr>
                </a:br>
                <a:r>
                  <a:rPr lang="de-DE" sz="2400" b="0" i="1">
                    <a:latin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de-DE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de-DE" sz="2400" b="0">
                    <a:latin typeface="Corbel" panose="020B0503020204020204" pitchFamily="34" charset="0"/>
                  </a:rPr>
                  <a:t> </a:t>
                </a:r>
                <a:br>
                  <a:rPr lang="de-DE" sz="2400" b="0">
                    <a:latin typeface="Corbel" panose="020B0503020204020204" pitchFamily="34" charset="0"/>
                  </a:rPr>
                </a:br>
                <a:endParaRPr lang="de-DE" sz="2400" b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innovation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:r>
                  <a:rPr lang="de-DE" sz="2400">
                    <a:latin typeface="Corbel" panose="020B0503020204020204" pitchFamily="34" charset="0"/>
                  </a:rPr>
                  <a:t>kalman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4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735" y="1846558"/>
                <a:ext cx="5165878" cy="4583109"/>
              </a:xfrm>
              <a:blipFill>
                <a:blip r:embed="rId3"/>
                <a:stretch>
                  <a:fillRect l="-2361" t="-2261" b="-2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/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A052189-63F6-4AC5-B269-3DAA49802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2" y="2627401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/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>
                    <a:solidFill>
                      <a:schemeClr val="bg1"/>
                    </a:solidFill>
                  </a:rPr>
                  <a:t>observation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bg1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76EC3F3-90E5-496C-A6CE-53660822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49" y="4098451"/>
                <a:ext cx="2231356" cy="918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4762AFE-C586-4E99-B49C-EDC0957B779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0" y="4557794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0BAEF9B-2262-4F82-98C0-8FAB28936F9D}"/>
              </a:ext>
            </a:extLst>
          </p:cNvPr>
          <p:cNvCxnSpPr>
            <a:cxnSpLocks/>
          </p:cNvCxnSpPr>
          <p:nvPr/>
        </p:nvCxnSpPr>
        <p:spPr>
          <a:xfrm flipV="1">
            <a:off x="1701695" y="3546087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EB859AE-7B46-47A8-AA9A-EC80A573618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639082" y="3086744"/>
            <a:ext cx="4266543" cy="3346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1DCD817-780B-4110-965D-4FAC2BF0CF7B}"/>
              </a:ext>
            </a:extLst>
          </p:cNvPr>
          <p:cNvCxnSpPr>
            <a:cxnSpLocks/>
          </p:cNvCxnSpPr>
          <p:nvPr/>
        </p:nvCxnSpPr>
        <p:spPr>
          <a:xfrm>
            <a:off x="2349400" y="4837595"/>
            <a:ext cx="0" cy="320326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7D91ED-B046-40F3-95C1-FFE946742274}"/>
              </a:ext>
            </a:extLst>
          </p:cNvPr>
          <p:cNvCxnSpPr>
            <a:cxnSpLocks/>
          </p:cNvCxnSpPr>
          <p:nvPr/>
        </p:nvCxnSpPr>
        <p:spPr>
          <a:xfrm flipV="1">
            <a:off x="2349400" y="5157922"/>
            <a:ext cx="2678748" cy="1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5804F2A-5D72-40EC-A2C0-C51E6195EA0C}"/>
              </a:ext>
            </a:extLst>
          </p:cNvPr>
          <p:cNvCxnSpPr>
            <a:cxnSpLocks/>
          </p:cNvCxnSpPr>
          <p:nvPr/>
        </p:nvCxnSpPr>
        <p:spPr>
          <a:xfrm flipV="1">
            <a:off x="5028148" y="4649002"/>
            <a:ext cx="0" cy="482418"/>
          </a:xfrm>
          <a:prstGeom prst="line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FA09FAA-358B-44AD-9D88-A08B17FD4097}"/>
              </a:ext>
            </a:extLst>
          </p:cNvPr>
          <p:cNvCxnSpPr>
            <a:cxnSpLocks/>
          </p:cNvCxnSpPr>
          <p:nvPr/>
        </p:nvCxnSpPr>
        <p:spPr>
          <a:xfrm flipH="1" flipV="1">
            <a:off x="6905624" y="2778355"/>
            <a:ext cx="1" cy="308389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16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weight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6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weight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/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control vector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C64CB9F1-18A3-4289-83B6-4F53D74AC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1213955"/>
                <a:ext cx="1819910" cy="91868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242F418-951A-40EB-8D46-43149BBACDE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3662045" y="2132641"/>
            <a:ext cx="0" cy="377673"/>
          </a:xfrm>
          <a:prstGeom prst="line">
            <a:avLst/>
          </a:prstGeom>
          <a:ln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/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307EDAF-CB4F-4D9A-9142-923B92CF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19" y="2106843"/>
                <a:ext cx="4968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/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E491A69-5C37-4724-B2DE-0EFBCD286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00" y="2555320"/>
                <a:ext cx="4704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/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D931D2-2138-42C9-A718-469F0F2A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785" y="4575411"/>
                <a:ext cx="5094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/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  <a:p>
                <a:r>
                  <a:rPr lang="de-DE"/>
                  <a:t>process noise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3C3228A-1A60-49D6-A73F-0C66BEB18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80" y="3648384"/>
                <a:ext cx="1452129" cy="646331"/>
              </a:xfrm>
              <a:prstGeom prst="rect">
                <a:avLst/>
              </a:prstGeom>
              <a:blipFill>
                <a:blip r:embed="rId11"/>
                <a:stretch>
                  <a:fillRect l="-3782" r="-2941" b="-13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F5701C2-6AF2-47B3-B25A-7FDB12CB7C2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62045" y="3429000"/>
            <a:ext cx="0" cy="27940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6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>
                <a:latin typeface="Corbel" panose="020B0503020204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g-h-filter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kalman-filter</a:t>
            </a:r>
            <a:endParaRPr lang="de-DE" sz="2800">
              <a:latin typeface="Corbel" panose="020B05030202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800" i="1">
                <a:latin typeface="Corbel" panose="020B0503020204020204" pitchFamily="34" charset="0"/>
              </a:rPr>
              <a:t>extended</a:t>
            </a:r>
            <a:r>
              <a:rPr lang="de-DE" sz="2800">
                <a:latin typeface="Corbel" panose="020B0503020204020204" pitchFamily="34" charset="0"/>
              </a:rPr>
              <a:t> and </a:t>
            </a:r>
            <a:r>
              <a:rPr lang="de-DE" sz="2800" i="1">
                <a:latin typeface="Corbel" panose="020B0503020204020204" pitchFamily="34" charset="0"/>
              </a:rPr>
              <a:t>unscented</a:t>
            </a:r>
            <a:r>
              <a:rPr lang="de-DE" sz="2800">
                <a:latin typeface="Corbel" panose="020B0503020204020204" pitchFamily="34" charset="0"/>
              </a:rPr>
              <a:t> kalman filters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7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2D4C6-1989-457F-A5DB-9CC2C96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>
                <a:latin typeface="Corbel" panose="020B0503020204020204" pitchFamily="34" charset="0"/>
              </a:rPr>
              <a:t>EXAMPLE HERE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77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4</a:t>
            </a:fld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7758687-F3FE-4A85-A7AE-CFA8CD719E23}"/>
              </a:ext>
            </a:extLst>
          </p:cNvPr>
          <p:cNvSpPr/>
          <p:nvPr/>
        </p:nvSpPr>
        <p:spPr>
          <a:xfrm>
            <a:off x="62865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past state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A442E37-F9B9-4845-ACFD-34AED2889B5A}"/>
              </a:ext>
            </a:extLst>
          </p:cNvPr>
          <p:cNvSpPr/>
          <p:nvPr/>
        </p:nvSpPr>
        <p:spPr>
          <a:xfrm>
            <a:off x="628650" y="4485401"/>
            <a:ext cx="1819910" cy="9186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sensor readings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FD7E92-E227-4F7F-8BD4-B9A9F75AA2A2}"/>
              </a:ext>
            </a:extLst>
          </p:cNvPr>
          <p:cNvSpPr/>
          <p:nvPr/>
        </p:nvSpPr>
        <p:spPr>
          <a:xfrm>
            <a:off x="2752090" y="2510314"/>
            <a:ext cx="1819910" cy="9186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prediction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aute 26">
            <a:extLst>
              <a:ext uri="{FF2B5EF4-FFF2-40B4-BE49-F238E27FC236}">
                <a16:creationId xmlns:a16="http://schemas.microsoft.com/office/drawing/2014/main" id="{DDCDDE14-93BE-4543-8A03-93F381497677}"/>
              </a:ext>
            </a:extLst>
          </p:cNvPr>
          <p:cNvSpPr/>
          <p:nvPr/>
        </p:nvSpPr>
        <p:spPr>
          <a:xfrm>
            <a:off x="4572000" y="3429000"/>
            <a:ext cx="1717042" cy="1056401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update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F2FC3924-A510-4630-8D2C-8F3E8CCF2149}"/>
              </a:ext>
            </a:extLst>
          </p:cNvPr>
          <p:cNvSpPr/>
          <p:nvPr/>
        </p:nvSpPr>
        <p:spPr>
          <a:xfrm>
            <a:off x="6695440" y="3497857"/>
            <a:ext cx="1819910" cy="9186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best estimate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6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past state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10314"/>
                <a:ext cx="1819910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85401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/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prediction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FCFD7E92-E227-4F7F-8BD4-B9A9F75AA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90" y="2510314"/>
                <a:ext cx="1819910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F04D0E-1BA0-43CA-9CBB-09F0A8FB4A3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448560" y="2969657"/>
            <a:ext cx="303530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update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27" name="Raute 26">
                <a:extLst>
                  <a:ext uri="{FF2B5EF4-FFF2-40B4-BE49-F238E27FC236}">
                    <a16:creationId xmlns:a16="http://schemas.microsoft.com/office/drawing/2014/main" id="{DDCDDE14-93BE-4543-8A03-93F38149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1717042" cy="1056401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96391CBD-3C2A-4297-BDD8-F452101FABFE}"/>
              </a:ext>
            </a:extLst>
          </p:cNvPr>
          <p:cNvCxnSpPr>
            <a:stCxn id="7" idx="3"/>
            <a:endCxn id="27" idx="2"/>
          </p:cNvCxnSpPr>
          <p:nvPr/>
        </p:nvCxnSpPr>
        <p:spPr>
          <a:xfrm flipV="1">
            <a:off x="2448560" y="4485401"/>
            <a:ext cx="2981961" cy="459343"/>
          </a:xfrm>
          <a:prstGeom prst="bentConnector2">
            <a:avLst/>
          </a:prstGeom>
          <a:ln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98E5C07-D174-4D8E-B242-9BA60EF30B73}"/>
              </a:ext>
            </a:extLst>
          </p:cNvPr>
          <p:cNvCxnSpPr>
            <a:stCxn id="8" idx="3"/>
            <a:endCxn id="27" idx="0"/>
          </p:cNvCxnSpPr>
          <p:nvPr/>
        </p:nvCxnSpPr>
        <p:spPr>
          <a:xfrm>
            <a:off x="4572000" y="2969657"/>
            <a:ext cx="858521" cy="459343"/>
          </a:xfrm>
          <a:prstGeom prst="bentConnector2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/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best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F2FC3924-A510-4630-8D2C-8F3E8CCF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497857"/>
                <a:ext cx="1819910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C5080FA-9FDF-482D-B64F-9D2044092326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 flipV="1">
            <a:off x="6289042" y="3957200"/>
            <a:ext cx="406398" cy="1"/>
          </a:xfrm>
          <a:prstGeom prst="line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6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G-H-Filter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state : 	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input : 	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800">
                    <a:solidFill>
                      <a:schemeClr val="accent2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de-DE" sz="2800">
                    <a:latin typeface="Corbel" panose="020B0503020204020204" pitchFamily="34" charset="0"/>
                  </a:rPr>
                  <a:t>after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de-DE" sz="28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1: </a:t>
                </a:r>
                <a:r>
                  <a:rPr lang="de-DE" sz="2800" b="1">
                    <a:latin typeface="Corbel" panose="020B0503020204020204" pitchFamily="34" charset="0"/>
                  </a:rPr>
                  <a:t>prediction</a:t>
                </a:r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800">
                    <a:latin typeface="Corbel" panose="020B0503020204020204" pitchFamily="34" charset="0"/>
                  </a:rPr>
                  <a:t> </a:t>
                </a:r>
                <a:r>
                  <a:rPr lang="de-DE" sz="2000">
                    <a:latin typeface="Corbel" panose="020B0503020204020204" pitchFamily="34" charset="0"/>
                  </a:rPr>
                  <a:t>(velocity assumed constant)</a:t>
                </a:r>
              </a:p>
              <a:p>
                <a:pPr marL="0" indent="0">
                  <a:buNone/>
                </a:pPr>
                <a:endParaRPr lang="de-DE" sz="150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step 2: </a:t>
                </a:r>
                <a:r>
                  <a:rPr lang="de-DE" sz="2800" b="1">
                    <a:latin typeface="Corbel" panose="020B0503020204020204" pitchFamily="34" charset="0"/>
                  </a:rPr>
                  <a:t>update</a:t>
                </a:r>
                <a:endParaRPr lang="de-DE" sz="2800" b="0" i="1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800" b="0"/>
                  <a:t> : </a:t>
                </a:r>
                <a:r>
                  <a:rPr lang="de-DE" sz="2800" u="sng"/>
                  <a:t>innovation</a:t>
                </a:r>
                <a:r>
                  <a:rPr lang="de-DE" sz="2800"/>
                  <a:t> / </a:t>
                </a:r>
                <a:r>
                  <a:rPr lang="de-DE" sz="2200"/>
                  <a:t>pre-fit </a:t>
                </a:r>
                <a:r>
                  <a:rPr lang="de-DE" sz="2200" u="sng"/>
                  <a:t>residual</a:t>
                </a:r>
                <a:endParaRPr lang="de-DE" sz="2800" b="0" u="sng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de-DE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sz="2800" b="0">
                  <a:solidFill>
                    <a:schemeClr val="tx1"/>
                  </a:solidFill>
                  <a:latin typeface="Corbel" panose="020B0503020204020204" pitchFamily="34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type m:val="lin"/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  <a:blipFill>
                <a:blip r:embed="rId2"/>
                <a:stretch>
                  <a:fillRect l="-1391" t="-33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89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de-DE" sz="5400"/>
                  <a:t>Choice of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sz="5400"/>
                  <a:t> and </a:t>
                </a:r>
                <a14:m>
                  <m:oMath xmlns:m="http://schemas.openxmlformats.org/officeDocument/2006/math">
                    <m:r>
                      <a:rPr lang="de-DE" sz="5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540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05F9BAA4-7E2C-49B0-A8A8-D436EB0C2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9144000" cy="1056401"/>
              </a:xfrm>
              <a:blipFill>
                <a:blip r:embed="rId2"/>
                <a:stretch>
                  <a:fillRect t="-13295" b="-248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>
                    <a:latin typeface="Corbel" panose="020B0503020204020204" pitchFamily="34" charset="0"/>
                  </a:rPr>
                  <a:t>Benedict-Bordner-Filter: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de-DE" sz="280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962D4C6-1989-457F-A5DB-9CC2C96C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21302"/>
              </a:xfrm>
              <a:blipFill>
                <a:blip r:embed="rId3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5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0000">
                <a:schemeClr val="accent3">
                  <a:lumMod val="40000"/>
                  <a:lumOff val="60000"/>
                </a:schemeClr>
              </a:gs>
              <a:gs pos="4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Hidden Markov Model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28" y="2299519"/>
                <a:ext cx="1071194" cy="704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E80E2245-9499-4961-8176-1EDAD256DDED}"/>
              </a:ext>
            </a:extLst>
          </p:cNvPr>
          <p:cNvSpPr/>
          <p:nvPr/>
        </p:nvSpPr>
        <p:spPr>
          <a:xfrm>
            <a:off x="1456724" y="3193975"/>
            <a:ext cx="845002" cy="5149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879225" y="3004387"/>
            <a:ext cx="0" cy="18958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80F9302-E6BB-4FE8-95E9-9B0472110C39}"/>
              </a:ext>
            </a:extLst>
          </p:cNvPr>
          <p:cNvSpPr/>
          <p:nvPr/>
        </p:nvSpPr>
        <p:spPr>
          <a:xfrm>
            <a:off x="3721801" y="5415187"/>
            <a:ext cx="2231356" cy="9186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observation model</a:t>
            </a:r>
            <a:endParaRPr lang="de-DE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stCxn id="26" idx="0"/>
            <a:endCxn id="7" idx="2"/>
          </p:cNvCxnSpPr>
          <p:nvPr/>
        </p:nvCxnSpPr>
        <p:spPr>
          <a:xfrm flipV="1">
            <a:off x="4837479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A3F2CA3-D7BB-45B1-ABB9-23EB87B0C507}"/>
              </a:ext>
            </a:extLst>
          </p:cNvPr>
          <p:cNvCxnSpPr>
            <a:cxnSpLocks/>
          </p:cNvCxnSpPr>
          <p:nvPr/>
        </p:nvCxnSpPr>
        <p:spPr>
          <a:xfrm>
            <a:off x="1879225" y="2063351"/>
            <a:ext cx="0" cy="22674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/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F6793176-6682-44C4-A077-15FB1A5AE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3938415"/>
                <a:ext cx="1071194" cy="7048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 33">
            <a:extLst>
              <a:ext uri="{FF2B5EF4-FFF2-40B4-BE49-F238E27FC236}">
                <a16:creationId xmlns:a16="http://schemas.microsoft.com/office/drawing/2014/main" id="{C6245857-DAD0-425E-B2C7-C8541B0C8F5A}"/>
              </a:ext>
            </a:extLst>
          </p:cNvPr>
          <p:cNvSpPr/>
          <p:nvPr/>
        </p:nvSpPr>
        <p:spPr>
          <a:xfrm>
            <a:off x="1456724" y="4852046"/>
            <a:ext cx="845002" cy="5149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AB72388-27F7-423F-BE34-491B1EDA771E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875391" y="4643283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DA0545D-4EFC-47B4-9770-ACAB8DEF794C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875391" y="3708877"/>
            <a:ext cx="3834" cy="229538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/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de-DE" b="0"/>
              </a:p>
            </p:txBody>
          </p:sp>
        </mc:Choice>
        <mc:Fallback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2264E3C1-1513-4D02-A898-351BB2588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94" y="5575711"/>
                <a:ext cx="1071194" cy="704868"/>
              </a:xfrm>
              <a:prstGeom prst="roundRect">
                <a:avLst/>
              </a:prstGeom>
              <a:blipFill>
                <a:blip r:embed="rId6"/>
                <a:stretch>
                  <a:fillRect t="-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AADF21-E39C-4C09-AA03-8D62C252438A}"/>
              </a:ext>
            </a:extLst>
          </p:cNvPr>
          <p:cNvCxnSpPr/>
          <p:nvPr/>
        </p:nvCxnSpPr>
        <p:spPr>
          <a:xfrm>
            <a:off x="390617" y="1251751"/>
            <a:ext cx="0" cy="5326602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8CBFBC4-875A-4F3F-B459-933CFB1F450C}"/>
              </a:ext>
            </a:extLst>
          </p:cNvPr>
          <p:cNvSpPr txBox="1"/>
          <p:nvPr/>
        </p:nvSpPr>
        <p:spPr>
          <a:xfrm rot="5400000">
            <a:off x="300914" y="6059345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time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11BD40-AC93-485C-892B-99BC93A3B9AF}"/>
              </a:ext>
            </a:extLst>
          </p:cNvPr>
          <p:cNvCxnSpPr/>
          <p:nvPr/>
        </p:nvCxnSpPr>
        <p:spPr>
          <a:xfrm>
            <a:off x="292962" y="2651953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F49CBA6-ACAE-47F1-ABE3-57111C0B0F1F}"/>
              </a:ext>
            </a:extLst>
          </p:cNvPr>
          <p:cNvCxnSpPr/>
          <p:nvPr/>
        </p:nvCxnSpPr>
        <p:spPr>
          <a:xfrm>
            <a:off x="292962" y="4486454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2ABBA55-2A60-4444-A8B7-B51DE8A02EFE}"/>
              </a:ext>
            </a:extLst>
          </p:cNvPr>
          <p:cNvCxnSpPr/>
          <p:nvPr/>
        </p:nvCxnSpPr>
        <p:spPr>
          <a:xfrm>
            <a:off x="303319" y="5918277"/>
            <a:ext cx="204187" cy="0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7261862-5A65-494F-A66F-B98F2E8F16C3}"/>
              </a:ext>
            </a:extLst>
          </p:cNvPr>
          <p:cNvCxnSpPr>
            <a:cxnSpLocks/>
          </p:cNvCxnSpPr>
          <p:nvPr/>
        </p:nvCxnSpPr>
        <p:spPr>
          <a:xfrm>
            <a:off x="1876576" y="5376372"/>
            <a:ext cx="3834" cy="208763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42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8160B053-4D50-4DEB-9B26-49B00044D64B}"/>
              </a:ext>
            </a:extLst>
          </p:cNvPr>
          <p:cNvSpPr/>
          <p:nvPr/>
        </p:nvSpPr>
        <p:spPr>
          <a:xfrm>
            <a:off x="0" y="1074656"/>
            <a:ext cx="9144000" cy="5783344"/>
          </a:xfrm>
          <a:prstGeom prst="rect">
            <a:avLst/>
          </a:prstGeom>
          <a:gradFill>
            <a:gsLst>
              <a:gs pos="39000">
                <a:schemeClr val="accent3">
                  <a:lumMod val="40000"/>
                  <a:lumOff val="60000"/>
                </a:schemeClr>
              </a:gs>
              <a:gs pos="65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9BAA4-7E2C-49B0-A8A8-D436EB0C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056401"/>
          </a:xfrm>
        </p:spPr>
        <p:txBody>
          <a:bodyPr>
            <a:normAutofit/>
          </a:bodyPr>
          <a:lstStyle/>
          <a:p>
            <a:pPr algn="ctr"/>
            <a:r>
              <a:rPr lang="de-DE" sz="5400"/>
              <a:t>Kalman Filter Models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892A047-1063-4568-A9A5-DA40684BA449}"/>
              </a:ext>
            </a:extLst>
          </p:cNvPr>
          <p:cNvCxnSpPr/>
          <p:nvPr/>
        </p:nvCxnSpPr>
        <p:spPr>
          <a:xfrm>
            <a:off x="0" y="106523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0CF2F-6F7F-44F0-8F3E-6C2234A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A970-E1A0-4FA3-8434-947DF6AD858B}" type="slidenum">
              <a:rPr lang="de-DE" smtClean="0"/>
              <a:t>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/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7758687-F3FE-4A85-A7AE-CFA8CD71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11" y="2465010"/>
                <a:ext cx="2561588" cy="9186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/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sensor readings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FA442E37-F9B9-4845-ACFD-34AED288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24" y="3944137"/>
                <a:ext cx="1819910" cy="9186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/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past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772D21F0-83B4-4904-B016-9ED91A301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2465010"/>
                <a:ext cx="2227632" cy="9186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/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real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2A7D9D70-26DF-418E-B207-0A53C6D1E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0" y="5428242"/>
                <a:ext cx="2227632" cy="9186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E80E2245-9499-4961-8176-1EDAD256DDED}"/>
              </a:ext>
            </a:extLst>
          </p:cNvPr>
          <p:cNvSpPr/>
          <p:nvPr/>
        </p:nvSpPr>
        <p:spPr>
          <a:xfrm>
            <a:off x="554992" y="3946626"/>
            <a:ext cx="2879088" cy="9186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world model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0261C7-BC01-49E1-B049-800D7B088BD2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994536" y="3383696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389E9C7-9DCC-462B-95F3-978B54882FAE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1994536" y="4865312"/>
            <a:ext cx="0" cy="562930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80F9302-E6BB-4FE8-95E9-9B0472110C39}"/>
              </a:ext>
            </a:extLst>
          </p:cNvPr>
          <p:cNvSpPr/>
          <p:nvPr/>
        </p:nvSpPr>
        <p:spPr>
          <a:xfrm>
            <a:off x="3721801" y="5415187"/>
            <a:ext cx="2231356" cy="9186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observation model</a:t>
            </a:r>
            <a:endParaRPr lang="de-DE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C5BAD98-A193-4D48-9060-EFDD0B7317BD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3108352" y="5874530"/>
            <a:ext cx="613449" cy="13055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962E41-8479-401C-B357-559562D40393}"/>
              </a:ext>
            </a:extLst>
          </p:cNvPr>
          <p:cNvSpPr txBox="1"/>
          <p:nvPr/>
        </p:nvSpPr>
        <p:spPr>
          <a:xfrm>
            <a:off x="921440" y="1105871"/>
            <a:ext cx="149560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reality</a:t>
            </a:r>
          </a:p>
          <a:p>
            <a:pPr algn="ctr"/>
            <a:r>
              <a:rPr lang="de-DE"/>
              <a:t>(hidden)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423E59-75BF-4295-8E44-ABF34B661813}"/>
              </a:ext>
            </a:extLst>
          </p:cNvPr>
          <p:cNvSpPr txBox="1"/>
          <p:nvPr/>
        </p:nvSpPr>
        <p:spPr>
          <a:xfrm>
            <a:off x="6817896" y="1144137"/>
            <a:ext cx="117621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/>
              <a:t>filter</a:t>
            </a:r>
          </a:p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C5F31ED-B968-4E1A-8A95-3B71658C21D7}"/>
              </a:ext>
            </a:extLst>
          </p:cNvPr>
          <p:cNvCxnSpPr>
            <a:stCxn id="26" idx="0"/>
            <a:endCxn id="7" idx="2"/>
          </p:cNvCxnSpPr>
          <p:nvPr/>
        </p:nvCxnSpPr>
        <p:spPr>
          <a:xfrm flipV="1">
            <a:off x="4837479" y="4862823"/>
            <a:ext cx="0" cy="552364"/>
          </a:xfrm>
          <a:prstGeom prst="line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08645A54-385C-4EB6-A3C9-FFA8D016C627}"/>
              </a:ext>
            </a:extLst>
          </p:cNvPr>
          <p:cNvSpPr/>
          <p:nvPr/>
        </p:nvSpPr>
        <p:spPr>
          <a:xfrm>
            <a:off x="6277022" y="3944137"/>
            <a:ext cx="2256791" cy="91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KALMAN FILTER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81E9480-FB68-4D49-9CF4-1D70F02B7292}"/>
              </a:ext>
            </a:extLst>
          </p:cNvPr>
          <p:cNvCxnSpPr>
            <a:stCxn id="7" idx="3"/>
            <a:endCxn id="48" idx="1"/>
          </p:cNvCxnSpPr>
          <p:nvPr/>
        </p:nvCxnSpPr>
        <p:spPr>
          <a:xfrm>
            <a:off x="5747434" y="4403480"/>
            <a:ext cx="529588" cy="0"/>
          </a:xfrm>
          <a:prstGeom prst="line">
            <a:avLst/>
          </a:prstGeom>
          <a:ln w="50800" cmpd="tri">
            <a:solidFill>
              <a:schemeClr val="accent2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0018610-9EB8-4DB5-8FBB-23C9F7FC42B2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 flipH="1">
            <a:off x="7405418" y="3383696"/>
            <a:ext cx="587" cy="560441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/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/>
                  <a:t>estimated present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8FE47A00-BEF7-4923-969F-D4F267F59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523" y="5402573"/>
                <a:ext cx="2569276" cy="91868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6F7D82E-771B-401D-B0C1-3DBE1EB98619}"/>
              </a:ext>
            </a:extLst>
          </p:cNvPr>
          <p:cNvCxnSpPr>
            <a:stCxn id="48" idx="2"/>
            <a:endCxn id="55" idx="0"/>
          </p:cNvCxnSpPr>
          <p:nvPr/>
        </p:nvCxnSpPr>
        <p:spPr>
          <a:xfrm flipH="1">
            <a:off x="7402161" y="4862823"/>
            <a:ext cx="3257" cy="539750"/>
          </a:xfrm>
          <a:prstGeom prst="line">
            <a:avLst/>
          </a:prstGeom>
          <a:ln w="50800" cmpd="tri">
            <a:solidFill>
              <a:schemeClr val="accent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41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w="lg" len="lg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Bildschirmpräsentation (4:3)</PresentationFormat>
  <Paragraphs>189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Corbel</vt:lpstr>
      <vt:lpstr>Office</vt:lpstr>
      <vt:lpstr>Kalman-Filter</vt:lpstr>
      <vt:lpstr>Overview</vt:lpstr>
      <vt:lpstr>Introduction</vt:lpstr>
      <vt:lpstr>G-H-Filter</vt:lpstr>
      <vt:lpstr>G-H-Filter</vt:lpstr>
      <vt:lpstr>G-H-Filter</vt:lpstr>
      <vt:lpstr>Choice of g and h</vt:lpstr>
      <vt:lpstr>Hidden Markov Model</vt:lpstr>
      <vt:lpstr>Kalman Filter Models</vt:lpstr>
      <vt:lpstr>Kalman Filter: World Model</vt:lpstr>
      <vt:lpstr>Kalman Filter: Observation Model</vt:lpstr>
      <vt:lpstr>Kalman Filter Models</vt:lpstr>
      <vt:lpstr>Kalman Filter: 1. Prediction</vt:lpstr>
      <vt:lpstr>Kalman Filter: Innovation</vt:lpstr>
      <vt:lpstr>Kalman Filter: 2. Update</vt:lpstr>
      <vt:lpstr>Kalman-Filter</vt:lpstr>
      <vt:lpstr>Kalman-Filter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Kalman-Filter</dc:title>
  <dc:creator>Michael Hochmuth</dc:creator>
  <cp:lastModifiedBy>Michael Hochmuth</cp:lastModifiedBy>
  <cp:revision>40</cp:revision>
  <dcterms:created xsi:type="dcterms:W3CDTF">2018-09-22T16:52:03Z</dcterms:created>
  <dcterms:modified xsi:type="dcterms:W3CDTF">2018-09-23T18:42:28Z</dcterms:modified>
</cp:coreProperties>
</file>