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E0543-023D-4F9B-BC1A-1F2F01CCA38C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021C4-C392-4987-A836-A4E314D816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16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021C4-C392-4987-A836-A4E314D8160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80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021C4-C392-4987-A836-A4E314D8160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717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021C4-C392-4987-A836-A4E314D8160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42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D17-7A63-479F-AAA5-C17A016314BF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C28-5BE1-4ED8-B90C-5EBCBD07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28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D17-7A63-479F-AAA5-C17A016314BF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C28-5BE1-4ED8-B90C-5EBCBD07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51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D17-7A63-479F-AAA5-C17A016314BF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C28-5BE1-4ED8-B90C-5EBCBD07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59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D17-7A63-479F-AAA5-C17A016314BF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C28-5BE1-4ED8-B90C-5EBCBD07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6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D17-7A63-479F-AAA5-C17A016314BF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C28-5BE1-4ED8-B90C-5EBCBD07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34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D17-7A63-479F-AAA5-C17A016314BF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C28-5BE1-4ED8-B90C-5EBCBD07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97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D17-7A63-479F-AAA5-C17A016314BF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C28-5BE1-4ED8-B90C-5EBCBD07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80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D17-7A63-479F-AAA5-C17A016314BF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C28-5BE1-4ED8-B90C-5EBCBD07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45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D17-7A63-479F-AAA5-C17A016314BF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C28-5BE1-4ED8-B90C-5EBCBD07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70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D17-7A63-479F-AAA5-C17A016314BF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C28-5BE1-4ED8-B90C-5EBCBD07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63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D17-7A63-479F-AAA5-C17A016314BF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C28-5BE1-4ED8-B90C-5EBCBD07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23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116CD17-7A63-479F-AAA5-C17A016314BF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AC37C28-5BE1-4ED8-B90C-5EBCBD07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978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nodejs.org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un.sh/" TargetMode="External"/><Relationship Id="rId4" Type="http://schemas.openxmlformats.org/officeDocument/2006/relationships/hyperlink" Target="https://deno.com/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no.com/" TargetMode="External"/><Relationship Id="rId2" Type="http://schemas.openxmlformats.org/officeDocument/2006/relationships/hyperlink" Target="https://en.wikipedia.org/wiki/Deno_(software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eno-b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0CEFE59-E838-66C2-E80D-D476E61C8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70" y="3090041"/>
            <a:ext cx="10304342" cy="2167759"/>
          </a:xfrm>
        </p:spPr>
        <p:txBody>
          <a:bodyPr>
            <a:noAutofit/>
          </a:bodyPr>
          <a:lstStyle/>
          <a:p>
            <a:r>
              <a:rPr lang="en-US" sz="4000" dirty="0"/>
              <a:t>Self-contained &amp; maintainable Build-Scripts</a:t>
            </a:r>
          </a:p>
          <a:p>
            <a:r>
              <a:rPr lang="en-US" sz="4000" dirty="0"/>
              <a:t>with</a:t>
            </a:r>
          </a:p>
          <a:p>
            <a:r>
              <a:rPr lang="en-US" sz="4000" dirty="0" err="1"/>
              <a:t>Deno</a:t>
            </a:r>
            <a:r>
              <a:rPr lang="en-US" sz="4000" dirty="0"/>
              <a:t> &amp; TypeScript</a:t>
            </a:r>
            <a:endParaRPr lang="de-DE" sz="4000" dirty="0"/>
          </a:p>
        </p:txBody>
      </p:sp>
      <p:pic>
        <p:nvPicPr>
          <p:cNvPr id="4" name="Grafik 3" descr="Ein Bild, das Clipart, Grafiken, Entwurf, Design enthält.&#10;&#10;Automatisch generierte Beschreibung">
            <a:extLst>
              <a:ext uri="{FF2B5EF4-FFF2-40B4-BE49-F238E27FC236}">
                <a16:creationId xmlns:a16="http://schemas.microsoft.com/office/drawing/2014/main" id="{34A8F653-35EC-E5FB-D724-99B514FCF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33" y="657007"/>
            <a:ext cx="2339635" cy="23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8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AAF1D-AB93-5A42-F28D-6556F99B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877"/>
            <a:ext cx="10515600" cy="1325563"/>
          </a:xfrm>
        </p:spPr>
        <p:txBody>
          <a:bodyPr/>
          <a:lstStyle/>
          <a:p>
            <a:r>
              <a:rPr lang="de-DE" dirty="0"/>
              <a:t>JavaScript </a:t>
            </a:r>
            <a:r>
              <a:rPr lang="de-DE" dirty="0" err="1"/>
              <a:t>Runtime</a:t>
            </a:r>
            <a:r>
              <a:rPr lang="de-DE" dirty="0"/>
              <a:t> Environment </a:t>
            </a:r>
            <a:r>
              <a:rPr lang="de-DE" dirty="0" err="1"/>
              <a:t>Overview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317F1E1-4DA3-9AB8-E108-83EE1FC90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139047"/>
              </p:ext>
            </p:extLst>
          </p:nvPr>
        </p:nvGraphicFramePr>
        <p:xfrm>
          <a:off x="838200" y="1166650"/>
          <a:ext cx="10515600" cy="4647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1381">
                  <a:extLst>
                    <a:ext uri="{9D8B030D-6E8A-4147-A177-3AD203B41FA5}">
                      <a16:colId xmlns:a16="http://schemas.microsoft.com/office/drawing/2014/main" val="1441318523"/>
                    </a:ext>
                  </a:extLst>
                </a:gridCol>
                <a:gridCol w="2144110">
                  <a:extLst>
                    <a:ext uri="{9D8B030D-6E8A-4147-A177-3AD203B41FA5}">
                      <a16:colId xmlns:a16="http://schemas.microsoft.com/office/drawing/2014/main" val="132730515"/>
                    </a:ext>
                  </a:extLst>
                </a:gridCol>
                <a:gridCol w="2308072">
                  <a:extLst>
                    <a:ext uri="{9D8B030D-6E8A-4147-A177-3AD203B41FA5}">
                      <a16:colId xmlns:a16="http://schemas.microsoft.com/office/drawing/2014/main" val="1191670224"/>
                    </a:ext>
                  </a:extLst>
                </a:gridCol>
                <a:gridCol w="1715288">
                  <a:extLst>
                    <a:ext uri="{9D8B030D-6E8A-4147-A177-3AD203B41FA5}">
                      <a16:colId xmlns:a16="http://schemas.microsoft.com/office/drawing/2014/main" val="1504017208"/>
                    </a:ext>
                  </a:extLst>
                </a:gridCol>
                <a:gridCol w="1446749">
                  <a:extLst>
                    <a:ext uri="{9D8B030D-6E8A-4147-A177-3AD203B41FA5}">
                      <a16:colId xmlns:a16="http://schemas.microsoft.com/office/drawing/2014/main" val="1341435858"/>
                    </a:ext>
                  </a:extLst>
                </a:gridCol>
              </a:tblGrid>
              <a:tr h="40299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Node.js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/>
                        <a:t>Deno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Bun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AWS LLRT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79207"/>
                  </a:ext>
                </a:extLst>
              </a:tr>
              <a:tr h="402998">
                <a:tc>
                  <a:txBody>
                    <a:bodyPr/>
                    <a:lstStyle/>
                    <a:p>
                      <a:r>
                        <a:rPr lang="de-DE" dirty="0" err="1"/>
                        <a:t>Since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03730"/>
                  </a:ext>
                </a:extLst>
              </a:tr>
              <a:tr h="402998">
                <a:tc>
                  <a:txBody>
                    <a:bodyPr/>
                    <a:lstStyle/>
                    <a:p>
                      <a:r>
                        <a:rPr lang="de-DE" dirty="0" err="1"/>
                        <a:t>Runtime</a:t>
                      </a:r>
                      <a:r>
                        <a:rPr lang="de-DE" dirty="0"/>
                        <a:t>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JavaScriptCore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QuickJS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990416"/>
                  </a:ext>
                </a:extLst>
              </a:tr>
              <a:tr h="402998">
                <a:tc>
                  <a:txBody>
                    <a:bodyPr/>
                    <a:lstStyle/>
                    <a:p>
                      <a:r>
                        <a:rPr lang="de-DE" dirty="0" err="1"/>
                        <a:t>Written</a:t>
                      </a:r>
                      <a:r>
                        <a:rPr lang="de-DE" dirty="0"/>
                        <a:t>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JavaScript, C++, Python,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TypeScript</a:t>
                      </a:r>
                      <a:r>
                        <a:rPr lang="de-DE" dirty="0"/>
                        <a:t>, JavaScript, Rust,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48602"/>
                  </a:ext>
                </a:extLst>
              </a:tr>
              <a:tr h="446747">
                <a:tc>
                  <a:txBody>
                    <a:bodyPr/>
                    <a:lstStyle/>
                    <a:p>
                      <a:r>
                        <a:rPr lang="de-DE" dirty="0"/>
                        <a:t>Runs </a:t>
                      </a:r>
                      <a:r>
                        <a:rPr lang="de-DE" dirty="0" err="1"/>
                        <a:t>TypeScript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directly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(not </a:t>
                      </a:r>
                      <a:r>
                        <a:rPr lang="de-DE" dirty="0" err="1"/>
                        <a:t>yet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de-D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de-D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9347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r>
                        <a:rPr lang="de-DE" dirty="0" err="1"/>
                        <a:t>package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manager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npm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yarn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pnpm</a:t>
                      </a:r>
                      <a:r>
                        <a:rPr lang="de-DE" dirty="0"/>
                        <a:t>…) </a:t>
                      </a:r>
                      <a:r>
                        <a:rPr lang="de-DE" dirty="0" err="1"/>
                        <a:t>included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de-D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de-D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01749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r>
                        <a:rPr lang="de-DE" dirty="0"/>
                        <a:t>separate </a:t>
                      </a:r>
                      <a:r>
                        <a:rPr lang="de-DE" dirty="0" err="1"/>
                        <a:t>library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file</a:t>
                      </a:r>
                      <a:r>
                        <a:rPr lang="de-DE" dirty="0"/>
                        <a:t> </a:t>
                      </a:r>
                    </a:p>
                    <a:p>
                      <a:r>
                        <a:rPr lang="de-DE" dirty="0"/>
                        <a:t>(e.g. </a:t>
                      </a:r>
                      <a:r>
                        <a:rPr lang="de-DE" dirty="0" err="1"/>
                        <a:t>package.json</a:t>
                      </a:r>
                      <a:r>
                        <a:rPr lang="de-DE" dirty="0"/>
                        <a:t>) optional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de-D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916999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r>
                        <a:rPr lang="de-DE" dirty="0" err="1"/>
                        <a:t>secure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default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de-D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(different </a:t>
                      </a:r>
                      <a:r>
                        <a:rPr lang="de-DE" dirty="0" err="1"/>
                        <a:t>builds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planned</a:t>
                      </a:r>
                      <a:r>
                        <a:rPr lang="de-DE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399163"/>
                  </a:ext>
                </a:extLst>
              </a:tr>
              <a:tr h="430965">
                <a:tc>
                  <a:txBody>
                    <a:bodyPr/>
                    <a:lstStyle/>
                    <a:p>
                      <a:r>
                        <a:rPr lang="de-DE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https://nodejs.org/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https://deno.com/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https://bun.sh/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29599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1C30403-AC63-FC66-D541-52C4884DC04F}"/>
              </a:ext>
            </a:extLst>
          </p:cNvPr>
          <p:cNvSpPr txBox="1"/>
          <p:nvPr/>
        </p:nvSpPr>
        <p:spPr>
          <a:xfrm>
            <a:off x="592784" y="5765755"/>
            <a:ext cx="1122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,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:</a:t>
            </a:r>
          </a:p>
          <a:p>
            <a:r>
              <a:rPr lang="de-DE" dirty="0"/>
              <a:t>Chrome (V8), Edge (V8), Firefox (</a:t>
            </a:r>
            <a:r>
              <a:rPr lang="de-DE" dirty="0" err="1"/>
              <a:t>SpiderMonkey</a:t>
            </a:r>
            <a:r>
              <a:rPr lang="de-DE" dirty="0"/>
              <a:t>), Safari (</a:t>
            </a:r>
            <a:r>
              <a:rPr lang="de-DE" dirty="0" err="1"/>
              <a:t>JavaScriptCore</a:t>
            </a:r>
            <a:r>
              <a:rPr lang="de-DE" dirty="0"/>
              <a:t>), </a:t>
            </a:r>
            <a:r>
              <a:rPr lang="de-DE" dirty="0" err="1"/>
              <a:t>React</a:t>
            </a:r>
            <a:r>
              <a:rPr lang="de-DE" dirty="0"/>
              <a:t> Native (Hermes), …</a:t>
            </a:r>
          </a:p>
        </p:txBody>
      </p:sp>
      <p:pic>
        <p:nvPicPr>
          <p:cNvPr id="3" name="Grafik 2" descr="Ein Bild, das Screenshot, Grafiken, Design, Pixel enthält.&#10;&#10;Automatisch generierte Beschreibung">
            <a:extLst>
              <a:ext uri="{FF2B5EF4-FFF2-40B4-BE49-F238E27FC236}">
                <a16:creationId xmlns:a16="http://schemas.microsoft.com/office/drawing/2014/main" id="{6B9431A7-E776-861B-6DAD-543298DD6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67" y="1008866"/>
            <a:ext cx="914097" cy="563693"/>
          </a:xfrm>
          <a:prstGeom prst="rect">
            <a:avLst/>
          </a:prstGeom>
        </p:spPr>
      </p:pic>
      <p:pic>
        <p:nvPicPr>
          <p:cNvPr id="4" name="Grafik 3" descr="Ein Bild, das Clipart, Grafiken, Entwurf, Design enthält.&#10;&#10;Automatisch generierte Beschreibung">
            <a:extLst>
              <a:ext uri="{FF2B5EF4-FFF2-40B4-BE49-F238E27FC236}">
                <a16:creationId xmlns:a16="http://schemas.microsoft.com/office/drawing/2014/main" id="{D55544A4-E961-93EF-2B2F-A589FA005D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37" y="950111"/>
            <a:ext cx="756568" cy="756568"/>
          </a:xfrm>
          <a:prstGeom prst="rect">
            <a:avLst/>
          </a:prstGeom>
        </p:spPr>
      </p:pic>
      <p:pic>
        <p:nvPicPr>
          <p:cNvPr id="8" name="Grafik 7" descr="Ein Bild, das Clipart, Lächeln, Cartoon, Smiley enthält.&#10;&#10;Automatisch generierte Beschreibung">
            <a:extLst>
              <a:ext uri="{FF2B5EF4-FFF2-40B4-BE49-F238E27FC236}">
                <a16:creationId xmlns:a16="http://schemas.microsoft.com/office/drawing/2014/main" id="{8059AAF2-2630-C2B6-A80A-8146A0590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902" y="978089"/>
            <a:ext cx="756568" cy="7565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4E962FE-B832-9009-2D3A-C42726C68A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049" y="1037058"/>
            <a:ext cx="535501" cy="53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3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74DD1-8D48-B37A-E66C-2C4FD578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3BB71-CE36-DE26-02AE-F251AAA5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Like Node.js: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JavaScript </a:t>
            </a:r>
            <a:r>
              <a:rPr lang="de-DE" b="1" dirty="0"/>
              <a:t>and </a:t>
            </a:r>
            <a:r>
              <a:rPr lang="de-DE" b="1" dirty="0" err="1"/>
              <a:t>TypeScript</a:t>
            </a:r>
            <a:endParaRPr lang="de-DE" b="1" dirty="0"/>
          </a:p>
          <a:p>
            <a:r>
              <a:rPr lang="de-DE" dirty="0"/>
              <a:t>Also like Node.js: </a:t>
            </a:r>
            <a:r>
              <a:rPr lang="de-DE" dirty="0" err="1"/>
              <a:t>co-created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Ryan Dahl</a:t>
            </a:r>
          </a:p>
          <a:p>
            <a:r>
              <a:rPr lang="de-DE" dirty="0"/>
              <a:t>Key Takeaways:</a:t>
            </a:r>
          </a:p>
          <a:p>
            <a:pPr marL="457200" lvl="1" indent="0">
              <a:buNone/>
            </a:pPr>
            <a:r>
              <a:rPr lang="de-DE" sz="2000" dirty="0"/>
              <a:t>2. </a:t>
            </a:r>
            <a:r>
              <a:rPr lang="en-US" sz="2000" dirty="0"/>
              <a:t>URLs for loading dependencies</a:t>
            </a:r>
            <a:r>
              <a:rPr lang="en-US" sz="1400" dirty="0"/>
              <a:t>, module specifiers like </a:t>
            </a:r>
            <a:r>
              <a:rPr lang="en-US" sz="1400" dirty="0" err="1">
                <a:latin typeface="Aptos Mono" panose="020B0009020202020204" pitchFamily="49" charset="0"/>
              </a:rPr>
              <a:t>npm</a:t>
            </a:r>
            <a:r>
              <a:rPr lang="en-US" sz="1400" dirty="0">
                <a:latin typeface="Aptos Mono" panose="020B0009020202020204" pitchFamily="49" charset="0"/>
              </a:rPr>
              <a:t>:</a:t>
            </a:r>
            <a:r>
              <a:rPr lang="en-US" sz="1400" dirty="0"/>
              <a:t> and </a:t>
            </a:r>
            <a:r>
              <a:rPr lang="en-US" sz="1400" dirty="0">
                <a:latin typeface="Aptos Mono" panose="020B0009020202020204" pitchFamily="49" charset="0"/>
              </a:rPr>
              <a:t>node:</a:t>
            </a:r>
            <a:r>
              <a:rPr lang="en-US" sz="1400" dirty="0"/>
              <a:t> to import NPM or Node.JS modules.</a:t>
            </a:r>
          </a:p>
          <a:p>
            <a:pPr lvl="2"/>
            <a:r>
              <a:rPr lang="en-US" sz="1600" dirty="0"/>
              <a:t>Node.js also added </a:t>
            </a:r>
            <a:r>
              <a:rPr lang="en-US" sz="1600" dirty="0">
                <a:latin typeface="Aptos Mono" panose="020F0502020204030204" pitchFamily="49" charset="0"/>
              </a:rPr>
              <a:t>--experimental-network-imports</a:t>
            </a:r>
            <a:r>
              <a:rPr lang="en-US" sz="1600" dirty="0"/>
              <a:t>.</a:t>
            </a:r>
          </a:p>
          <a:p>
            <a:pPr marL="457200" lvl="1" indent="0">
              <a:buNone/>
            </a:pPr>
            <a:r>
              <a:rPr lang="en-US" sz="2000" dirty="0"/>
              <a:t>3. Does not require a package manager like </a:t>
            </a:r>
            <a:r>
              <a:rPr lang="en-US" sz="2000" dirty="0" err="1"/>
              <a:t>npm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r>
              <a:rPr lang="en-US" sz="2000" dirty="0"/>
              <a:t>4. Runs TypeScript out of the box.</a:t>
            </a:r>
          </a:p>
          <a:p>
            <a:pPr marL="457200" lvl="1" indent="0">
              <a:buNone/>
            </a:pPr>
            <a:r>
              <a:rPr lang="en-US" sz="2000" dirty="0"/>
              <a:t>6. Restricts file system and network access by default in order to run sandboxed code.</a:t>
            </a:r>
          </a:p>
          <a:p>
            <a:pPr marL="457200" lvl="1" indent="0">
              <a:buNone/>
            </a:pPr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https://en.wikipedia.org/wiki/Deno_(software)</a:t>
            </a:r>
            <a:endParaRPr lang="de-DE" dirty="0"/>
          </a:p>
          <a:p>
            <a:r>
              <a:rPr lang="de-DE" dirty="0">
                <a:hlinkClick r:id="rId3"/>
              </a:rPr>
              <a:t>https://deno.com/</a:t>
            </a:r>
            <a:endParaRPr lang="de-DE" dirty="0"/>
          </a:p>
        </p:txBody>
      </p:sp>
      <p:pic>
        <p:nvPicPr>
          <p:cNvPr id="17" name="Grafik 16" descr="Ein Bild, das Clipart, Grafiken, Entwurf, Design enthält.&#10;&#10;Automatisch generierte Beschreibung">
            <a:extLst>
              <a:ext uri="{FF2B5EF4-FFF2-40B4-BE49-F238E27FC236}">
                <a16:creationId xmlns:a16="http://schemas.microsoft.com/office/drawing/2014/main" id="{26FD88EB-8813-7596-6A7E-24C82CEC0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32" y="204165"/>
            <a:ext cx="1553991" cy="1553991"/>
          </a:xfrm>
          <a:prstGeom prst="rect">
            <a:avLst/>
          </a:prstGeom>
        </p:spPr>
      </p:pic>
      <p:pic>
        <p:nvPicPr>
          <p:cNvPr id="5" name="Grafik 4" descr="Ein Bild, das Kleidung, Person, Wand, Menschliches Gesicht enthält.&#10;&#10;Automatisch generierte Beschreibung">
            <a:extLst>
              <a:ext uri="{FF2B5EF4-FFF2-40B4-BE49-F238E27FC236}">
                <a16:creationId xmlns:a16="http://schemas.microsoft.com/office/drawing/2014/main" id="{61C4272F-01B6-2CA6-D0E5-87D9486D3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596" y="342593"/>
            <a:ext cx="1977376" cy="296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1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F25CC-1600-A1DF-92ED-8BBBFA15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Should</a:t>
            </a:r>
            <a:r>
              <a:rPr lang="de-DE" dirty="0"/>
              <a:t> I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Deno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B5A20-BAA6-3FD5-3D8B-B7F010CC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i="1" dirty="0" err="1">
                <a:latin typeface="Aptos Mono" panose="020B0009020202020204" pitchFamily="49" charset="0"/>
              </a:rPr>
              <a:t>npm</a:t>
            </a:r>
            <a:r>
              <a:rPr lang="de-DE" i="1" dirty="0">
                <a:latin typeface="Aptos Mono" panose="020B0009020202020204" pitchFamily="49" charset="0"/>
              </a:rPr>
              <a:t>:</a:t>
            </a:r>
            <a:r>
              <a:rPr lang="de-DE" dirty="0"/>
              <a:t> and </a:t>
            </a:r>
            <a:r>
              <a:rPr lang="de-DE" i="1" dirty="0" err="1">
                <a:latin typeface="Aptos Mono" panose="020B0009020202020204" pitchFamily="49" charset="0"/>
              </a:rPr>
              <a:t>node</a:t>
            </a:r>
            <a:r>
              <a:rPr lang="de-DE" i="1" dirty="0">
                <a:latin typeface="Aptos Mono" panose="020B0009020202020204" pitchFamily="49" charset="0"/>
              </a:rPr>
              <a:t>: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</a:t>
            </a:r>
          </a:p>
          <a:p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yet</a:t>
            </a:r>
            <a:endParaRPr lang="de-DE" dirty="0"/>
          </a:p>
          <a:p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Deno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Scripts (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bash </a:t>
            </a:r>
            <a:r>
              <a:rPr lang="de-DE" dirty="0" err="1"/>
              <a:t>or</a:t>
            </a:r>
            <a:r>
              <a:rPr lang="de-DE" dirty="0"/>
              <a:t> JavaScript)</a:t>
            </a:r>
          </a:p>
          <a:p>
            <a:pPr lvl="1"/>
            <a:r>
              <a:rPr lang="de-DE" dirty="0"/>
              <a:t>Run maintainable </a:t>
            </a: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 err="1"/>
              <a:t>directly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080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EF4D7-6EA1-9640-9A5C-B53C4FCF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0793C18-EE9E-A8C4-160B-0883A95A1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064210"/>
              </p:ext>
            </p:extLst>
          </p:nvPr>
        </p:nvGraphicFramePr>
        <p:xfrm>
          <a:off x="416210" y="2040036"/>
          <a:ext cx="11351172" cy="3509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5641">
                  <a:extLst>
                    <a:ext uri="{9D8B030D-6E8A-4147-A177-3AD203B41FA5}">
                      <a16:colId xmlns:a16="http://schemas.microsoft.com/office/drawing/2014/main" val="1888524353"/>
                    </a:ext>
                  </a:extLst>
                </a:gridCol>
                <a:gridCol w="1682267">
                  <a:extLst>
                    <a:ext uri="{9D8B030D-6E8A-4147-A177-3AD203B41FA5}">
                      <a16:colId xmlns:a16="http://schemas.microsoft.com/office/drawing/2014/main" val="2556044872"/>
                    </a:ext>
                  </a:extLst>
                </a:gridCol>
                <a:gridCol w="2281721">
                  <a:extLst>
                    <a:ext uri="{9D8B030D-6E8A-4147-A177-3AD203B41FA5}">
                      <a16:colId xmlns:a16="http://schemas.microsoft.com/office/drawing/2014/main" val="458421929"/>
                    </a:ext>
                  </a:extLst>
                </a:gridCol>
                <a:gridCol w="1835833">
                  <a:extLst>
                    <a:ext uri="{9D8B030D-6E8A-4147-A177-3AD203B41FA5}">
                      <a16:colId xmlns:a16="http://schemas.microsoft.com/office/drawing/2014/main" val="234167502"/>
                    </a:ext>
                  </a:extLst>
                </a:gridCol>
                <a:gridCol w="2051794">
                  <a:extLst>
                    <a:ext uri="{9D8B030D-6E8A-4147-A177-3AD203B41FA5}">
                      <a16:colId xmlns:a16="http://schemas.microsoft.com/office/drawing/2014/main" val="1076391996"/>
                    </a:ext>
                  </a:extLst>
                </a:gridCol>
                <a:gridCol w="2123916">
                  <a:extLst>
                    <a:ext uri="{9D8B030D-6E8A-4147-A177-3AD203B41FA5}">
                      <a16:colId xmlns:a16="http://schemas.microsoft.com/office/drawing/2014/main" val="3192015722"/>
                    </a:ext>
                  </a:extLst>
                </a:gridCol>
              </a:tblGrid>
              <a:tr h="42840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Groovy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JavaScript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/>
                        <a:t>TypeScript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22700"/>
                  </a:ext>
                </a:extLst>
              </a:tr>
              <a:tr h="428408">
                <a:tc>
                  <a:txBody>
                    <a:bodyPr/>
                    <a:lstStyle/>
                    <a:p>
                      <a:r>
                        <a:rPr lang="de-DE" dirty="0"/>
                        <a:t>Run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bash script.sh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groovy </a:t>
                      </a:r>
                      <a:r>
                        <a:rPr lang="de-DE" dirty="0" err="1"/>
                        <a:t>script.groovy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node</a:t>
                      </a:r>
                      <a:r>
                        <a:rPr lang="de-DE" dirty="0"/>
                        <a:t> script.js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ts-node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script.ts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script.ts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133946"/>
                  </a:ext>
                </a:extLst>
              </a:tr>
              <a:tr h="428408">
                <a:tc>
                  <a:txBody>
                    <a:bodyPr/>
                    <a:lstStyle/>
                    <a:p>
                      <a:r>
                        <a:rPr lang="de-DE" dirty="0" err="1"/>
                        <a:t>Build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Bashly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Gradle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npm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yarn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pnpm</a:t>
                      </a:r>
                      <a:r>
                        <a:rPr lang="de-DE" dirty="0"/>
                        <a:t>,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</a:t>
                      </a:r>
                      <a:r>
                        <a:rPr lang="de-DE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needed</a:t>
                      </a:r>
                      <a:endParaRPr lang="de-D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582298"/>
                  </a:ext>
                </a:extLst>
              </a:tr>
              <a:tr h="739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Library </a:t>
                      </a:r>
                      <a:r>
                        <a:rPr lang="de-DE" dirty="0" err="1"/>
                        <a:t>versions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package.json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node_modules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Part </a:t>
                      </a:r>
                      <a:r>
                        <a:rPr lang="de-DE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of</a:t>
                      </a:r>
                      <a:r>
                        <a:rPr lang="de-D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import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deno.lock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39714"/>
                  </a:ext>
                </a:extLst>
              </a:tr>
              <a:tr h="428408">
                <a:tc>
                  <a:txBody>
                    <a:bodyPr/>
                    <a:lstStyle/>
                    <a:p>
                      <a:r>
                        <a:rPr lang="de-DE" dirty="0"/>
                        <a:t>Type </a:t>
                      </a:r>
                      <a:r>
                        <a:rPr lang="de-DE" dirty="0" err="1"/>
                        <a:t>safety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no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de-D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de-D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422383"/>
                  </a:ext>
                </a:extLst>
              </a:tr>
              <a:tr h="1056349">
                <a:tc>
                  <a:txBody>
                    <a:bodyPr/>
                    <a:lstStyle/>
                    <a:p>
                      <a:r>
                        <a:rPr lang="de-DE"/>
                        <a:t>Sandboxing / secure by default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de-D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99643067"/>
                  </a:ext>
                </a:extLst>
              </a:tr>
            </a:tbl>
          </a:graphicData>
        </a:graphic>
      </p:graphicFrame>
      <p:pic>
        <p:nvPicPr>
          <p:cNvPr id="8" name="Grafik 7" descr="Ein Bild, das Logo, Schrift, Grafiken, Symbol enthält.&#10;&#10;Automatisch generierte Beschreibung">
            <a:extLst>
              <a:ext uri="{FF2B5EF4-FFF2-40B4-BE49-F238E27FC236}">
                <a16:creationId xmlns:a16="http://schemas.microsoft.com/office/drawing/2014/main" id="{C58F9A03-C737-70C6-A745-342DF353B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34" y="1547254"/>
            <a:ext cx="1167115" cy="492782"/>
          </a:xfrm>
          <a:prstGeom prst="rect">
            <a:avLst/>
          </a:prstGeom>
        </p:spPr>
      </p:pic>
      <p:pic>
        <p:nvPicPr>
          <p:cNvPr id="10" name="Grafik 9" descr="Ein Bild, das Grafiken, Schrift, Grafikdesign, Clipart enthält.&#10;&#10;Automatisch generierte Beschreibung">
            <a:extLst>
              <a:ext uri="{FF2B5EF4-FFF2-40B4-BE49-F238E27FC236}">
                <a16:creationId xmlns:a16="http://schemas.microsoft.com/office/drawing/2014/main" id="{8941BB36-5ACB-342B-77B1-400C9EA61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26" y="1396062"/>
            <a:ext cx="1420018" cy="710009"/>
          </a:xfrm>
          <a:prstGeom prst="rect">
            <a:avLst/>
          </a:prstGeom>
        </p:spPr>
      </p:pic>
      <p:pic>
        <p:nvPicPr>
          <p:cNvPr id="12" name="Grafik 11" descr="Ein Bild, das Screenshot, Grafiken, Design, Pixel enthält.&#10;&#10;Automatisch generierte Beschreibung">
            <a:extLst>
              <a:ext uri="{FF2B5EF4-FFF2-40B4-BE49-F238E27FC236}">
                <a16:creationId xmlns:a16="http://schemas.microsoft.com/office/drawing/2014/main" id="{61771EC1-C658-5AF8-8497-474BED5E2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19" y="1379377"/>
            <a:ext cx="1151366" cy="71000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C9BDB1B-E11B-EDB4-8274-01E9D207C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4072" y="1406789"/>
            <a:ext cx="1686870" cy="567798"/>
          </a:xfrm>
          <a:prstGeom prst="rect">
            <a:avLst/>
          </a:prstGeom>
        </p:spPr>
      </p:pic>
      <p:pic>
        <p:nvPicPr>
          <p:cNvPr id="16" name="Grafik 15" descr="Ein Bild, das Clipart, Grafiken, Entwurf, Design enthält.&#10;&#10;Automatisch generierte Beschreibung">
            <a:extLst>
              <a:ext uri="{FF2B5EF4-FFF2-40B4-BE49-F238E27FC236}">
                <a16:creationId xmlns:a16="http://schemas.microsoft.com/office/drawing/2014/main" id="{6A795B92-2798-DA5F-FE11-210EAE42CC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63" y="1027906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4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C06E6-DCE0-9641-CB3E-12F9B4A0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Deno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Scripts in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55EE0D-EA6B-9F77-A8E6-5A31D580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Better</a:t>
            </a:r>
            <a:r>
              <a:rPr lang="de-DE" dirty="0"/>
              <a:t> maintainable </a:t>
            </a:r>
            <a:r>
              <a:rPr lang="de-DE" dirty="0" err="1"/>
              <a:t>than</a:t>
            </a:r>
            <a:r>
              <a:rPr lang="de-DE" dirty="0"/>
              <a:t> Bash, Groovy </a:t>
            </a:r>
            <a:r>
              <a:rPr lang="de-DE" dirty="0" err="1"/>
              <a:t>or</a:t>
            </a:r>
            <a:r>
              <a:rPr lang="de-DE" dirty="0"/>
              <a:t> JavaScript but </a:t>
            </a:r>
            <a:r>
              <a:rPr lang="de-DE" dirty="0" err="1"/>
              <a:t>as</a:t>
            </a:r>
            <a:r>
              <a:rPr lang="de-DE" dirty="0"/>
              <a:t> simple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package.json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developers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Deno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via </a:t>
            </a:r>
            <a:r>
              <a:rPr lang="de-DE" dirty="0" err="1"/>
              <a:t>npm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--save-</a:t>
            </a:r>
            <a:r>
              <a:rPr lang="de-DE" dirty="0" err="1"/>
              <a:t>dev</a:t>
            </a:r>
            <a:r>
              <a:rPr lang="de-DE" dirty="0"/>
              <a:t> </a:t>
            </a:r>
            <a:r>
              <a:rPr lang="de-DE" dirty="0" err="1"/>
              <a:t>deno</a:t>
            </a:r>
            <a:r>
              <a:rPr lang="de-DE" dirty="0"/>
              <a:t>-bin</a:t>
            </a:r>
          </a:p>
          <a:p>
            <a:pPr lvl="1"/>
            <a:r>
              <a:rPr lang="de-DE" dirty="0">
                <a:hlinkClick r:id="rId2"/>
              </a:rPr>
              <a:t>https://www.npmjs.com/package/deno-bin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42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437</Words>
  <Application>Microsoft Office PowerPoint</Application>
  <PresentationFormat>Breitbild</PresentationFormat>
  <Paragraphs>104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Aptos Mono</vt:lpstr>
      <vt:lpstr>Arial</vt:lpstr>
      <vt:lpstr>Office Theme</vt:lpstr>
      <vt:lpstr>PowerPoint-Präsentation</vt:lpstr>
      <vt:lpstr>JavaScript Runtime Environment Overview</vt:lpstr>
      <vt:lpstr>Deno</vt:lpstr>
      <vt:lpstr>Should I use Deno?</vt:lpstr>
      <vt:lpstr>How to write scripts</vt:lpstr>
      <vt:lpstr>Use Deno for Scripts in existing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Safer TypeScript</dc:title>
  <dc:creator>Michael Speitelsbach</dc:creator>
  <cp:lastModifiedBy>Michael Speitelsbach</cp:lastModifiedBy>
  <cp:revision>71</cp:revision>
  <dcterms:created xsi:type="dcterms:W3CDTF">2024-03-21T16:41:54Z</dcterms:created>
  <dcterms:modified xsi:type="dcterms:W3CDTF">2024-08-26T09:44:12Z</dcterms:modified>
</cp:coreProperties>
</file>