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51" r:id="rId3"/>
    <p:sldId id="552" r:id="rId4"/>
    <p:sldId id="556" r:id="rId5"/>
    <p:sldId id="553" r:id="rId6"/>
    <p:sldId id="554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AA4D-1ECB-A7B0-C7E7-649D9844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F8BCF-DC91-1584-61DE-EC78F8B8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D65E-9A53-ED65-A590-36317BF6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A757-16BE-40B7-2EFE-834ABE3F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BEC8-F99A-DE33-616D-8DEB83CF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260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5753-BE22-9873-0B59-B709D2CF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FA12-44AE-E089-865E-DD9A0B351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150E-1244-41C2-076A-A3FA41F3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88DB-15AA-C653-BA6C-19F3ECB7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A33B-2CE9-EDED-76AD-091A1B1C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884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A5A79-E38E-F5AF-76BA-E7C577C3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236B-F9E3-8F7C-B4EE-1CC5C829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3CC9-94D6-C042-8C98-5828323C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FD1F2-8DE2-6D7F-ECF2-FCEBC038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FFDD-2073-91DF-D901-A99AF99B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0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692F-986C-7E31-44ED-CC236BD5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A4B2-61A2-911B-AF6F-751E7534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A4D9E-70C9-CE76-D6FB-A5DDA248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B958-918A-54E9-DBBE-65BCBA38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A00B-09DD-5A02-4429-735C2775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967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FAE3-87C8-8D07-A7CD-9736334E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D8A8-CC69-C5EA-00B6-BE06F116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539A-4595-658A-FB60-3AA2D5FC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2D1C-C210-B260-C2D9-BECC6323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2DFB-8367-4255-757C-F6665499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21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01AE-4D77-D941-E882-534C1FA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03FE-D8A2-B9E0-2F78-5B9F076B3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41957-4D72-737A-3B3F-C2070A86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A359-F231-64AA-F3FD-8E6F8EFC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B96D-6C95-C264-87CC-DA5CA41C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D712-F46D-F342-F52A-1F10E5A4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817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B392-A4EE-FF33-9D7D-48FCC5B8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1D26-472D-537E-4888-977EF4DC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EA67-EE99-60E8-E1CF-41CFEC9B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01D5C-1647-E4BC-DCD0-994A1B4B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4E1D-A14C-D938-DD7C-AE4A24624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62A6-3F73-5440-5758-34770371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503BA-4F30-CCA0-5AAA-717F8B4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06402-BC26-AE16-DCC6-FC44525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3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FF79-11A2-EBB7-7BDD-33500469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8008E-181A-AB39-A4C3-2F80258B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306C-823A-BF7C-CD77-0CF33B1F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F18E-B750-27E5-3EBA-D23BF5AF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192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EA375-1A74-3CC4-BCE6-DAFBF7CC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F7917-CF2B-2E1F-3DC6-81241D87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B051B-6BAE-6517-5D90-A1619E22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5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F7D0-F788-2C34-AF36-DF108F01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EE3A-13F0-5A92-898F-221DC7F2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7CFD3-E1FA-35C0-58DB-C4AA9DFE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D509-64A5-5E31-0D6E-E0B69BC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0597-8A04-601F-F00C-E2A8415C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0F59-7AC6-9146-A62E-79D9355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61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A5AA-36EA-4946-2187-CB5B9A34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CACA0-CADE-B443-8D20-CF0EAD4FF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17D0-E689-5386-3CA4-B7EF99A8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EB5F-C7B9-1134-77F5-BB40079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84F28-656B-8B25-DA22-BCEE5C3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E30C-252B-4153-9766-ED8D689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0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8BAA4-71F0-242D-9EA4-BB506E16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C85B1-9AB6-441E-BC2B-03011E64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B31B-670B-F416-0C5C-1052DB43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51A7A-A0CB-E84F-A3FB-40ACEA03344E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489D-B68C-18DD-1531-B0715F1C6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45CF-5616-BEC7-3EB6-A18A426D9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33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hyperlink" Target="https://arxiv.org/abs/2211.066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6BF177-0894-D9D7-9054-39FB48E947B1}"/>
              </a:ext>
            </a:extLst>
          </p:cNvPr>
          <p:cNvSpPr txBox="1">
            <a:spLocks/>
          </p:cNvSpPr>
          <p:nvPr/>
        </p:nvSpPr>
        <p:spPr>
          <a:xfrm>
            <a:off x="3122162" y="2690095"/>
            <a:ext cx="5947676" cy="147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Classify Audio with CLAP</a:t>
            </a:r>
          </a:p>
        </p:txBody>
      </p:sp>
    </p:spTree>
    <p:extLst>
      <p:ext uri="{BB962C8B-B14F-4D97-AF65-F5344CB8AC3E}">
        <p14:creationId xmlns:p14="http://schemas.microsoft.com/office/powerpoint/2010/main" val="42442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FC37FB-07E5-DF12-40C1-EA6B94BBF23E}"/>
              </a:ext>
            </a:extLst>
          </p:cNvPr>
          <p:cNvSpPr txBox="1">
            <a:spLocks/>
          </p:cNvSpPr>
          <p:nvPr/>
        </p:nvSpPr>
        <p:spPr>
          <a:xfrm>
            <a:off x="611620" y="1144813"/>
            <a:ext cx="11760201" cy="147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How can computers find this relationship?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076A61-6726-9B90-1EF3-B693FC56C37A}"/>
              </a:ext>
            </a:extLst>
          </p:cNvPr>
          <p:cNvSpPr txBox="1">
            <a:spLocks/>
          </p:cNvSpPr>
          <p:nvPr/>
        </p:nvSpPr>
        <p:spPr>
          <a:xfrm>
            <a:off x="5672902" y="3335539"/>
            <a:ext cx="1937328" cy="62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575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1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7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23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439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174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603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032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2461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NL" sz="3600" dirty="0"/>
              <a:t>‘Claxon’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3E349-221D-28DE-C3E8-DED4DAF9E32F}"/>
              </a:ext>
            </a:extLst>
          </p:cNvPr>
          <p:cNvSpPr txBox="1"/>
          <p:nvPr/>
        </p:nvSpPr>
        <p:spPr>
          <a:xfrm>
            <a:off x="973494" y="5411776"/>
            <a:ext cx="9895114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400" dirty="0">
                <a:solidFill>
                  <a:srgbClr val="002060"/>
                </a:solidFill>
              </a:rPr>
              <a:t>‘vector embeddings’ </a:t>
            </a:r>
            <a:endParaRPr lang="en-NL" sz="2400" b="1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0446-D309-07E4-9ABF-7C69362A77F9}"/>
              </a:ext>
            </a:extLst>
          </p:cNvPr>
          <p:cNvSpPr txBox="1"/>
          <p:nvPr/>
        </p:nvSpPr>
        <p:spPr>
          <a:xfrm>
            <a:off x="611620" y="6328030"/>
            <a:ext cx="8730276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NL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ead more: 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</a:t>
            </a:r>
            <a:r>
              <a:rPr lang="en-GB" sz="1600" dirty="0" err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www.geeksforgeeks.org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/what-are-embeddings-in-machine-learning/</a:t>
            </a:r>
            <a:endParaRPr lang="en-NL" sz="16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claxon_10s_67.wav">
            <a:hlinkClick r:id="" action="ppaction://media"/>
            <a:extLst>
              <a:ext uri="{FF2B5EF4-FFF2-40B4-BE49-F238E27FC236}">
                <a16:creationId xmlns:a16="http://schemas.microsoft.com/office/drawing/2014/main" id="{40A70EF1-E993-760F-8ED9-50DBBD3407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4992" y="2984864"/>
            <a:ext cx="1207515" cy="1207515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38941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97AE-34FA-79EB-9EA5-6722D019C078}"/>
              </a:ext>
            </a:extLst>
          </p:cNvPr>
          <p:cNvSpPr txBox="1">
            <a:spLocks/>
          </p:cNvSpPr>
          <p:nvPr/>
        </p:nvSpPr>
        <p:spPr>
          <a:xfrm>
            <a:off x="862456" y="687862"/>
            <a:ext cx="10926011" cy="122205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With CLAP we turn audio and text into vectors. These vectors capture the meaning. We then compare vectors.</a:t>
            </a:r>
            <a:endParaRPr lang="en-NL" sz="1550" dirty="0">
              <a:solidFill>
                <a:srgbClr val="002060"/>
              </a:solidFill>
            </a:endParaRPr>
          </a:p>
        </p:txBody>
      </p:sp>
      <p:pic>
        <p:nvPicPr>
          <p:cNvPr id="3" name="Picture 2" descr="Afbeelding">
            <a:extLst>
              <a:ext uri="{FF2B5EF4-FFF2-40B4-BE49-F238E27FC236}">
                <a16:creationId xmlns:a16="http://schemas.microsoft.com/office/drawing/2014/main" id="{7D1357F3-BEA5-7A51-FC8F-70A013870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65394" r="39619" b="18134"/>
          <a:stretch/>
        </p:blipFill>
        <p:spPr bwMode="auto">
          <a:xfrm>
            <a:off x="4177131" y="2805836"/>
            <a:ext cx="952809" cy="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75152292-B9D7-6887-8545-9A5381537735}"/>
              </a:ext>
            </a:extLst>
          </p:cNvPr>
          <p:cNvSpPr/>
          <p:nvPr/>
        </p:nvSpPr>
        <p:spPr>
          <a:xfrm flipV="1">
            <a:off x="3136705" y="2940012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F1F441-3F31-D1CC-AED6-4EE0B9FDEDE4}"/>
              </a:ext>
            </a:extLst>
          </p:cNvPr>
          <p:cNvSpPr/>
          <p:nvPr/>
        </p:nvSpPr>
        <p:spPr>
          <a:xfrm flipV="1">
            <a:off x="5399182" y="2946734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B8CE15-1704-F53C-D5AB-A798BFB1427B}"/>
              </a:ext>
            </a:extLst>
          </p:cNvPr>
          <p:cNvSpPr/>
          <p:nvPr/>
        </p:nvSpPr>
        <p:spPr>
          <a:xfrm>
            <a:off x="6325462" y="3027504"/>
            <a:ext cx="2259739" cy="386277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dirty="0">
                <a:solidFill>
                  <a:schemeClr val="tx1"/>
                </a:solidFill>
                <a:sym typeface="Helvetica Neue Medium"/>
              </a:rPr>
              <a:t>[0.5, 0.3, …, 0.7]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A7572A-A12C-0251-E2AB-90E269D0F65D}"/>
              </a:ext>
            </a:extLst>
          </p:cNvPr>
          <p:cNvSpPr txBox="1">
            <a:spLocks/>
          </p:cNvSpPr>
          <p:nvPr/>
        </p:nvSpPr>
        <p:spPr>
          <a:xfrm>
            <a:off x="1006032" y="4627379"/>
            <a:ext cx="1937328" cy="6244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L" sz="3600"/>
              <a:t>‘Claxon’</a:t>
            </a:r>
            <a:endParaRPr lang="en-NL" sz="3600" dirty="0"/>
          </a:p>
        </p:txBody>
      </p:sp>
      <p:pic>
        <p:nvPicPr>
          <p:cNvPr id="8" name="Picture 2" descr="Afbeelding">
            <a:extLst>
              <a:ext uri="{FF2B5EF4-FFF2-40B4-BE49-F238E27FC236}">
                <a16:creationId xmlns:a16="http://schemas.microsoft.com/office/drawing/2014/main" id="{6C1DB7F9-6C30-A5D3-F20F-68B14563D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65394" r="39619" b="18134"/>
          <a:stretch/>
        </p:blipFill>
        <p:spPr bwMode="auto">
          <a:xfrm rot="10800000">
            <a:off x="4166971" y="4495299"/>
            <a:ext cx="952809" cy="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6174018-37CA-6378-AC32-1A6E5238D39C}"/>
              </a:ext>
            </a:extLst>
          </p:cNvPr>
          <p:cNvSpPr/>
          <p:nvPr/>
        </p:nvSpPr>
        <p:spPr>
          <a:xfrm flipV="1">
            <a:off x="3125727" y="4638671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339213-9A4A-CFA4-7B3D-B427C83C4271}"/>
              </a:ext>
            </a:extLst>
          </p:cNvPr>
          <p:cNvSpPr/>
          <p:nvPr/>
        </p:nvSpPr>
        <p:spPr>
          <a:xfrm flipV="1">
            <a:off x="5324704" y="4658093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DCF3DB-3BFC-5A54-37D9-2E94711E5756}"/>
              </a:ext>
            </a:extLst>
          </p:cNvPr>
          <p:cNvSpPr/>
          <p:nvPr/>
        </p:nvSpPr>
        <p:spPr>
          <a:xfrm>
            <a:off x="6363710" y="4710293"/>
            <a:ext cx="2259739" cy="386277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dirty="0">
                <a:solidFill>
                  <a:schemeClr val="tx1"/>
                </a:solidFill>
                <a:sym typeface="Helvetica Neue Medium"/>
              </a:rPr>
              <a:t>[0.4, 0.3, …, 0.6]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6A697F2-ADD1-BFC3-8044-46E7440D4EE5}"/>
              </a:ext>
            </a:extLst>
          </p:cNvPr>
          <p:cNvSpPr/>
          <p:nvPr/>
        </p:nvSpPr>
        <p:spPr>
          <a:xfrm>
            <a:off x="8872066" y="3204773"/>
            <a:ext cx="360834" cy="1734814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22860" rIns="45720" bIns="22860" numCol="1" spcCol="38100" rtlCol="0" anchor="t">
            <a:noAutofit/>
          </a:bodyPr>
          <a:lstStyle/>
          <a:p>
            <a:pPr defTabSz="457200" latinLnBrk="1" hangingPunct="0"/>
            <a:endParaRPr lang="en-NL" sz="90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C9B1F-DE54-28CC-C192-2619A87BFE7D}"/>
              </a:ext>
            </a:extLst>
          </p:cNvPr>
          <p:cNvSpPr txBox="1"/>
          <p:nvPr/>
        </p:nvSpPr>
        <p:spPr>
          <a:xfrm>
            <a:off x="9232900" y="3913002"/>
            <a:ext cx="1892300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6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vectors</a:t>
            </a:r>
          </a:p>
        </p:txBody>
      </p:sp>
      <p:pic>
        <p:nvPicPr>
          <p:cNvPr id="15" name="claxon_10s_67.wav">
            <a:hlinkClick r:id="" action="ppaction://media"/>
            <a:extLst>
              <a:ext uri="{FF2B5EF4-FFF2-40B4-BE49-F238E27FC236}">
                <a16:creationId xmlns:a16="http://schemas.microsoft.com/office/drawing/2014/main" id="{6E365A98-40BE-48CD-C0A6-2A34129E52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35884" y="2547197"/>
            <a:ext cx="1222051" cy="122205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33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0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build="p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F9891-E1A7-C8AB-8893-9B1B5198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F502-7766-71FD-1624-130934C3A3A0}"/>
              </a:ext>
            </a:extLst>
          </p:cNvPr>
          <p:cNvSpPr txBox="1">
            <a:spLocks/>
          </p:cNvSpPr>
          <p:nvPr/>
        </p:nvSpPr>
        <p:spPr>
          <a:xfrm>
            <a:off x="452582" y="1250247"/>
            <a:ext cx="10646364" cy="1477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In ‘vector space’ audio samples that have similar meaning are close.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C455F-04D5-242F-A043-4216827EB6AE}"/>
              </a:ext>
            </a:extLst>
          </p:cNvPr>
          <p:cNvSpPr txBox="1"/>
          <p:nvPr/>
        </p:nvSpPr>
        <p:spPr>
          <a:xfrm>
            <a:off x="-99100" y="5985331"/>
            <a:ext cx="10375900" cy="718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2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calculate the similarity in vector space.</a:t>
            </a:r>
          </a:p>
          <a:p>
            <a:pPr algn="ctr" defTabSz="410766" hangingPunct="0"/>
            <a:r>
              <a:rPr lang="en-NL" sz="2000" dirty="0">
                <a:solidFill>
                  <a:srgbClr val="002060"/>
                </a:solidFill>
              </a:rPr>
              <a:t>(these vectors have many dimensions)</a:t>
            </a:r>
            <a:endParaRPr lang="en-NL" sz="20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E7CDED-0B49-AAF7-B9FA-BEB096474DE6}"/>
              </a:ext>
            </a:extLst>
          </p:cNvPr>
          <p:cNvCxnSpPr>
            <a:cxnSpLocks/>
          </p:cNvCxnSpPr>
          <p:nvPr/>
        </p:nvCxnSpPr>
        <p:spPr>
          <a:xfrm>
            <a:off x="3535680" y="2631586"/>
            <a:ext cx="0" cy="319462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52BF07-D6E2-15B2-3667-2ABCA8D0FDC2}"/>
              </a:ext>
            </a:extLst>
          </p:cNvPr>
          <p:cNvCxnSpPr>
            <a:cxnSpLocks/>
          </p:cNvCxnSpPr>
          <p:nvPr/>
        </p:nvCxnSpPr>
        <p:spPr>
          <a:xfrm flipH="1">
            <a:off x="3535680" y="5822641"/>
            <a:ext cx="3693023" cy="0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F26124-FD63-0076-B07B-0B23954A8BFC}"/>
              </a:ext>
            </a:extLst>
          </p:cNvPr>
          <p:cNvCxnSpPr>
            <a:cxnSpLocks/>
          </p:cNvCxnSpPr>
          <p:nvPr/>
        </p:nvCxnSpPr>
        <p:spPr>
          <a:xfrm flipV="1">
            <a:off x="3535680" y="3830595"/>
            <a:ext cx="1110461" cy="1992047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9A1D1-E89A-DED5-98D2-2547E554F2E6}"/>
              </a:ext>
            </a:extLst>
          </p:cNvPr>
          <p:cNvCxnSpPr>
            <a:cxnSpLocks/>
          </p:cNvCxnSpPr>
          <p:nvPr/>
        </p:nvCxnSpPr>
        <p:spPr>
          <a:xfrm flipV="1">
            <a:off x="3535679" y="3940342"/>
            <a:ext cx="1310208" cy="1885866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374B6C-33E6-B8A6-D106-3DE75F1A84D0}"/>
              </a:ext>
            </a:extLst>
          </p:cNvPr>
          <p:cNvCxnSpPr>
            <a:cxnSpLocks/>
          </p:cNvCxnSpPr>
          <p:nvPr/>
        </p:nvCxnSpPr>
        <p:spPr>
          <a:xfrm flipV="1">
            <a:off x="3535679" y="4926932"/>
            <a:ext cx="1914627" cy="895710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6511F-25AB-B88D-80BA-FE632F61C438}"/>
              </a:ext>
            </a:extLst>
          </p:cNvPr>
          <p:cNvCxnSpPr>
            <a:cxnSpLocks/>
          </p:cNvCxnSpPr>
          <p:nvPr/>
        </p:nvCxnSpPr>
        <p:spPr>
          <a:xfrm flipV="1">
            <a:off x="3535678" y="5286859"/>
            <a:ext cx="1972293" cy="535783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claxon_10s_67.wav">
            <a:hlinkClick r:id="" action="ppaction://media"/>
            <a:extLst>
              <a:ext uri="{FF2B5EF4-FFF2-40B4-BE49-F238E27FC236}">
                <a16:creationId xmlns:a16="http://schemas.microsoft.com/office/drawing/2014/main" id="{0100AF63-63B3-B965-32FE-B10A740AE0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69562" y="3096889"/>
            <a:ext cx="531875" cy="531875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4" name="shot556_168_ch01_180718_164345_05_.wav">
            <a:hlinkClick r:id="" action="ppaction://media"/>
            <a:extLst>
              <a:ext uri="{FF2B5EF4-FFF2-40B4-BE49-F238E27FC236}">
                <a16:creationId xmlns:a16="http://schemas.microsoft.com/office/drawing/2014/main" id="{1F8A3287-7E82-A5D0-9682-6EA0986B7BB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490070" y="4465803"/>
            <a:ext cx="531875" cy="531875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5" name="C.17.200102.122846.93.wav">
            <a:hlinkClick r:id="" action="ppaction://media"/>
            <a:extLst>
              <a:ext uri="{FF2B5EF4-FFF2-40B4-BE49-F238E27FC236}">
                <a16:creationId xmlns:a16="http://schemas.microsoft.com/office/drawing/2014/main" id="{B682BC8C-81E0-0EC6-8932-60B0226E375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88850" y="3542705"/>
            <a:ext cx="531869" cy="531869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883EFF-FBF3-970E-7EAA-178671F20451}"/>
              </a:ext>
            </a:extLst>
          </p:cNvPr>
          <p:cNvSpPr txBox="1"/>
          <p:nvPr/>
        </p:nvSpPr>
        <p:spPr>
          <a:xfrm>
            <a:off x="5756007" y="3096889"/>
            <a:ext cx="14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Two claxons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3F9B-7C51-3638-D82F-7773E35F3E04}"/>
              </a:ext>
            </a:extLst>
          </p:cNvPr>
          <p:cNvSpPr txBox="1"/>
          <p:nvPr/>
        </p:nvSpPr>
        <p:spPr>
          <a:xfrm>
            <a:off x="6324556" y="4743712"/>
            <a:ext cx="178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Two gunshots</a:t>
            </a:r>
          </a:p>
        </p:txBody>
      </p:sp>
      <p:pic>
        <p:nvPicPr>
          <p:cNvPr id="18" name="shot556_152_ch01_180718_164108_92_.wav">
            <a:hlinkClick r:id="" action="ppaction://media"/>
            <a:extLst>
              <a:ext uri="{FF2B5EF4-FFF2-40B4-BE49-F238E27FC236}">
                <a16:creationId xmlns:a16="http://schemas.microsoft.com/office/drawing/2014/main" id="{B5BEA4FC-7748-4CD4-0CFD-3A42ADCA5D7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50326" y="5084477"/>
            <a:ext cx="531875" cy="531875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15307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E67E-4E3A-2ECC-77ED-B27F0ADA37F2}"/>
              </a:ext>
            </a:extLst>
          </p:cNvPr>
          <p:cNvSpPr txBox="1">
            <a:spLocks/>
          </p:cNvSpPr>
          <p:nvPr/>
        </p:nvSpPr>
        <p:spPr>
          <a:xfrm>
            <a:off x="452582" y="1250247"/>
            <a:ext cx="10646364" cy="1477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In ‘vector space’ texts and images with similar meaning are close.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2C0F2-57BD-3C90-75EA-A9BBD3789C3F}"/>
              </a:ext>
            </a:extLst>
          </p:cNvPr>
          <p:cNvSpPr txBox="1"/>
          <p:nvPr/>
        </p:nvSpPr>
        <p:spPr>
          <a:xfrm>
            <a:off x="-99100" y="5985331"/>
            <a:ext cx="10375900" cy="718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2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calculate the similarity in vector space.</a:t>
            </a:r>
          </a:p>
          <a:p>
            <a:pPr algn="ctr" defTabSz="410766" hangingPunct="0"/>
            <a:r>
              <a:rPr lang="en-NL" sz="2000" dirty="0">
                <a:solidFill>
                  <a:srgbClr val="002060"/>
                </a:solidFill>
              </a:rPr>
              <a:t>(these vectors have many dimensions)</a:t>
            </a:r>
            <a:endParaRPr lang="en-NL" sz="20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259547-5D9B-246B-DF3B-54FDCAEB88BD}"/>
              </a:ext>
            </a:extLst>
          </p:cNvPr>
          <p:cNvCxnSpPr>
            <a:cxnSpLocks/>
          </p:cNvCxnSpPr>
          <p:nvPr/>
        </p:nvCxnSpPr>
        <p:spPr>
          <a:xfrm>
            <a:off x="3535680" y="2631586"/>
            <a:ext cx="0" cy="319462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0329E-AD94-FF7F-2D8B-78E5B302BBE5}"/>
              </a:ext>
            </a:extLst>
          </p:cNvPr>
          <p:cNvCxnSpPr>
            <a:cxnSpLocks/>
          </p:cNvCxnSpPr>
          <p:nvPr/>
        </p:nvCxnSpPr>
        <p:spPr>
          <a:xfrm flipH="1">
            <a:off x="3535680" y="5822641"/>
            <a:ext cx="3693023" cy="0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B9747-015B-8EEF-CDED-36EC768159BB}"/>
              </a:ext>
            </a:extLst>
          </p:cNvPr>
          <p:cNvCxnSpPr>
            <a:cxnSpLocks/>
          </p:cNvCxnSpPr>
          <p:nvPr/>
        </p:nvCxnSpPr>
        <p:spPr>
          <a:xfrm flipV="1">
            <a:off x="3535680" y="3830595"/>
            <a:ext cx="1110461" cy="1992047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457898-F493-4A77-BB98-8E81C9062CF3}"/>
              </a:ext>
            </a:extLst>
          </p:cNvPr>
          <p:cNvCxnSpPr>
            <a:cxnSpLocks/>
          </p:cNvCxnSpPr>
          <p:nvPr/>
        </p:nvCxnSpPr>
        <p:spPr>
          <a:xfrm flipV="1">
            <a:off x="3535679" y="3940342"/>
            <a:ext cx="1310208" cy="1885866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6170E-C14E-DCBE-D7F6-577A79A428E9}"/>
              </a:ext>
            </a:extLst>
          </p:cNvPr>
          <p:cNvCxnSpPr>
            <a:cxnSpLocks/>
          </p:cNvCxnSpPr>
          <p:nvPr/>
        </p:nvCxnSpPr>
        <p:spPr>
          <a:xfrm flipV="1">
            <a:off x="3535679" y="4926932"/>
            <a:ext cx="1914627" cy="895710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79CFD-C425-BD69-B407-F2C920FD9C98}"/>
              </a:ext>
            </a:extLst>
          </p:cNvPr>
          <p:cNvCxnSpPr>
            <a:cxnSpLocks/>
          </p:cNvCxnSpPr>
          <p:nvPr/>
        </p:nvCxnSpPr>
        <p:spPr>
          <a:xfrm flipV="1">
            <a:off x="3535678" y="5095374"/>
            <a:ext cx="1968770" cy="727268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7CC85C-32EE-D9A6-EB27-E613012E07E9}"/>
              </a:ext>
            </a:extLst>
          </p:cNvPr>
          <p:cNvSpPr txBox="1">
            <a:spLocks/>
          </p:cNvSpPr>
          <p:nvPr/>
        </p:nvSpPr>
        <p:spPr>
          <a:xfrm>
            <a:off x="4665309" y="3751031"/>
            <a:ext cx="1110456" cy="3344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L" sz="1800"/>
              <a:t>‘Claxon’</a:t>
            </a:r>
            <a:endParaRPr lang="en-NL" sz="18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7DD1E83-FBA6-4AF5-5915-D13C84DFB031}"/>
              </a:ext>
            </a:extLst>
          </p:cNvPr>
          <p:cNvSpPr txBox="1">
            <a:spLocks/>
          </p:cNvSpPr>
          <p:nvPr/>
        </p:nvSpPr>
        <p:spPr>
          <a:xfrm>
            <a:off x="5504448" y="4963318"/>
            <a:ext cx="1233976" cy="334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575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1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7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23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439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174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603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032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2461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NL" sz="1800" dirty="0"/>
              <a:t>‘gun shot’</a:t>
            </a:r>
          </a:p>
        </p:txBody>
      </p:sp>
      <p:pic>
        <p:nvPicPr>
          <p:cNvPr id="13" name="claxon_10s_67.wav">
            <a:hlinkClick r:id="" action="ppaction://media"/>
            <a:extLst>
              <a:ext uri="{FF2B5EF4-FFF2-40B4-BE49-F238E27FC236}">
                <a16:creationId xmlns:a16="http://schemas.microsoft.com/office/drawing/2014/main" id="{D9325E5A-0C80-2D25-5334-F1505EE9C6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69562" y="3096889"/>
            <a:ext cx="531875" cy="531875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4" name="shot556_168_ch01_180718_164345_05_.wav">
            <a:hlinkClick r:id="" action="ppaction://media"/>
            <a:extLst>
              <a:ext uri="{FF2B5EF4-FFF2-40B4-BE49-F238E27FC236}">
                <a16:creationId xmlns:a16="http://schemas.microsoft.com/office/drawing/2014/main" id="{BC35CFD6-4012-4F6F-2A8E-46FE333BC1C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90070" y="4465803"/>
            <a:ext cx="531875" cy="531875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37012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251A-7107-C09C-F720-F48989986FC8}"/>
              </a:ext>
            </a:extLst>
          </p:cNvPr>
          <p:cNvSpPr txBox="1">
            <a:spLocks/>
          </p:cNvSpPr>
          <p:nvPr/>
        </p:nvSpPr>
        <p:spPr>
          <a:xfrm>
            <a:off x="431800" y="1326775"/>
            <a:ext cx="11283950" cy="14778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4000" dirty="0">
                <a:solidFill>
                  <a:srgbClr val="002060"/>
                </a:solidFill>
              </a:rPr>
              <a:t>We will use a model called </a:t>
            </a:r>
            <a:r>
              <a:rPr lang="en-NL" sz="4000" b="1" dirty="0">
                <a:solidFill>
                  <a:srgbClr val="002060"/>
                </a:solidFill>
              </a:rPr>
              <a:t>CLAP</a:t>
            </a:r>
            <a:r>
              <a:rPr lang="en-NL" sz="4000" dirty="0">
                <a:solidFill>
                  <a:srgbClr val="002060"/>
                </a:solidFill>
              </a:rPr>
              <a:t> with text-audio pairs</a:t>
            </a:r>
            <a:br>
              <a:rPr lang="en-NL" dirty="0">
                <a:solidFill>
                  <a:srgbClr val="002060"/>
                </a:solidFill>
              </a:rPr>
            </a:br>
            <a:r>
              <a:rPr lang="en-GB" sz="2400" dirty="0">
                <a:solidFill>
                  <a:srgbClr val="002060"/>
                </a:solidFill>
              </a:rPr>
              <a:t>Contrastive Language-Audio Pretraining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77A1-7E5B-0146-F44B-C678AF12BD8C}"/>
              </a:ext>
            </a:extLst>
          </p:cNvPr>
          <p:cNvSpPr txBox="1">
            <a:spLocks/>
          </p:cNvSpPr>
          <p:nvPr/>
        </p:nvSpPr>
        <p:spPr>
          <a:xfrm>
            <a:off x="5027813" y="2743796"/>
            <a:ext cx="6870158" cy="321733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Trained on 630.000 pairs of audio, text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Published in 2022 by LAION, an EU research network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Inspired on OpenAI’s CLIP model for images, 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L" b="1" dirty="0">
                <a:solidFill>
                  <a:srgbClr val="002060"/>
                </a:solidFill>
              </a:rPr>
              <a:t>Sources: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L" dirty="0">
                <a:solidFill>
                  <a:srgbClr val="002060"/>
                </a:solidFill>
              </a:rPr>
              <a:t>CLAP code:  </a:t>
            </a:r>
            <a:r>
              <a:rPr lang="en-GB" dirty="0">
                <a:solidFill>
                  <a:srgbClr val="002060"/>
                </a:solidFill>
              </a:rPr>
              <a:t>https://</a:t>
            </a:r>
            <a:r>
              <a:rPr lang="en-GB" dirty="0" err="1">
                <a:solidFill>
                  <a:srgbClr val="002060"/>
                </a:solidFill>
              </a:rPr>
              <a:t>github.com</a:t>
            </a:r>
            <a:r>
              <a:rPr lang="en-GB" dirty="0">
                <a:solidFill>
                  <a:srgbClr val="002060"/>
                </a:solidFill>
              </a:rPr>
              <a:t>/LAION-AI/CLAP</a:t>
            </a:r>
            <a:endParaRPr lang="en-NL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NL" dirty="0">
                <a:solidFill>
                  <a:srgbClr val="002060"/>
                </a:solidFill>
              </a:rPr>
              <a:t>Paper: </a:t>
            </a:r>
            <a:r>
              <a:rPr lang="en-GB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https://arxiv.org/abs/2211.06687</a:t>
            </a:r>
            <a:endParaRPr lang="en-GB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solidFill>
                  <a:srgbClr val="002060"/>
                </a:solidFill>
              </a:rPr>
              <a:t>Huggingface</a:t>
            </a:r>
            <a:r>
              <a:rPr lang="en-GB" dirty="0">
                <a:solidFill>
                  <a:srgbClr val="002060"/>
                </a:solidFill>
              </a:rPr>
              <a:t>:  https://</a:t>
            </a:r>
            <a:r>
              <a:rPr lang="en-GB" dirty="0" err="1">
                <a:solidFill>
                  <a:srgbClr val="002060"/>
                </a:solidFill>
              </a:rPr>
              <a:t>huggingface.co</a:t>
            </a:r>
            <a:r>
              <a:rPr lang="en-GB" dirty="0">
                <a:solidFill>
                  <a:srgbClr val="002060"/>
                </a:solidFill>
              </a:rPr>
              <a:t>/docs/transformers/</a:t>
            </a:r>
            <a:r>
              <a:rPr lang="en-GB" dirty="0" err="1">
                <a:solidFill>
                  <a:srgbClr val="002060"/>
                </a:solidFill>
              </a:rPr>
              <a:t>model_doc</a:t>
            </a:r>
            <a:r>
              <a:rPr lang="en-GB" dirty="0">
                <a:solidFill>
                  <a:srgbClr val="002060"/>
                </a:solidFill>
              </a:rPr>
              <a:t>/clap</a:t>
            </a:r>
            <a:endParaRPr lang="en-NL" dirty="0">
              <a:solidFill>
                <a:srgbClr val="002060"/>
              </a:solidFill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E547E-B6D9-036B-3CD7-6B8509BEBB46}"/>
              </a:ext>
            </a:extLst>
          </p:cNvPr>
          <p:cNvSpPr txBox="1"/>
          <p:nvPr/>
        </p:nvSpPr>
        <p:spPr>
          <a:xfrm>
            <a:off x="701765" y="2974353"/>
            <a:ext cx="1258289" cy="318357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600" b="1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’Claxon’</a:t>
            </a:r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D949E465-9422-F8DB-B7F0-76ADC02D2A48}"/>
              </a:ext>
            </a:extLst>
          </p:cNvPr>
          <p:cNvSpPr/>
          <p:nvPr/>
        </p:nvSpPr>
        <p:spPr>
          <a:xfrm rot="5400000">
            <a:off x="2018369" y="2931902"/>
            <a:ext cx="1193800" cy="575100"/>
          </a:xfrm>
          <a:prstGeom prst="trapezoi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Text</a:t>
            </a:r>
          </a:p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encoder</a:t>
            </a:r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AF11B63D-0601-39B3-9DAA-BC13861D89C2}"/>
              </a:ext>
            </a:extLst>
          </p:cNvPr>
          <p:cNvSpPr/>
          <p:nvPr/>
        </p:nvSpPr>
        <p:spPr>
          <a:xfrm rot="5400000">
            <a:off x="2018369" y="5134898"/>
            <a:ext cx="1193800" cy="575100"/>
          </a:xfrm>
          <a:prstGeom prst="trapezoi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Audio encoder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0F02F-9D91-FAF2-47E4-DA8E11DB9E32}"/>
              </a:ext>
            </a:extLst>
          </p:cNvPr>
          <p:cNvSpPr/>
          <p:nvPr/>
        </p:nvSpPr>
        <p:spPr>
          <a:xfrm>
            <a:off x="3085040" y="3999533"/>
            <a:ext cx="1414127" cy="7646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 dirty="0">
              <a:solidFill>
                <a:schemeClr val="tx1"/>
              </a:solidFill>
              <a:sym typeface="Helvetica Neue Medium"/>
            </a:endParaRPr>
          </a:p>
          <a:p>
            <a:pPr algn="ctr" defTabSz="410766" hangingPunct="0"/>
            <a:r>
              <a:rPr lang="en-NL" sz="1500" dirty="0">
                <a:solidFill>
                  <a:schemeClr val="tx1"/>
                </a:solidFill>
                <a:sym typeface="Helvetica Neue Medium"/>
              </a:rPr>
              <a:t>CLAP</a:t>
            </a:r>
          </a:p>
          <a:p>
            <a:pPr algn="ctr" defTabSz="410766" hangingPunct="0"/>
            <a:endParaRPr lang="en-NL" sz="1500" dirty="0">
              <a:solidFill>
                <a:schemeClr val="tx1"/>
              </a:solidFill>
              <a:sym typeface="Helvetica Neue Medium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252847F-788A-3715-E2F7-9F31CD622F74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>
            <a:off x="2902819" y="3219452"/>
            <a:ext cx="889285" cy="7800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6E84B84-09A8-9297-6AC0-A5E464DF9C1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902819" y="4764166"/>
            <a:ext cx="889285" cy="6582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0" name="claxon_10s_67.wav">
            <a:hlinkClick r:id="" action="ppaction://media"/>
            <a:extLst>
              <a:ext uri="{FF2B5EF4-FFF2-40B4-BE49-F238E27FC236}">
                <a16:creationId xmlns:a16="http://schemas.microsoft.com/office/drawing/2014/main" id="{C7288E36-7B3D-DCA8-C81F-9E106C2C82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9285" y="5156510"/>
            <a:ext cx="531875" cy="531875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31584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0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235</Words>
  <Application>Microsoft Macintosh PowerPoint</Application>
  <PresentationFormat>Widescreen</PresentationFormat>
  <Paragraphs>35</Paragraphs>
  <Slides>6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Michiel Bontenbal</dc:creator>
  <cp:lastModifiedBy>Michiel Bontenbal</cp:lastModifiedBy>
  <cp:revision>1</cp:revision>
  <dcterms:created xsi:type="dcterms:W3CDTF">2025-01-16T12:00:43Z</dcterms:created>
  <dcterms:modified xsi:type="dcterms:W3CDTF">2025-01-16T15:03:18Z</dcterms:modified>
</cp:coreProperties>
</file>