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7" autoAdjust="0"/>
    <p:restoredTop sz="93465" autoAdjust="0"/>
  </p:normalViewPr>
  <p:slideViewPr>
    <p:cSldViewPr snapToGrid="0" showGuides="1">
      <p:cViewPr varScale="1">
        <p:scale>
          <a:sx n="59" d="100"/>
          <a:sy n="59" d="100"/>
        </p:scale>
        <p:origin x="126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7-6-2023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design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assembly</a:t>
            </a:r>
            <a:r>
              <a:rPr lang="nl-BE" dirty="0"/>
              <a:t> of a 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Michiel Parthoens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05BBA181-5425-AB64-A982-55F08205D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Using sketch as base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Precise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Taking</a:t>
            </a:r>
            <a:r>
              <a:rPr lang="nl-BE" dirty="0"/>
              <a:t> clearings </a:t>
            </a:r>
            <a:r>
              <a:rPr lang="nl-BE" dirty="0" err="1"/>
              <a:t>into</a:t>
            </a:r>
            <a:r>
              <a:rPr lang="nl-BE" dirty="0"/>
              <a:t> account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10B334-6F53-21AE-0E13-65F3E497C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Drawing</a:t>
            </a:r>
            <a:r>
              <a:rPr lang="nl-BE" dirty="0"/>
              <a:t> in </a:t>
            </a:r>
            <a:r>
              <a:rPr lang="nl-BE" dirty="0" err="1"/>
              <a:t>inventor</a:t>
            </a:r>
            <a:endParaRPr lang="nl-BE" dirty="0"/>
          </a:p>
        </p:txBody>
      </p:sp>
      <p:pic>
        <p:nvPicPr>
          <p:cNvPr id="4" name="Afbeelding 3" descr="Afbeelding met hemel, huis, raam, ontwerp&#10;&#10;Automatisch gegenereerde beschrijving">
            <a:extLst>
              <a:ext uri="{FF2B5EF4-FFF2-40B4-BE49-F238E27FC236}">
                <a16:creationId xmlns:a16="http://schemas.microsoft.com/office/drawing/2014/main" id="{B3C64D66-A298-BBD8-E54F-1FFD0FC4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88" y="1621971"/>
            <a:ext cx="5566897" cy="35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67A4C98-EB76-EB2A-3E00-9F8405185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Printer </a:t>
            </a:r>
            <a:r>
              <a:rPr lang="nl-BE" dirty="0" err="1"/>
              <a:t>settings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Temperature</a:t>
            </a:r>
            <a:r>
              <a:rPr lang="nl-BE" dirty="0"/>
              <a:t> </a:t>
            </a:r>
            <a:r>
              <a:rPr lang="nl-BE" dirty="0" err="1"/>
              <a:t>settings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Speed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Support type</a:t>
            </a:r>
          </a:p>
          <a:p>
            <a:pPr>
              <a:buFontTx/>
              <a:buChar char="-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2B3714-EE84-4270-815A-4DBA44458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Cura</a:t>
            </a:r>
            <a:r>
              <a:rPr lang="nl-BE" dirty="0"/>
              <a:t> </a:t>
            </a:r>
            <a:r>
              <a:rPr lang="nl-BE" dirty="0" err="1"/>
              <a:t>slicer</a:t>
            </a:r>
            <a:r>
              <a:rPr lang="nl-BE" dirty="0"/>
              <a:t> setup</a:t>
            </a:r>
          </a:p>
        </p:txBody>
      </p:sp>
      <p:pic>
        <p:nvPicPr>
          <p:cNvPr id="5" name="Afbeelding 4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9E4A1B48-6B10-C0EB-D46F-BA7C20744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2" y="1507446"/>
            <a:ext cx="6411686" cy="36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0F37DE9-F883-E801-0F15-8869C7E46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SMD </a:t>
            </a:r>
            <a:r>
              <a:rPr lang="nl-BE" dirty="0" err="1"/>
              <a:t>mounting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Soldering</a:t>
            </a:r>
          </a:p>
          <a:p>
            <a:endParaRPr lang="nl-BE" dirty="0"/>
          </a:p>
          <a:p>
            <a:r>
              <a:rPr lang="nl-BE" dirty="0"/>
              <a:t>3D-printing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C4CA84C-B264-4DA6-2BE3-74FD7BF31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409700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6FC2250-68F5-2933-9EFB-E03DCEDC7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Screening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Heating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connections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Improving</a:t>
            </a:r>
            <a:r>
              <a:rPr lang="nl-BE" dirty="0"/>
              <a:t> bad </a:t>
            </a:r>
            <a:r>
              <a:rPr lang="nl-BE" dirty="0" err="1"/>
              <a:t>connections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083DA0-5C5D-88B4-4280-885A4C5A9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SMD </a:t>
            </a:r>
            <a:r>
              <a:rPr lang="nl-BE" dirty="0" err="1"/>
              <a:t>mounting</a:t>
            </a:r>
            <a:endParaRPr lang="nl-BE" dirty="0"/>
          </a:p>
        </p:txBody>
      </p:sp>
      <p:pic>
        <p:nvPicPr>
          <p:cNvPr id="3074" name="Picture 2" descr="Screen Print and Reflow SMT Boards at Home | Nuts &amp; Volts Magazine">
            <a:extLst>
              <a:ext uri="{FF2B5EF4-FFF2-40B4-BE49-F238E27FC236}">
                <a16:creationId xmlns:a16="http://schemas.microsoft.com/office/drawing/2014/main" id="{0718C31F-D93C-DB2A-F70F-1C5B9677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22" y="1615849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5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DB185863-DC31-5F27-4474-008443A0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polarity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A0B4F2-518F-038F-7BC6-BF30A42E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</a:t>
            </a:r>
          </a:p>
        </p:txBody>
      </p:sp>
      <p:pic>
        <p:nvPicPr>
          <p:cNvPr id="4098" name="Picture 2" descr="Soldering Explained - Definition, Process, Types | Fractory">
            <a:extLst>
              <a:ext uri="{FF2B5EF4-FFF2-40B4-BE49-F238E27FC236}">
                <a16:creationId xmlns:a16="http://schemas.microsoft.com/office/drawing/2014/main" id="{D3393CEF-6929-B10B-EACF-8F16E76E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86" y="962596"/>
            <a:ext cx="5312228" cy="42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9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29D6B16F-E3C6-6260-27C2-7904A1E1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 err="1"/>
              <a:t>Prepping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printer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Removing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cleaning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Finishing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A9BC88-DFB5-8EEC-C23C-D019F92B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3D-printing</a:t>
            </a:r>
          </a:p>
        </p:txBody>
      </p:sp>
      <p:pic>
        <p:nvPicPr>
          <p:cNvPr id="5122" name="Picture 2" descr="TEVO Tornado 3D Printer">
            <a:extLst>
              <a:ext uri="{FF2B5EF4-FFF2-40B4-BE49-F238E27FC236}">
                <a16:creationId xmlns:a16="http://schemas.microsoft.com/office/drawing/2014/main" id="{C7ED1827-CD9E-738F-BFCC-F92CEE4E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22" y="68852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3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7AF9CECE-3CA7-4449-9406-A5C2801FD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9945F7-0007-1B35-5E17-CC955598D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4000" dirty="0" err="1"/>
              <a:t>Problems</a:t>
            </a:r>
            <a:r>
              <a:rPr lang="nl-BE" sz="4000" dirty="0"/>
              <a:t> </a:t>
            </a:r>
            <a:r>
              <a:rPr lang="nl-BE" sz="4000" dirty="0" err="1"/>
              <a:t>and</a:t>
            </a:r>
            <a:r>
              <a:rPr lang="nl-BE" sz="4000" dirty="0"/>
              <a:t> </a:t>
            </a:r>
            <a:r>
              <a:rPr lang="nl-BE" sz="4000" dirty="0" err="1"/>
              <a:t>solutions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94917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7D4B032F-EE5C-7D0B-2D42-1457FA43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 err="1"/>
              <a:t>Problems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auto routing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Interactive routing (</a:t>
            </a:r>
            <a:r>
              <a:rPr lang="nl-BE" dirty="0" err="1"/>
              <a:t>by</a:t>
            </a:r>
            <a:r>
              <a:rPr lang="nl-BE" dirty="0"/>
              <a:t> hand)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Larger</a:t>
            </a:r>
            <a:r>
              <a:rPr lang="nl-BE" dirty="0"/>
              <a:t> pcb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Delay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manufacturer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DB8BC8-80D7-EB92-249D-B10256DED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Auto routing </a:t>
            </a:r>
          </a:p>
        </p:txBody>
      </p:sp>
    </p:spTree>
    <p:extLst>
      <p:ext uri="{BB962C8B-B14F-4D97-AF65-F5344CB8AC3E}">
        <p14:creationId xmlns:p14="http://schemas.microsoft.com/office/powerpoint/2010/main" val="98593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325FCB08-105D-3149-656C-4769C211E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Wrong footprint</a:t>
            </a:r>
          </a:p>
          <a:p>
            <a:pPr>
              <a:buFontTx/>
              <a:buChar char="-"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707EA2-8003-58F4-1DBC-8669D1E9E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Components</a:t>
            </a:r>
            <a:endParaRPr lang="nl-BE" dirty="0"/>
          </a:p>
        </p:txBody>
      </p:sp>
      <p:pic>
        <p:nvPicPr>
          <p:cNvPr id="6146" name="Picture 2" descr="1000uF 25V Elektrolytische Condensator - 1000UF25VELEK">
            <a:extLst>
              <a:ext uri="{FF2B5EF4-FFF2-40B4-BE49-F238E27FC236}">
                <a16:creationId xmlns:a16="http://schemas.microsoft.com/office/drawing/2014/main" id="{35D15A19-4AA5-F30A-4ED6-BD8FB524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15" y="20138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24203AD1-32E3-56D4-2109-C203B77C0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9604C5E-C2AD-AFFB-F3D0-C8C0E6B9F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192" y="963526"/>
            <a:ext cx="11160125" cy="1325158"/>
          </a:xfrm>
        </p:spPr>
        <p:txBody>
          <a:bodyPr/>
          <a:lstStyle/>
          <a:p>
            <a:r>
              <a:rPr lang="nl-BE" dirty="0"/>
              <a:t>SMD </a:t>
            </a:r>
            <a:r>
              <a:rPr lang="nl-BE" dirty="0" err="1"/>
              <a:t>connections</a:t>
            </a:r>
            <a:endParaRPr lang="nl-BE" dirty="0"/>
          </a:p>
        </p:txBody>
      </p:sp>
      <p:pic>
        <p:nvPicPr>
          <p:cNvPr id="5" name="Afbeelding 4" descr="Afbeelding met stroomkring, Elektronische engineering, elektronica, machine&#10;&#10;Automatisch gegenereerde beschrijving">
            <a:extLst>
              <a:ext uri="{FF2B5EF4-FFF2-40B4-BE49-F238E27FC236}">
                <a16:creationId xmlns:a16="http://schemas.microsoft.com/office/drawing/2014/main" id="{086FE6DE-3401-53AF-3392-739EDDB653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t="26984" r="28413" b="22540"/>
          <a:stretch/>
        </p:blipFill>
        <p:spPr>
          <a:xfrm>
            <a:off x="6357256" y="1930993"/>
            <a:ext cx="2895601" cy="3461659"/>
          </a:xfrm>
          <a:prstGeom prst="rect">
            <a:avLst/>
          </a:prstGeom>
        </p:spPr>
      </p:pic>
      <p:pic>
        <p:nvPicPr>
          <p:cNvPr id="7" name="Afbeelding 6" descr="Afbeelding met stroomkring, Elektronische engineering, Elektronisch onderdeel, Passief stroomkringonderdeel&#10;&#10;Automatisch gegenereerde beschrijving">
            <a:extLst>
              <a:ext uri="{FF2B5EF4-FFF2-40B4-BE49-F238E27FC236}">
                <a16:creationId xmlns:a16="http://schemas.microsoft.com/office/drawing/2014/main" id="{A3D20005-34C1-AE32-9B5F-566BDBA033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2" t="18180" r="1704" b="31344"/>
          <a:stretch/>
        </p:blipFill>
        <p:spPr>
          <a:xfrm>
            <a:off x="2464476" y="1930992"/>
            <a:ext cx="3892779" cy="346166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DEDA050F-E949-330A-08EB-A7FB5EC46097}"/>
              </a:ext>
            </a:extLst>
          </p:cNvPr>
          <p:cNvCxnSpPr/>
          <p:nvPr/>
        </p:nvCxnSpPr>
        <p:spPr>
          <a:xfrm>
            <a:off x="1415143" y="4288971"/>
            <a:ext cx="1730828" cy="4027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0F68B36-2C91-A8B1-FD4E-B127DCB7004A}"/>
              </a:ext>
            </a:extLst>
          </p:cNvPr>
          <p:cNvCxnSpPr>
            <a:cxnSpLocks/>
          </p:cNvCxnSpPr>
          <p:nvPr/>
        </p:nvCxnSpPr>
        <p:spPr>
          <a:xfrm flipH="1">
            <a:off x="8730342" y="2484773"/>
            <a:ext cx="664029" cy="771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A2BCF8E-C7BB-9303-0309-C07E5D76C1AE}"/>
              </a:ext>
            </a:extLst>
          </p:cNvPr>
          <p:cNvCxnSpPr>
            <a:cxnSpLocks/>
          </p:cNvCxnSpPr>
          <p:nvPr/>
        </p:nvCxnSpPr>
        <p:spPr>
          <a:xfrm>
            <a:off x="6339847" y="3661822"/>
            <a:ext cx="1021101" cy="239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-Pcb design</a:t>
            </a:r>
          </a:p>
          <a:p>
            <a:r>
              <a:rPr lang="nl-BE" dirty="0"/>
              <a:t>-Case design</a:t>
            </a:r>
          </a:p>
          <a:p>
            <a:r>
              <a:rPr lang="nl-BE" dirty="0"/>
              <a:t>-Assembly</a:t>
            </a:r>
          </a:p>
          <a:p>
            <a:r>
              <a:rPr lang="nl-BE" dirty="0"/>
              <a:t>-</a:t>
            </a:r>
            <a:r>
              <a:rPr lang="nl-BE" dirty="0" err="1"/>
              <a:t>Problems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solutions</a:t>
            </a:r>
            <a:endParaRPr lang="nl-BE" dirty="0"/>
          </a:p>
          <a:p>
            <a:r>
              <a:rPr lang="nl-BE" dirty="0"/>
              <a:t>-</a:t>
            </a:r>
            <a:r>
              <a:rPr lang="nl-BE" dirty="0" err="1"/>
              <a:t>Reflection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E3308FB-109A-84FF-E27F-9E8429C03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To</a:t>
            </a:r>
            <a:r>
              <a:rPr lang="nl-BE" dirty="0"/>
              <a:t> big </a:t>
            </a:r>
            <a:r>
              <a:rPr lang="nl-BE" dirty="0" err="1"/>
              <a:t>to</a:t>
            </a:r>
            <a:r>
              <a:rPr lang="nl-BE" dirty="0"/>
              <a:t> print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Broken</a:t>
            </a:r>
            <a:r>
              <a:rPr lang="nl-BE" dirty="0"/>
              <a:t> print bed</a:t>
            </a:r>
          </a:p>
          <a:p>
            <a:pPr>
              <a:buFontTx/>
              <a:buChar char="-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DC11C97-976C-C643-377D-CDE813568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Designing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manufacturing </a:t>
            </a:r>
            <a:r>
              <a:rPr lang="nl-BE" dirty="0" err="1"/>
              <a:t>the</a:t>
            </a:r>
            <a:r>
              <a:rPr lang="nl-BE" dirty="0"/>
              <a:t> case</a:t>
            </a:r>
          </a:p>
        </p:txBody>
      </p:sp>
      <p:pic>
        <p:nvPicPr>
          <p:cNvPr id="7170" name="Picture 2" descr="Glass Heated Bed for Tornado (300*300mm) 110V/220V – TEVOUP">
            <a:extLst>
              <a:ext uri="{FF2B5EF4-FFF2-40B4-BE49-F238E27FC236}">
                <a16:creationId xmlns:a16="http://schemas.microsoft.com/office/drawing/2014/main" id="{24BA0BF6-0D02-E608-BDC2-61696FE6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1729243"/>
            <a:ext cx="4343399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9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0B8CD9B-C483-51E4-4923-719A6C7DF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Time management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More </a:t>
            </a:r>
            <a:r>
              <a:rPr lang="nl-BE" dirty="0" err="1"/>
              <a:t>parts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Through hole </a:t>
            </a:r>
            <a:r>
              <a:rPr lang="nl-BE" dirty="0" err="1"/>
              <a:t>components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B3C1E5-116F-ECDB-8557-758B3732A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627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51" y="2607356"/>
            <a:ext cx="7818098" cy="2160587"/>
          </a:xfrm>
        </p:spPr>
        <p:txBody>
          <a:bodyPr>
            <a:normAutofit/>
          </a:bodyPr>
          <a:lstStyle/>
          <a:p>
            <a:pPr algn="ctr"/>
            <a:r>
              <a:rPr lang="nl-BE" sz="4800" dirty="0"/>
              <a:t>Are </a:t>
            </a:r>
            <a:r>
              <a:rPr lang="nl-BE" sz="4800" dirty="0" err="1"/>
              <a:t>there</a:t>
            </a:r>
            <a:r>
              <a:rPr lang="nl-BE" sz="4800" dirty="0"/>
              <a:t> </a:t>
            </a:r>
            <a:r>
              <a:rPr lang="nl-BE" sz="4800" dirty="0" err="1"/>
              <a:t>any</a:t>
            </a:r>
            <a:r>
              <a:rPr lang="nl-BE" sz="4800" dirty="0"/>
              <a:t> </a:t>
            </a:r>
            <a:r>
              <a:rPr lang="nl-BE" sz="4800" dirty="0" err="1"/>
              <a:t>questions</a:t>
            </a:r>
            <a:r>
              <a:rPr lang="nl-BE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00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Pcb design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BE" dirty="0"/>
              <a:t>Step </a:t>
            </a:r>
            <a:r>
              <a:rPr lang="nl-BE" dirty="0" err="1"/>
              <a:t>by</a:t>
            </a:r>
            <a:r>
              <a:rPr lang="nl-BE" dirty="0"/>
              <a:t> step </a:t>
            </a:r>
            <a:r>
              <a:rPr lang="nl-BE" dirty="0" err="1"/>
              <a:t>process</a:t>
            </a:r>
            <a:endParaRPr lang="nl-BE" dirty="0"/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 err="1"/>
              <a:t>Parts</a:t>
            </a:r>
            <a:r>
              <a:rPr lang="nl-BE" dirty="0"/>
              <a:t> search</a:t>
            </a:r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 err="1"/>
              <a:t>Schematic</a:t>
            </a:r>
            <a:endParaRPr lang="nl-BE" dirty="0"/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/>
              <a:t>Pcb routing</a:t>
            </a:r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537" y="835023"/>
            <a:ext cx="11160125" cy="1260475"/>
          </a:xfrm>
        </p:spPr>
        <p:txBody>
          <a:bodyPr/>
          <a:lstStyle/>
          <a:p>
            <a:r>
              <a:rPr lang="nl-BE" dirty="0"/>
              <a:t>Part search</a:t>
            </a:r>
          </a:p>
        </p:txBody>
      </p:sp>
      <p:sp>
        <p:nvSpPr>
          <p:cNvPr id="3" name="Ondertitel 1">
            <a:extLst>
              <a:ext uri="{FF2B5EF4-FFF2-40B4-BE49-F238E27FC236}">
                <a16:creationId xmlns:a16="http://schemas.microsoft.com/office/drawing/2014/main" id="{D6406D59-65B0-5717-753F-03A39771BDE6}"/>
              </a:ext>
            </a:extLst>
          </p:cNvPr>
          <p:cNvSpPr txBox="1">
            <a:spLocks/>
          </p:cNvSpPr>
          <p:nvPr/>
        </p:nvSpPr>
        <p:spPr>
          <a:xfrm>
            <a:off x="515936" y="2224089"/>
            <a:ext cx="11160125" cy="3168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Symbols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Footprints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Price</a:t>
            </a:r>
          </a:p>
        </p:txBody>
      </p:sp>
      <p:pic>
        <p:nvPicPr>
          <p:cNvPr id="1026" name="Picture 2" descr="SnapEDA - The Universal Hub For Electronics">
            <a:extLst>
              <a:ext uri="{FF2B5EF4-FFF2-40B4-BE49-F238E27FC236}">
                <a16:creationId xmlns:a16="http://schemas.microsoft.com/office/drawing/2014/main" id="{7D2AECE3-6F61-D330-DAF0-C392DE15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08" y="1779817"/>
            <a:ext cx="6753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Schematic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BE" dirty="0"/>
              <a:t>Base of </a:t>
            </a:r>
            <a:r>
              <a:rPr lang="nl-BE" dirty="0" err="1"/>
              <a:t>the</a:t>
            </a:r>
            <a:r>
              <a:rPr lang="nl-BE" dirty="0"/>
              <a:t> pcb</a:t>
            </a:r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 err="1"/>
              <a:t>Symbols</a:t>
            </a:r>
            <a:endParaRPr lang="nl-BE" dirty="0"/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/>
              <a:t>Different schematics</a:t>
            </a:r>
          </a:p>
          <a:p>
            <a:pPr marL="342900" indent="-342900">
              <a:buFontTx/>
              <a:buChar char="-"/>
            </a:pPr>
            <a:endParaRPr lang="nl-BE" dirty="0"/>
          </a:p>
          <a:p>
            <a:pPr marL="342900" indent="-342900">
              <a:buFontTx/>
              <a:buChar char="-"/>
            </a:pPr>
            <a:endParaRPr lang="nl-BE" dirty="0"/>
          </a:p>
        </p:txBody>
      </p:sp>
      <p:pic>
        <p:nvPicPr>
          <p:cNvPr id="5" name="Afbeelding 4" descr="Afbeelding met diagram, tekst, Plan, schematisch&#10;&#10;Automatisch gegenereerde beschrijving">
            <a:extLst>
              <a:ext uri="{FF2B5EF4-FFF2-40B4-BE49-F238E27FC236}">
                <a16:creationId xmlns:a16="http://schemas.microsoft.com/office/drawing/2014/main" id="{8DA2916C-37D1-AC9B-17B1-F3E7D2B7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18" y="300038"/>
            <a:ext cx="4133895" cy="3186793"/>
          </a:xfrm>
          <a:prstGeom prst="rect">
            <a:avLst/>
          </a:prstGeom>
        </p:spPr>
      </p:pic>
      <p:pic>
        <p:nvPicPr>
          <p:cNvPr id="7" name="Afbeelding 6" descr="Afbeelding met diagram, lijn, Plan, Parallel&#10;&#10;Automatisch gegenereerde beschrijving">
            <a:extLst>
              <a:ext uri="{FF2B5EF4-FFF2-40B4-BE49-F238E27FC236}">
                <a16:creationId xmlns:a16="http://schemas.microsoft.com/office/drawing/2014/main" id="{40A4CD5F-0651-EC41-7817-F8676A3C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3" y="3403546"/>
            <a:ext cx="505486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2528889"/>
            <a:ext cx="13058549" cy="3168650"/>
          </a:xfrm>
        </p:spPr>
        <p:txBody>
          <a:bodyPr/>
          <a:lstStyle/>
          <a:p>
            <a:pPr>
              <a:buFontTx/>
              <a:buChar char="-"/>
            </a:pPr>
            <a:r>
              <a:rPr lang="nl-BE"/>
              <a:t>Making the connections of the schematic</a:t>
            </a:r>
          </a:p>
          <a:p>
            <a:pPr>
              <a:buFontTx/>
              <a:buChar char="-"/>
            </a:pPr>
            <a:r>
              <a:rPr lang="nl-BE"/>
              <a:t>Rules</a:t>
            </a:r>
          </a:p>
          <a:p>
            <a:pPr>
              <a:buFontTx/>
              <a:buChar char="-"/>
            </a:pPr>
            <a:r>
              <a:rPr lang="nl-BE"/>
              <a:t>Track width</a:t>
            </a:r>
          </a:p>
          <a:p>
            <a:pPr>
              <a:buFontTx/>
              <a:buChar char="-"/>
            </a:pPr>
            <a:r>
              <a:rPr lang="nl-BE"/>
              <a:t>Autorouting</a:t>
            </a:r>
          </a:p>
          <a:p>
            <a:pPr>
              <a:buFontTx/>
              <a:buChar char="-"/>
            </a:pPr>
            <a:r>
              <a:rPr lang="nl-BE"/>
              <a:t>Interactive routing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Pcb routing</a:t>
            </a:r>
            <a:endParaRPr lang="nl-BE" dirty="0"/>
          </a:p>
        </p:txBody>
      </p:sp>
      <p:pic>
        <p:nvPicPr>
          <p:cNvPr id="5" name="Afbeelding 4" descr="Afbeelding met schermopname, tekst, diagram, lijn&#10;&#10;Automatisch gegenereerde beschrijving">
            <a:extLst>
              <a:ext uri="{FF2B5EF4-FFF2-40B4-BE49-F238E27FC236}">
                <a16:creationId xmlns:a16="http://schemas.microsoft.com/office/drawing/2014/main" id="{C69B134C-4928-43CF-2D40-4268F1BE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10" y="1730649"/>
            <a:ext cx="4254719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87F1C9E-9308-1570-620A-B3FC3B8CF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D7CE753-CCC8-9F2D-EECD-6E6D57CE9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4000" dirty="0"/>
              <a:t>Case design</a:t>
            </a:r>
          </a:p>
        </p:txBody>
      </p:sp>
    </p:spTree>
    <p:extLst>
      <p:ext uri="{BB962C8B-B14F-4D97-AF65-F5344CB8AC3E}">
        <p14:creationId xmlns:p14="http://schemas.microsoft.com/office/powerpoint/2010/main" val="5758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26667BF-1332-663B-8EA0-D426320ED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/>
              <a:t>Steady base</a:t>
            </a:r>
          </a:p>
          <a:p>
            <a:pPr>
              <a:buFontTx/>
              <a:buChar char="-"/>
            </a:pPr>
            <a:endParaRPr lang="nl-BE"/>
          </a:p>
          <a:p>
            <a:pPr>
              <a:buFontTx/>
              <a:buChar char="-"/>
            </a:pPr>
            <a:r>
              <a:rPr lang="nl-BE"/>
              <a:t>Appealing to the eyes</a:t>
            </a:r>
          </a:p>
          <a:p>
            <a:pPr>
              <a:buFontTx/>
              <a:buChar char="-"/>
            </a:pPr>
            <a:endParaRPr lang="nl-BE"/>
          </a:p>
          <a:p>
            <a:pPr>
              <a:buFontTx/>
              <a:buChar char="-"/>
            </a:pPr>
            <a:r>
              <a:rPr lang="nl-BE"/>
              <a:t>Possible to manufacture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E229B47-F18B-D842-AE1D-F4A75B980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Concept search</a:t>
            </a:r>
            <a:endParaRPr lang="nl-BE" dirty="0"/>
          </a:p>
        </p:txBody>
      </p:sp>
      <p:pic>
        <p:nvPicPr>
          <p:cNvPr id="2050" name="Picture 2" descr="Retro Gas Station Stock Photo - Download Image Now - Retro Style, Gas  Station, Old-fashioned - iStock">
            <a:extLst>
              <a:ext uri="{FF2B5EF4-FFF2-40B4-BE49-F238E27FC236}">
                <a16:creationId xmlns:a16="http://schemas.microsoft.com/office/drawing/2014/main" id="{B302EB14-BDDA-E0C7-C890-766AADCE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36" y="1268414"/>
            <a:ext cx="5829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3188BE94-5B61-EB02-41C9-04EBCF9DD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Important </a:t>
            </a:r>
            <a:r>
              <a:rPr lang="nl-BE" dirty="0" err="1"/>
              <a:t>for</a:t>
            </a:r>
            <a:r>
              <a:rPr lang="nl-BE" dirty="0"/>
              <a:t> prototyping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Less</a:t>
            </a:r>
            <a:r>
              <a:rPr lang="nl-BE" dirty="0"/>
              <a:t> time </a:t>
            </a:r>
            <a:r>
              <a:rPr lang="nl-BE" dirty="0" err="1"/>
              <a:t>wasted</a:t>
            </a: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 err="1"/>
              <a:t>Fallback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drawing</a:t>
            </a:r>
            <a:r>
              <a:rPr lang="nl-BE" dirty="0"/>
              <a:t> in </a:t>
            </a:r>
            <a:r>
              <a:rPr lang="nl-BE" dirty="0" err="1"/>
              <a:t>inventor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23A969-7AC7-A9ED-17AB-1CAF18019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Sketching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74287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193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Wingdings</vt:lpstr>
      <vt:lpstr>Kantoorthema</vt:lpstr>
      <vt:lpstr>The design and assembly of a soldering station</vt:lpstr>
      <vt:lpstr>Table of contents</vt:lpstr>
      <vt:lpstr>Pcb design</vt:lpstr>
      <vt:lpstr>Part search</vt:lpstr>
      <vt:lpstr>Schematic</vt:lpstr>
      <vt:lpstr>Pcb routing</vt:lpstr>
      <vt:lpstr>Case design</vt:lpstr>
      <vt:lpstr>Concept search</vt:lpstr>
      <vt:lpstr>Sketching</vt:lpstr>
      <vt:lpstr>Drawing in inventor</vt:lpstr>
      <vt:lpstr>Cura slicer setup</vt:lpstr>
      <vt:lpstr>Assembly</vt:lpstr>
      <vt:lpstr>SMD mounting</vt:lpstr>
      <vt:lpstr>Soldering</vt:lpstr>
      <vt:lpstr>3D-printing</vt:lpstr>
      <vt:lpstr>Problems and solutions</vt:lpstr>
      <vt:lpstr>Auto routing </vt:lpstr>
      <vt:lpstr>Components</vt:lpstr>
      <vt:lpstr>SMD connections</vt:lpstr>
      <vt:lpstr>Designing and manufacturing the case</vt:lpstr>
      <vt:lpstr>Reflection</vt:lpstr>
      <vt:lpstr>Are there any questions?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Michiel Parthoens</cp:lastModifiedBy>
  <cp:revision>319</cp:revision>
  <dcterms:created xsi:type="dcterms:W3CDTF">2017-10-12T15:08:04Z</dcterms:created>
  <dcterms:modified xsi:type="dcterms:W3CDTF">2023-06-07T12:35:48Z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