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748" r:id="rId5"/>
    <p:sldId id="749" r:id="rId6"/>
    <p:sldId id="258" r:id="rId7"/>
    <p:sldId id="264" r:id="rId8"/>
    <p:sldId id="724" r:id="rId9"/>
    <p:sldId id="739" r:id="rId10"/>
    <p:sldId id="740" r:id="rId11"/>
    <p:sldId id="741" r:id="rId12"/>
    <p:sldId id="736" r:id="rId13"/>
    <p:sldId id="742" r:id="rId14"/>
    <p:sldId id="735" r:id="rId15"/>
    <p:sldId id="746" r:id="rId16"/>
    <p:sldId id="737" r:id="rId17"/>
    <p:sldId id="751" r:id="rId18"/>
    <p:sldId id="260" r:id="rId19"/>
    <p:sldId id="262" r:id="rId20"/>
    <p:sldId id="695" r:id="rId21"/>
    <p:sldId id="697" r:id="rId22"/>
    <p:sldId id="699" r:id="rId23"/>
    <p:sldId id="716" r:id="rId24"/>
    <p:sldId id="701" r:id="rId25"/>
    <p:sldId id="702" r:id="rId26"/>
    <p:sldId id="757" r:id="rId27"/>
    <p:sldId id="758" r:id="rId28"/>
    <p:sldId id="759" r:id="rId29"/>
    <p:sldId id="760" r:id="rId30"/>
    <p:sldId id="750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7693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A553-B756-46E4-A830-7C55A3FAF286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D216D-61E5-480E-BED4-6C0ECB816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1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EC292C4-2654-4705-95EC-61EB60D24D79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095CD-4C51-4F55-BF47-3DC54755AB8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9EC292C4-2654-4705-95EC-61EB60D24D79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2095CD-4C51-4F55-BF47-3DC54755AB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9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3942-BC98-4FDB-6E10-196E51248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0734A-B501-A2CC-1184-5E3EB4C85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013FB-4CB8-11C8-BD6F-837DA52F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A8D6-DF19-2672-3A89-AE77319B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B73F6-E7FE-3464-7199-F1C3C893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73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CD2F-3081-489E-50D5-4EC3AC31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CA932-6863-D83B-108B-40A8B1CA4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CC27A-7B0C-DE2C-0883-8A82025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F020-F1B0-DBE5-0765-2B326BFC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A0FD-0169-5838-CB19-97BC2F84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10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BA996-500A-BD4D-1655-8021EB771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0AFFB-AAE9-0ECD-A2D3-87E140B29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C70A-FBA1-4B51-DBE6-C8C8CF68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ECB5-1817-D8AC-E0F0-038F928A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D1EF-B868-2BD0-9666-27005BE3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67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36567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762D-3215-C89C-C993-DB34823B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90F48-8032-49ED-066D-560FBE80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E848-D934-1977-CB26-CF61B1A5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CEC58-D29C-62F3-75E4-C3158405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2DF52-801D-151D-969D-EE12DC64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7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8511-0159-EAE1-7704-EF0B939A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CE10A-DBC1-2CB8-4410-97CD13215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B32F-0CFB-14C8-261D-16001320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AA48-1022-7867-B113-A036FB6F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08EF-CCDB-B28F-89D1-04DE8AF2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9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F40-4C2C-E437-FACB-BCC08D30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2B11-74D8-71AB-DF7A-3DF5CA0B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7A03-79A1-BD4D-715F-FB0F58693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52C0-B2EC-C81D-AC32-7DF476D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E7EB4-0063-DC76-84AC-777B00D0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FA55C-CAD4-0832-A2B7-05CB6D1D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46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84AC-6042-93DD-B7F0-9E1A2AA2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5D9C3-2B25-D8A8-2E4B-D298B5C2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4489C-BFF9-3542-83FD-8485A152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34197-36E9-7CD3-E78A-3CCE8A96E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E185F-0218-AFC1-C687-6AC1E16E8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6A5D-D238-C4D1-9A0D-A44BC721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E2D75-8935-0761-76A2-12D7E224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E802C-0C00-58BD-FA5D-1A8F9ADA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83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A575-CCDB-A789-99DF-CB924624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47BC0-EDCB-064B-D50D-92CF48BF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93098-25F6-3419-5754-E16F02A7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F6554-1ABB-2CE8-5385-60955D4B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ADE95-1A4C-A6A7-F0C2-74E1B781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55265-009E-2AB6-D79A-CD84DDB4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72FA-A4F9-F2C7-07E0-6E4EB48E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5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9B2C-AEBF-63F1-F0C6-9E6D883E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D06D-416A-2611-D5C4-0F59B254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9874E-4A8B-CB3E-A9A2-7952243DF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328B5-FC0F-CB2D-90B8-D0B62495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D0C1A-5CF6-812C-C274-1A192358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9DC1-19BE-0525-F7B2-10CEC454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0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B167-415D-9737-9B42-78F28781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C80C2-9D7B-E6F3-3E77-1D213A46C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A9F3-B69E-7282-C11C-07655EAA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36E9-9E1A-EEAC-631E-25DC608F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D67B-B497-51B6-8940-87ED3FB0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1682F-F627-AB9B-5CE9-6CF7F159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7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65869-0345-D835-64D6-1E77E76E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83C4-3677-61F3-B0C4-D01AAFDE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6E80-C607-8C35-AAD7-1E32A1C97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2DD33-CCF2-4D00-A995-4A991AC0D10E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D41C9-5DEB-B227-5B0D-EC6269BE2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0F77-BA03-CB07-447B-6992859DF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D0128-17B2-4E1D-A058-1B4D8779B7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1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83.png"/><Relationship Id="rId7" Type="http://schemas.openxmlformats.org/officeDocument/2006/relationships/image" Target="../media/image87.e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3" Type="http://schemas.openxmlformats.org/officeDocument/2006/relationships/image" Target="../media/image93.png"/><Relationship Id="rId7" Type="http://schemas.openxmlformats.org/officeDocument/2006/relationships/image" Target="../media/image87.emf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5.png"/><Relationship Id="rId7" Type="http://schemas.openxmlformats.org/officeDocument/2006/relationships/image" Target="../media/image96.emf"/><Relationship Id="rId12" Type="http://schemas.openxmlformats.org/officeDocument/2006/relationships/image" Target="../media/image101.em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emf"/><Relationship Id="rId11" Type="http://schemas.openxmlformats.org/officeDocument/2006/relationships/image" Target="../media/image100.emf"/><Relationship Id="rId5" Type="http://schemas.openxmlformats.org/officeDocument/2006/relationships/image" Target="../media/image87.emf"/><Relationship Id="rId10" Type="http://schemas.openxmlformats.org/officeDocument/2006/relationships/image" Target="../media/image99.emf"/><Relationship Id="rId4" Type="http://schemas.openxmlformats.org/officeDocument/2006/relationships/image" Target="../media/image84.emf"/><Relationship Id="rId9" Type="http://schemas.openxmlformats.org/officeDocument/2006/relationships/image" Target="../media/image9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161.png"/><Relationship Id="rId21" Type="http://schemas.openxmlformats.org/officeDocument/2006/relationships/image" Target="../media/image22.png"/><Relationship Id="rId34" Type="http://schemas.openxmlformats.org/officeDocument/2006/relationships/image" Target="../media/image240.png"/><Relationship Id="rId7" Type="http://schemas.openxmlformats.org/officeDocument/2006/relationships/tags" Target="../tags/tag7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151.png"/><Relationship Id="rId33" Type="http://schemas.openxmlformats.org/officeDocument/2006/relationships/image" Target="../media/image230.pn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19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24" Type="http://schemas.openxmlformats.org/officeDocument/2006/relationships/image" Target="../media/image141.png"/><Relationship Id="rId32" Type="http://schemas.openxmlformats.org/officeDocument/2006/relationships/image" Target="../media/image220.png"/><Relationship Id="rId37" Type="http://schemas.openxmlformats.org/officeDocument/2006/relationships/image" Target="../media/image27.png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180.png"/><Relationship Id="rId36" Type="http://schemas.openxmlformats.org/officeDocument/2006/relationships/image" Target="../media/image26.png"/><Relationship Id="rId10" Type="http://schemas.openxmlformats.org/officeDocument/2006/relationships/tags" Target="../tags/tag10.xml"/><Relationship Id="rId19" Type="http://schemas.openxmlformats.org/officeDocument/2006/relationships/image" Target="../media/image20.png"/><Relationship Id="rId31" Type="http://schemas.openxmlformats.org/officeDocument/2006/relationships/image" Target="../media/image2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170.png"/><Relationship Id="rId30" Type="http://schemas.openxmlformats.org/officeDocument/2006/relationships/image" Target="../media/image200.png"/><Relationship Id="rId35" Type="http://schemas.openxmlformats.org/officeDocument/2006/relationships/image" Target="../media/image25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image" Target="../media/image13.png"/><Relationship Id="rId26" Type="http://schemas.openxmlformats.org/officeDocument/2006/relationships/image" Target="../media/image31.png"/><Relationship Id="rId3" Type="http://schemas.openxmlformats.org/officeDocument/2006/relationships/tags" Target="../tags/tag13.xml"/><Relationship Id="rId21" Type="http://schemas.openxmlformats.org/officeDocument/2006/relationships/image" Target="../media/image30.png"/><Relationship Id="rId34" Type="http://schemas.microsoft.com/office/2007/relationships/hdphoto" Target="../media/hdphoto1.wdp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17.png"/><Relationship Id="rId33" Type="http://schemas.openxmlformats.org/officeDocument/2006/relationships/image" Target="../media/image32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image" Target="../media/image29.png"/><Relationship Id="rId29" Type="http://schemas.openxmlformats.org/officeDocument/2006/relationships/image" Target="../media/image23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15.png"/><Relationship Id="rId28" Type="http://schemas.openxmlformats.org/officeDocument/2006/relationships/image" Target="../media/image22.png"/><Relationship Id="rId36" Type="http://schemas.openxmlformats.org/officeDocument/2006/relationships/image" Target="../media/image34.png"/><Relationship Id="rId10" Type="http://schemas.openxmlformats.org/officeDocument/2006/relationships/tags" Target="../tags/tag20.xml"/><Relationship Id="rId19" Type="http://schemas.openxmlformats.org/officeDocument/2006/relationships/image" Target="../media/image28.png"/><Relationship Id="rId31" Type="http://schemas.openxmlformats.org/officeDocument/2006/relationships/image" Target="../media/image19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14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33.png"/><Relationship Id="rId8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A815-BDF0-E2B1-0DBF-CA27F8633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Statistical physics of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B066-FA76-EC5A-8772-1A0E54FC6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7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7">
            <a:extLst>
              <a:ext uri="{FF2B5EF4-FFF2-40B4-BE49-F238E27FC236}">
                <a16:creationId xmlns:a16="http://schemas.microsoft.com/office/drawing/2014/main" id="{00FCF5B6-E1F6-B78D-D307-7F0550E73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005" y="29723"/>
            <a:ext cx="6909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 err="1">
                <a:solidFill>
                  <a:srgbClr val="FF0000"/>
                </a:solidFill>
              </a:rPr>
              <a:t>ReLU</a:t>
            </a:r>
            <a:r>
              <a:rPr lang="en-US" sz="2000" b="1" dirty="0">
                <a:solidFill>
                  <a:srgbClr val="FF0000"/>
                </a:solidFill>
              </a:rPr>
              <a:t> Perceptron learning: K=M=1 in N=3 dimensions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504FFF-B64B-44FD-7D30-2F8AA9BDB037}"/>
              </a:ext>
            </a:extLst>
          </p:cNvPr>
          <p:cNvGrpSpPr/>
          <p:nvPr/>
        </p:nvGrpSpPr>
        <p:grpSpPr>
          <a:xfrm>
            <a:off x="2711624" y="2192513"/>
            <a:ext cx="6991792" cy="3850692"/>
            <a:chOff x="-36512" y="1018772"/>
            <a:chExt cx="6991792" cy="38506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6F7680B-6AC3-DFE2-C7FD-B5C72053CC29}"/>
                </a:ext>
              </a:extLst>
            </p:cNvPr>
            <p:cNvGrpSpPr/>
            <p:nvPr/>
          </p:nvGrpSpPr>
          <p:grpSpPr>
            <a:xfrm>
              <a:off x="-36512" y="1018772"/>
              <a:ext cx="6991792" cy="3850692"/>
              <a:chOff x="0" y="1700808"/>
              <a:chExt cx="6991792" cy="385069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FFA0227-3724-6032-1BF7-0D5BEEFFAF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3681"/>
              <a:stretch/>
            </p:blipFill>
            <p:spPr>
              <a:xfrm>
                <a:off x="0" y="1916832"/>
                <a:ext cx="6991792" cy="363466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F623A5-F9B6-0611-CA62-6460E05FF790}"/>
                  </a:ext>
                </a:extLst>
              </p:cNvPr>
              <p:cNvSpPr txBox="1"/>
              <p:nvPr/>
            </p:nvSpPr>
            <p:spPr>
              <a:xfrm>
                <a:off x="611560" y="1700808"/>
                <a:ext cx="233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Order parameters </a:t>
                </a:r>
                <a:r>
                  <a:rPr lang="nl-NL" sz="12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during</a:t>
                </a:r>
                <a:r>
                  <a:rPr lang="nl-NL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2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learning</a:t>
                </a:r>
                <a:endParaRPr lang="en-GB" sz="1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EBB274-5B2E-DCCC-506F-0750732369F8}"/>
                </a:ext>
              </a:extLst>
            </p:cNvPr>
            <p:cNvGrpSpPr/>
            <p:nvPr/>
          </p:nvGrpSpPr>
          <p:grpSpPr>
            <a:xfrm>
              <a:off x="3347864" y="4437112"/>
              <a:ext cx="1320622" cy="369332"/>
              <a:chOff x="3491880" y="4396462"/>
              <a:chExt cx="1320622" cy="3693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4ACCAB-D547-7841-A852-1D6292B5998A}"/>
                  </a:ext>
                </a:extLst>
              </p:cNvPr>
              <p:cNvCxnSpPr/>
              <p:nvPr/>
            </p:nvCxnSpPr>
            <p:spPr bwMode="auto">
              <a:xfrm>
                <a:off x="3491880" y="458112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46D8C5F-0A8F-ABF2-CF19-70C1C32E11A6}"/>
                      </a:ext>
                    </a:extLst>
                  </p:cNvPr>
                  <p:cNvSpPr txBox="1"/>
                  <p:nvPr/>
                </p:nvSpPr>
                <p:spPr>
                  <a:xfrm>
                    <a:off x="3779912" y="4396462"/>
                    <a:ext cx="10325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l-NL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: </a:t>
                    </a:r>
                    <a14:m>
                      <m:oMath xmlns:m="http://schemas.openxmlformats.org/officeDocument/2006/math"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nl-NL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a14:m>
                    <a:endParaRPr lang="en-GB" b="1" dirty="0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46D8C5F-0A8F-ABF2-CF19-70C1C32E1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4396462"/>
                    <a:ext cx="103259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706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B0C51BD-E7B3-3190-79C7-603A2CC1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216" y="1093294"/>
            <a:ext cx="4788024" cy="44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271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kstvak 24">
                <a:extLst>
                  <a:ext uri="{FF2B5EF4-FFF2-40B4-BE49-F238E27FC236}">
                    <a16:creationId xmlns:a16="http://schemas.microsoft.com/office/drawing/2014/main" id="{DE0B6890-8EFA-5157-4FD9-66A88414FB01}"/>
                  </a:ext>
                </a:extLst>
              </p:cNvPr>
              <p:cNvSpPr txBox="1"/>
              <p:nvPr/>
            </p:nvSpPr>
            <p:spPr>
              <a:xfrm>
                <a:off x="1769174" y="701451"/>
                <a:ext cx="8716377" cy="3731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Recall order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Update weights: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d>
                              <m:dPr>
                                <m:ctrlPr>
                                  <a:rPr lang="nl-NL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sup>
                        </m:sSup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l-NL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nl-NL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kstvak 24">
                <a:extLst>
                  <a:ext uri="{FF2B5EF4-FFF2-40B4-BE49-F238E27FC236}">
                    <a16:creationId xmlns:a16="http://schemas.microsoft.com/office/drawing/2014/main" id="{DE0B6890-8EFA-5157-4FD9-66A88414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74" y="701451"/>
                <a:ext cx="8716377" cy="3731791"/>
              </a:xfrm>
              <a:prstGeom prst="rect">
                <a:avLst/>
              </a:prstGeom>
              <a:blipFill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7">
            <a:extLst>
              <a:ext uri="{FF2B5EF4-FFF2-40B4-BE49-F238E27FC236}">
                <a16:creationId xmlns:a16="http://schemas.microsoft.com/office/drawing/2014/main" id="{5563DAAE-934F-2D42-5036-7696176FC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055" y="29723"/>
            <a:ext cx="7523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Learning of the Soft Committee Machine in high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9E86EC-8801-C8B3-F1C2-CAD74FAF7EC4}"/>
                  </a:ext>
                </a:extLst>
              </p:cNvPr>
              <p:cNvSpPr txBox="1"/>
              <p:nvPr/>
            </p:nvSpPr>
            <p:spPr>
              <a:xfrm>
                <a:off x="1777269" y="2348880"/>
                <a:ext cx="8791323" cy="141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NL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num>
                            <m:den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  <m:sSup>
                            <m:sSupPr>
                              <m:ctrlPr>
                                <a:rPr lang="nl-NL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b="1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nl-NL" b="1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nl-NL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nl-NL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nl-NL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9E86EC-8801-C8B3-F1C2-CAD74FAF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269" y="2348880"/>
                <a:ext cx="8791323" cy="14131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D89D82-BA82-48DE-9555-A0EB84603851}"/>
                  </a:ext>
                </a:extLst>
              </p:cNvPr>
              <p:cNvSpPr txBox="1"/>
              <p:nvPr/>
            </p:nvSpPr>
            <p:spPr>
              <a:xfrm>
                <a:off x="1631504" y="5034741"/>
                <a:ext cx="73643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the order parameters </a:t>
                </a:r>
                <a:r>
                  <a:rPr lang="en-GB" i="1" dirty="0">
                    <a:solidFill>
                      <a:schemeClr val="accent6">
                        <a:lumMod val="50000"/>
                      </a:schemeClr>
                    </a:solidFill>
                  </a:rPr>
                  <a:t>self-average</a:t>
                </a:r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: fluctuations in the stochastic</a:t>
                </a:r>
              </a:p>
              <a:p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dynamics can be neglected.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D89D82-BA82-48DE-9555-A0EB84603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034741"/>
                <a:ext cx="7364388" cy="646331"/>
              </a:xfrm>
              <a:prstGeom prst="rect">
                <a:avLst/>
              </a:prstGeom>
              <a:blipFill>
                <a:blip r:embed="rId4"/>
                <a:stretch>
                  <a:fillRect l="-745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542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145FA2F4-2676-1FE5-CDCA-A4686FBE0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689" y="29723"/>
            <a:ext cx="7505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 err="1">
                <a:solidFill>
                  <a:srgbClr val="FF0000"/>
                </a:solidFill>
              </a:rPr>
              <a:t>ReLU</a:t>
            </a:r>
            <a:r>
              <a:rPr lang="en-US" sz="2000" b="1" dirty="0">
                <a:solidFill>
                  <a:srgbClr val="FF0000"/>
                </a:solidFill>
              </a:rPr>
              <a:t> Perceptron learning for increasing input dimension 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A2A77-E505-870A-10DA-572D12B68F67}"/>
              </a:ext>
            </a:extLst>
          </p:cNvPr>
          <p:cNvSpPr txBox="1"/>
          <p:nvPr/>
        </p:nvSpPr>
        <p:spPr>
          <a:xfrm>
            <a:off x="1524000" y="582105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Mathematical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discussion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 of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self-averaging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 property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on-line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learning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0070C0"/>
                </a:solidFill>
              </a:rPr>
              <a:t>Reents</a:t>
            </a:r>
            <a:r>
              <a:rPr lang="en-GB" sz="1200" dirty="0">
                <a:solidFill>
                  <a:srgbClr val="0070C0"/>
                </a:solidFill>
              </a:rPr>
              <a:t>, G. and </a:t>
            </a:r>
            <a:r>
              <a:rPr lang="en-GB" sz="1200" dirty="0" err="1">
                <a:solidFill>
                  <a:srgbClr val="0070C0"/>
                </a:solidFill>
              </a:rPr>
              <a:t>Urbanczik</a:t>
            </a:r>
            <a:r>
              <a:rPr lang="en-GB" sz="1200" dirty="0">
                <a:solidFill>
                  <a:srgbClr val="0070C0"/>
                </a:solidFill>
              </a:rPr>
              <a:t>, R.: 1998, Self-Averaging and On-Line Learning, Phys. Rev. Lett. 80, 5445–5448.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70C0"/>
                </a:solidFill>
              </a:rPr>
              <a:t>S. </a:t>
            </a:r>
            <a:r>
              <a:rPr lang="en-GB" sz="1200" dirty="0" err="1">
                <a:solidFill>
                  <a:srgbClr val="0070C0"/>
                </a:solidFill>
              </a:rPr>
              <a:t>Goldt</a:t>
            </a:r>
            <a:r>
              <a:rPr lang="en-GB" sz="1200" dirty="0">
                <a:solidFill>
                  <a:srgbClr val="0070C0"/>
                </a:solidFill>
              </a:rPr>
              <a:t> et al., Dynamics of stochastic gradient descent for two-layer neural networks in the teacher-student setup, </a:t>
            </a:r>
            <a:r>
              <a:rPr lang="en-GB" sz="1200" dirty="0" err="1">
                <a:solidFill>
                  <a:srgbClr val="0070C0"/>
                </a:solidFill>
              </a:rPr>
              <a:t>NeurIPS</a:t>
            </a:r>
            <a:r>
              <a:rPr lang="en-GB" sz="1200" dirty="0">
                <a:solidFill>
                  <a:srgbClr val="0070C0"/>
                </a:solidFill>
              </a:rPr>
              <a:t> 2019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873D-5EF5-707B-5C7B-C694515212BE}"/>
                  </a:ext>
                </a:extLst>
              </p:cNvPr>
              <p:cNvSpPr txBox="1"/>
              <p:nvPr/>
            </p:nvSpPr>
            <p:spPr>
              <a:xfrm>
                <a:off x="6480148" y="620688"/>
                <a:ext cx="3398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Re-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scaled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time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variable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16873D-5EF5-707B-5C7B-C6945152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148" y="620688"/>
                <a:ext cx="3398110" cy="369332"/>
              </a:xfrm>
              <a:prstGeom prst="rect">
                <a:avLst/>
              </a:prstGeom>
              <a:blipFill>
                <a:blip r:embed="rId3"/>
                <a:stretch>
                  <a:fillRect l="-1436" t="-118333" r="-9874" b="-1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7FB3D9-B496-55FF-A0F9-80939D3F5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908720"/>
            <a:ext cx="3102555" cy="232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CDC65-9272-0094-94F6-7360E5D675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56" y="980076"/>
            <a:ext cx="2844691" cy="2271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85F2B-6C1B-D772-8B46-FECD21690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004" y="984550"/>
            <a:ext cx="2898783" cy="2251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927399-3C52-2CCC-3623-6AA9AC6B2D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418500"/>
            <a:ext cx="3102556" cy="23269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A7D7B4-8E2B-443E-796F-392EB608BA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456" y="3389031"/>
            <a:ext cx="3187333" cy="2390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32FB2C-52FA-B0A8-3432-3555AEF727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378" y="3356993"/>
            <a:ext cx="3286126" cy="2464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62EB9-065C-DD35-0C8E-4F6F7C7A47B5}"/>
                  </a:ext>
                </a:extLst>
              </p:cNvPr>
              <p:cNvSpPr txBox="1"/>
              <p:nvPr/>
            </p:nvSpPr>
            <p:spPr>
              <a:xfrm>
                <a:off x="1663262" y="3158191"/>
                <a:ext cx="3570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100 runs, record 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value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of R: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8D62EB9-065C-DD35-0C8E-4F6F7C7A4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262" y="3158191"/>
                <a:ext cx="3570529" cy="369332"/>
              </a:xfrm>
              <a:prstGeom prst="rect">
                <a:avLst/>
              </a:prstGeom>
              <a:blipFill>
                <a:blip r:embed="rId10"/>
                <a:stretch>
                  <a:fillRect l="-1536" t="-8197" r="-341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AE3CA-644F-B74E-1C7E-C6A91A6CDB14}"/>
                  </a:ext>
                </a:extLst>
              </p:cNvPr>
              <p:cNvSpPr txBox="1"/>
              <p:nvPr/>
            </p:nvSpPr>
            <p:spPr>
              <a:xfrm>
                <a:off x="1524000" y="582437"/>
                <a:ext cx="47160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Input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distribution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nl-NL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4AE3CA-644F-B74E-1C7E-C6A91A6C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82437"/>
                <a:ext cx="4716016" cy="369332"/>
              </a:xfrm>
              <a:prstGeom prst="rect">
                <a:avLst/>
              </a:prstGeom>
              <a:blipFill>
                <a:blip r:embed="rId11"/>
                <a:stretch>
                  <a:fillRect l="-1034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2EBB38-9868-EC01-4FC1-A059732BC4C6}"/>
                  </a:ext>
                </a:extLst>
              </p:cNvPr>
              <p:cNvSpPr txBox="1"/>
              <p:nvPr/>
            </p:nvSpPr>
            <p:spPr>
              <a:xfrm>
                <a:off x="9676081" y="6250183"/>
                <a:ext cx="1296144" cy="43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NL" sz="2000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~1/</m:t>
                      </m:r>
                      <m:rad>
                        <m:radPr>
                          <m:degHide m:val="on"/>
                          <m:ctrlPr>
                            <a:rPr lang="nl-NL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nl-NL" sz="2000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GB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2EBB38-9868-EC01-4FC1-A059732B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081" y="6250183"/>
                <a:ext cx="1296144" cy="434414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620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3A142D40-FBBF-4E76-8E97-4F4DE77F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857" y="29723"/>
            <a:ext cx="58144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Averaged equations for the order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26CEEB-7D80-4A3B-25E6-F8AA55239AD4}"/>
                  </a:ext>
                </a:extLst>
              </p:cNvPr>
              <p:cNvSpPr txBox="1"/>
              <p:nvPr/>
            </p:nvSpPr>
            <p:spPr>
              <a:xfrm>
                <a:off x="1631504" y="2154662"/>
                <a:ext cx="9036496" cy="2081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.: 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~ </m:t>
                    </m:r>
                    <m:d>
                      <m:dPr>
                        <m:begChr m:val="["/>
                        <m:endChr m:val="]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1,−1</m:t>
                        </m:r>
                      </m:e>
                    </m:d>
                  </m:oMath>
                </a14:m>
                <a:endParaRPr lang="nl-NL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Then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nl-NL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are Gaussian for large 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8000"/>
                    </a:solidFill>
                  </a:rPr>
                  <a:t>For large N: </a:t>
                </a:r>
                <a14:m>
                  <m:oMath xmlns:m="http://schemas.openxmlformats.org/officeDocument/2006/math">
                    <m:r>
                      <a:rPr lang="nl-NL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</m:d>
                    <m:r>
                      <a:rPr lang="nl-NL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nl-NL" sz="16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b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  <m:sSup>
                              <m:sSupPr>
                                <m:ctrlPr>
                                  <a:rPr lang="nl-NL" sz="1600" b="1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1600" b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nl-NL" sz="1600" b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nl-NL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𝐮</m:t>
                    </m:r>
                    <m:r>
                      <a:rPr lang="nl-NL" sz="160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sz="16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nl-NL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nl-NL" sz="16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and</a:t>
                </a:r>
                <a:r>
                  <a:rPr lang="nl-NL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sSup>
                          <m:sSupPr>
                            <m:ctrlPr>
                              <a:rPr lang="nl-NL" sz="1600" b="1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b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nl-NL" sz="1600" b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</m:e>
                    </m:d>
                  </m:oMath>
                </a14:m>
                <a:r>
                  <a:rPr lang="nl-NL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consists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nl-NL" sz="1600" b="1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endParaRPr lang="en-US" sz="1600" b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26CEEB-7D80-4A3B-25E6-F8AA5523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2154662"/>
                <a:ext cx="9036496" cy="2081467"/>
              </a:xfrm>
              <a:prstGeom prst="rect">
                <a:avLst/>
              </a:prstGeom>
              <a:blipFill>
                <a:blip r:embed="rId3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473CE-89E8-67FD-8C74-75C54DE09D79}"/>
                  </a:ext>
                </a:extLst>
              </p:cNvPr>
              <p:cNvSpPr txBox="1"/>
              <p:nvPr/>
            </p:nvSpPr>
            <p:spPr>
              <a:xfrm>
                <a:off x="1695138" y="715429"/>
                <a:ext cx="8721342" cy="127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sub>
                      </m:sSub>
                    </m:oMath>
                  </m:oMathPara>
                </a14:m>
                <a:endParaRPr lang="nl-NL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0473CE-89E8-67FD-8C74-75C54DE09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38" y="715429"/>
                <a:ext cx="8721342" cy="1270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DB8A45-FC66-3317-E379-320614A3192A}"/>
                  </a:ext>
                </a:extLst>
              </p:cNvPr>
              <p:cNvSpPr txBox="1"/>
              <p:nvPr/>
            </p:nvSpPr>
            <p:spPr>
              <a:xfrm>
                <a:off x="1695138" y="723464"/>
                <a:ext cx="8721342" cy="1270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nl-NL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  <m:sSubSup>
                                <m:sSub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nl-NL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DB8A45-FC66-3317-E379-320614A31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38" y="723464"/>
                <a:ext cx="8721342" cy="1270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DA87A-8027-2A65-D8F3-5A8257529D1A}"/>
                  </a:ext>
                </a:extLst>
              </p:cNvPr>
              <p:cNvSpPr txBox="1"/>
              <p:nvPr/>
            </p:nvSpPr>
            <p:spPr>
              <a:xfrm>
                <a:off x="1695229" y="4293096"/>
                <a:ext cx="4865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continuous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for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EDA87A-8027-2A65-D8F3-5A8257529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29" y="4293096"/>
                <a:ext cx="4865499" cy="369332"/>
              </a:xfrm>
              <a:prstGeom prst="rect">
                <a:avLst/>
              </a:prstGeom>
              <a:blipFill>
                <a:blip r:embed="rId6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135229-BE3A-2F72-EFF9-1E7B760A547B}"/>
                  </a:ext>
                </a:extLst>
              </p:cNvPr>
              <p:cNvSpPr txBox="1"/>
              <p:nvPr/>
            </p:nvSpPr>
            <p:spPr>
              <a:xfrm>
                <a:off x="2063553" y="4945326"/>
                <a:ext cx="7538795" cy="645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  <m:sSubSup>
                              <m:sSubSup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135229-BE3A-2F72-EFF9-1E7B760A5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4945326"/>
                <a:ext cx="7538795" cy="645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D746A7-4405-1F0F-6A68-BB938ACBF8AF}"/>
                  </a:ext>
                </a:extLst>
              </p:cNvPr>
              <p:cNvSpPr txBox="1"/>
              <p:nvPr/>
            </p:nvSpPr>
            <p:spPr>
              <a:xfrm>
                <a:off x="1695138" y="5657208"/>
                <a:ext cx="8865358" cy="1011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The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above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averages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available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closed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form in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terms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of order parameters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for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  <a:p>
                <a:endParaRPr lang="en-GB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rgbClr val="0070C0"/>
                    </a:solidFill>
                  </a:rPr>
                  <a:t>Saad, D. and </a:t>
                </a:r>
                <a:r>
                  <a:rPr lang="en-GB" sz="1100" dirty="0" err="1">
                    <a:solidFill>
                      <a:srgbClr val="0070C0"/>
                    </a:solidFill>
                  </a:rPr>
                  <a:t>Solla</a:t>
                </a:r>
                <a:r>
                  <a:rPr lang="en-GB" sz="1100" dirty="0">
                    <a:solidFill>
                      <a:srgbClr val="0070C0"/>
                    </a:solidFill>
                  </a:rPr>
                  <a:t>, S. A.: 1995, On-line learning in soft committee machines, Phys. Rev. E 52, 4225–4243.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D746A7-4405-1F0F-6A68-BB938ACB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138" y="5657208"/>
                <a:ext cx="8865358" cy="1011880"/>
              </a:xfrm>
              <a:prstGeom prst="rect">
                <a:avLst/>
              </a:prstGeom>
              <a:blipFill>
                <a:blip r:embed="rId8"/>
                <a:stretch>
                  <a:fillRect l="-550" t="-3012" b="-30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236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E91AD825-8C0D-F638-78C0-4F4821242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553" y="29723"/>
            <a:ext cx="4161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The limit of small learning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37AEF-B9BF-DB55-B1C4-A9C5D8F833F9}"/>
              </a:ext>
            </a:extLst>
          </p:cNvPr>
          <p:cNvSpPr txBox="1"/>
          <p:nvPr/>
        </p:nvSpPr>
        <p:spPr>
          <a:xfrm>
            <a:off x="4797441" y="1865131"/>
            <a:ext cx="497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Closed form solution </a:t>
            </a:r>
            <a:r>
              <a:rPr lang="nl-NL" dirty="0" err="1">
                <a:solidFill>
                  <a:srgbClr val="FF0000"/>
                </a:solidFill>
              </a:rPr>
              <a:t>may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not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always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be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obtainable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F83FCE-9607-61D6-C20A-E29406A56F34}"/>
                  </a:ext>
                </a:extLst>
              </p:cNvPr>
              <p:cNvSpPr txBox="1"/>
              <p:nvPr/>
            </p:nvSpPr>
            <p:spPr>
              <a:xfrm>
                <a:off x="8904313" y="1302759"/>
                <a:ext cx="1262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For (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F83FCE-9607-61D6-C20A-E29406A5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313" y="1302759"/>
                <a:ext cx="1262269" cy="369332"/>
              </a:xfrm>
              <a:prstGeom prst="rect">
                <a:avLst/>
              </a:prstGeom>
              <a:blipFill>
                <a:blip r:embed="rId2"/>
                <a:stretch>
                  <a:fillRect l="-4348" t="-10000" r="-338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EDFF48-9DAB-2FC7-37F9-80B59D7D7533}"/>
                  </a:ext>
                </a:extLst>
              </p:cNvPr>
              <p:cNvSpPr txBox="1"/>
              <p:nvPr/>
            </p:nvSpPr>
            <p:spPr>
              <a:xfrm>
                <a:off x="1847528" y="2473283"/>
                <a:ext cx="2826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nl-NL" i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l-NL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𝜂𝜇</m:t>
                        </m:r>
                      </m:num>
                      <m:den>
                        <m:r>
                          <a:rPr lang="nl-NL" i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̃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CEDFF48-9DAB-2FC7-37F9-80B59D7D7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473283"/>
                <a:ext cx="2826158" cy="369332"/>
              </a:xfrm>
              <a:prstGeom prst="rect">
                <a:avLst/>
              </a:prstGeom>
              <a:blipFill>
                <a:blip r:embed="rId3"/>
                <a:stretch>
                  <a:fillRect t="-118333" r="-12069" b="-1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BB74F-BD5D-0120-06D0-A088A0ADF8A7}"/>
                  </a:ext>
                </a:extLst>
              </p:cNvPr>
              <p:cNvSpPr txBox="1"/>
              <p:nvPr/>
            </p:nvSpPr>
            <p:spPr>
              <a:xfrm>
                <a:off x="1847529" y="2888557"/>
                <a:ext cx="8965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nl-NL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represents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den>
                        </m:f>
                      </m:e>
                    </m:d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number of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example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presentations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96BB74F-BD5D-0120-06D0-A088A0ADF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9" y="2888557"/>
                <a:ext cx="8965049" cy="369332"/>
              </a:xfrm>
              <a:prstGeom prst="rect">
                <a:avLst/>
              </a:prstGeom>
              <a:blipFill>
                <a:blip r:embed="rId4"/>
                <a:stretch>
                  <a:fillRect t="-118333" b="-18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1E12-1A9D-F398-A361-5634686966F3}"/>
                  </a:ext>
                </a:extLst>
              </p:cNvPr>
              <p:cNvSpPr txBox="1"/>
              <p:nvPr/>
            </p:nvSpPr>
            <p:spPr>
              <a:xfrm>
                <a:off x="1919537" y="1143235"/>
                <a:ext cx="6501203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5611E12-1A9D-F398-A361-56346869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1143235"/>
                <a:ext cx="6501203" cy="491288"/>
              </a:xfrm>
              <a:prstGeom prst="rect">
                <a:avLst/>
              </a:prstGeom>
              <a:blipFill>
                <a:blip r:embed="rId5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24F34-58C4-7550-6F55-8A937787F542}"/>
                  </a:ext>
                </a:extLst>
              </p:cNvPr>
              <p:cNvSpPr txBox="1"/>
              <p:nvPr/>
            </p:nvSpPr>
            <p:spPr>
              <a:xfrm>
                <a:off x="1595447" y="672055"/>
                <a:ext cx="2473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Exact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dynamics: 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24F34-58C4-7550-6F55-8A937787F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47" y="672055"/>
                <a:ext cx="2473626" cy="369332"/>
              </a:xfrm>
              <a:prstGeom prst="rect">
                <a:avLst/>
              </a:prstGeom>
              <a:blipFill>
                <a:blip r:embed="rId6"/>
                <a:stretch>
                  <a:fillRect l="-2222" t="-8197" r="-988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1CEB6FBF-C0A3-58A8-F1FD-25342224A681}"/>
              </a:ext>
            </a:extLst>
          </p:cNvPr>
          <p:cNvSpPr/>
          <p:nvPr/>
        </p:nvSpPr>
        <p:spPr bwMode="auto">
          <a:xfrm rot="5400000">
            <a:off x="7395247" y="1481274"/>
            <a:ext cx="230161" cy="504056"/>
          </a:xfrm>
          <a:prstGeom prst="righ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AEA1FD-B4BB-D887-42D0-EAAAE16A77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888088" y="1257274"/>
            <a:ext cx="1152128" cy="3348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C6BE68-25E4-DEE4-D364-7DD26819A37E}"/>
                  </a:ext>
                </a:extLst>
              </p:cNvPr>
              <p:cNvSpPr txBox="1"/>
              <p:nvPr/>
            </p:nvSpPr>
            <p:spPr>
              <a:xfrm>
                <a:off x="1915770" y="1149039"/>
                <a:ext cx="4564839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̃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C6BE68-25E4-DEE4-D364-7DD26819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70" y="1149039"/>
                <a:ext cx="4564839" cy="491288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2432E-775D-7088-0FCD-456C90AAD529}"/>
                  </a:ext>
                </a:extLst>
              </p:cNvPr>
              <p:cNvSpPr txBox="1"/>
              <p:nvPr/>
            </p:nvSpPr>
            <p:spPr>
              <a:xfrm>
                <a:off x="1712230" y="4929935"/>
                <a:ext cx="903015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Closed form equations for: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  <a:p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rgbClr val="0070C0"/>
                    </a:solidFill>
                  </a:rPr>
                  <a:t>Straat, M. and Biehl, M.: 2019, On-line learning dynamics of </a:t>
                </a:r>
                <a:r>
                  <a:rPr lang="en-GB" sz="1100" dirty="0" err="1">
                    <a:solidFill>
                      <a:srgbClr val="0070C0"/>
                    </a:solidFill>
                  </a:rPr>
                  <a:t>ReLU</a:t>
                </a:r>
                <a:r>
                  <a:rPr lang="en-GB" sz="1100" dirty="0">
                    <a:solidFill>
                      <a:srgbClr val="0070C0"/>
                    </a:solidFill>
                  </a:rPr>
                  <a:t> neural networks using statistical physics techniques,</a:t>
                </a:r>
              </a:p>
              <a:p>
                <a:r>
                  <a:rPr lang="en-GB" sz="1100" dirty="0">
                    <a:solidFill>
                      <a:srgbClr val="0070C0"/>
                    </a:solidFill>
                  </a:rPr>
                  <a:t>in M. </a:t>
                </a:r>
                <a:r>
                  <a:rPr lang="en-GB" sz="1100" dirty="0" err="1">
                    <a:solidFill>
                      <a:srgbClr val="0070C0"/>
                    </a:solidFill>
                  </a:rPr>
                  <a:t>Verleysen</a:t>
                </a:r>
                <a:r>
                  <a:rPr lang="en-GB" sz="1100" dirty="0">
                    <a:solidFill>
                      <a:srgbClr val="0070C0"/>
                    </a:solidFill>
                  </a:rPr>
                  <a:t> (ed.), ESANN proceedings, pp. 517–522.</a:t>
                </a:r>
              </a:p>
              <a:p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2432E-775D-7088-0FCD-456C90AA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230" y="4929935"/>
                <a:ext cx="9030154" cy="1569660"/>
              </a:xfrm>
              <a:prstGeom prst="rect">
                <a:avLst/>
              </a:prstGeom>
              <a:blipFill>
                <a:blip r:embed="rId8"/>
                <a:stretch>
                  <a:fillRect l="-608" t="-23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F7D93D-4A41-2A13-DA50-236307F3B043}"/>
                  </a:ext>
                </a:extLst>
              </p:cNvPr>
              <p:cNvSpPr txBox="1"/>
              <p:nvPr/>
            </p:nvSpPr>
            <p:spPr>
              <a:xfrm>
                <a:off x="1919537" y="1143807"/>
                <a:ext cx="4921347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nl-NL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nl-NL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nl-N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F7D93D-4A41-2A13-DA50-236307F3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1143807"/>
                <a:ext cx="4921347" cy="491288"/>
              </a:xfrm>
              <a:prstGeom prst="rect">
                <a:avLst/>
              </a:prstGeom>
              <a:blipFill>
                <a:blip r:embed="rId9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754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/>
      <p:bldP spid="46" grpId="0"/>
      <p:bldP spid="3" grpId="0"/>
      <p:bldP spid="16" grpId="0" animBg="1"/>
      <p:bldP spid="27" grpId="0"/>
      <p:bldP spid="32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3592EDC2-F1DA-BA99-FCF9-A4D5511C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123" y="29723"/>
            <a:ext cx="2682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Generalization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EF0B1-E991-C0AD-E286-CF951B1BD8D0}"/>
                  </a:ext>
                </a:extLst>
              </p:cNvPr>
              <p:cNvSpPr txBox="1"/>
              <p:nvPr/>
            </p:nvSpPr>
            <p:spPr>
              <a:xfrm>
                <a:off x="2958891" y="1124744"/>
                <a:ext cx="6274218" cy="117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nl-NL" b="1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ctrlP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b="1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𝝃</m:t>
                                          </m:r>
                                        </m:e>
                                      </m:d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d>
                                        <m:dPr>
                                          <m:ctrlP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nl-NL" b="1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nl-NL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𝝃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nl-NL" i="1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  <m:e>
                                      <m:r>
                                        <a:rPr lang="nl-NL" i="1">
                                          <a:solidFill>
                                            <a:schemeClr val="accent6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nl-NL" i="1">
                                              <a:solidFill>
                                                <a:schemeClr val="accent6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i="1">
                                                  <a:solidFill>
                                                    <a:schemeClr val="accent6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i="1">
                                                  <a:solidFill>
                                                    <a:schemeClr val="accent6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i="1">
                                                  <a:solidFill>
                                                    <a:schemeClr val="accent6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FEF0B1-E991-C0AD-E286-CF951B1BD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91" y="1124744"/>
                <a:ext cx="6274218" cy="117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200F34-AE6A-AD78-8CD5-CC391D9FC855}"/>
                  </a:ext>
                </a:extLst>
              </p:cNvPr>
              <p:cNvSpPr txBox="1"/>
              <p:nvPr/>
            </p:nvSpPr>
            <p:spPr>
              <a:xfrm>
                <a:off x="1775520" y="2780928"/>
                <a:ext cx="6931706" cy="2029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Closed form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expression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erf</m:t>
                        </m:r>
                      </m:fName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  <a:p>
                <a:endParaRPr lang="en-GB" sz="12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sz="1200" dirty="0">
                    <a:solidFill>
                      <a:srgbClr val="0070C0"/>
                    </a:solidFill>
                  </a:rPr>
                  <a:t>Saad, D. and </a:t>
                </a:r>
                <a:r>
                  <a:rPr lang="en-GB" sz="1200" dirty="0" err="1">
                    <a:solidFill>
                      <a:srgbClr val="0070C0"/>
                    </a:solidFill>
                  </a:rPr>
                  <a:t>Solla</a:t>
                </a:r>
                <a:r>
                  <a:rPr lang="en-GB" sz="1200" dirty="0">
                    <a:solidFill>
                      <a:srgbClr val="0070C0"/>
                    </a:solidFill>
                  </a:rPr>
                  <a:t>, S. A.: 1995, On-line learning in soft committee machines, Phys. Rev. E 52, 4225–4243.</a:t>
                </a:r>
              </a:p>
              <a:p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Closed form expression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𝑖𝑚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160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  <a:p>
                <a:endParaRPr lang="en-GB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rgbClr val="0070C0"/>
                    </a:solidFill>
                  </a:rPr>
                  <a:t>Straat, M. and Biehl, M.: 2019, On-line learning dynamics of </a:t>
                </a:r>
                <a:r>
                  <a:rPr lang="en-GB" sz="1100" dirty="0" err="1">
                    <a:solidFill>
                      <a:srgbClr val="0070C0"/>
                    </a:solidFill>
                  </a:rPr>
                  <a:t>ReLU</a:t>
                </a:r>
                <a:r>
                  <a:rPr lang="en-GB" sz="1100" dirty="0">
                    <a:solidFill>
                      <a:srgbClr val="0070C0"/>
                    </a:solidFill>
                  </a:rPr>
                  <a:t> neural networks using statistical physics techniques,</a:t>
                </a:r>
              </a:p>
              <a:p>
                <a:r>
                  <a:rPr lang="en-GB" sz="1100" dirty="0">
                    <a:solidFill>
                      <a:srgbClr val="0070C0"/>
                    </a:solidFill>
                  </a:rPr>
                  <a:t>in M. </a:t>
                </a:r>
                <a:r>
                  <a:rPr lang="en-GB" sz="1100" dirty="0" err="1">
                    <a:solidFill>
                      <a:srgbClr val="0070C0"/>
                    </a:solidFill>
                  </a:rPr>
                  <a:t>Verleysen</a:t>
                </a:r>
                <a:r>
                  <a:rPr lang="en-GB" sz="1100" dirty="0">
                    <a:solidFill>
                      <a:srgbClr val="0070C0"/>
                    </a:solidFill>
                  </a:rPr>
                  <a:t> (ed.), ESANN proceedings, pp. 517–522.</a:t>
                </a:r>
              </a:p>
              <a:p>
                <a:endParaRPr lang="en-GB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200F34-AE6A-AD78-8CD5-CC391D9FC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780928"/>
                <a:ext cx="6931706" cy="2029210"/>
              </a:xfrm>
              <a:prstGeom prst="rect">
                <a:avLst/>
              </a:prstGeom>
              <a:blipFill>
                <a:blip r:embed="rId3"/>
                <a:stretch>
                  <a:fillRect l="-440" t="-3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22784-9B68-2927-0ABA-7AE4E3D2F4D3}"/>
                  </a:ext>
                </a:extLst>
              </p:cNvPr>
              <p:cNvSpPr txBox="1"/>
              <p:nvPr/>
            </p:nvSpPr>
            <p:spPr>
              <a:xfrm>
                <a:off x="6240016" y="5494662"/>
                <a:ext cx="2599878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322784-9B68-2927-0ABA-7AE4E3D2F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494662"/>
                <a:ext cx="2599878" cy="391902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F24B9-AF80-E23D-AE31-3F6A5A57F226}"/>
                  </a:ext>
                </a:extLst>
              </p:cNvPr>
              <p:cNvSpPr txBox="1"/>
              <p:nvPr/>
            </p:nvSpPr>
            <p:spPr>
              <a:xfrm>
                <a:off x="1919537" y="5517232"/>
                <a:ext cx="2589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 dependence of </a:t>
                </a:r>
                <a:r>
                  <a:rPr lang="en-GB" dirty="0" err="1">
                    <a:solidFill>
                      <a:schemeClr val="accent6">
                        <a:lumMod val="50000"/>
                      </a:schemeClr>
                    </a:solidFill>
                  </a:rPr>
                  <a:t>gen.err</a:t>
                </a:r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8F24B9-AF80-E23D-AE31-3F6A5A57F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5517232"/>
                <a:ext cx="2589427" cy="369332"/>
              </a:xfrm>
              <a:prstGeom prst="rect">
                <a:avLst/>
              </a:prstGeom>
              <a:blipFill>
                <a:blip r:embed="rId5"/>
                <a:stretch>
                  <a:fillRect t="-8197" r="-1412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3629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CD68F8A0-CFE2-E956-C1BD-42CB7D85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013" y="29723"/>
            <a:ext cx="63722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An example: student-teacher </a:t>
            </a:r>
            <a:r>
              <a:rPr lang="en-US" sz="2000" b="1" dirty="0" err="1">
                <a:solidFill>
                  <a:srgbClr val="FF0000"/>
                </a:solidFill>
              </a:rPr>
              <a:t>ReLU</a:t>
            </a:r>
            <a:r>
              <a:rPr lang="en-US" sz="2000" b="1" dirty="0">
                <a:solidFill>
                  <a:srgbClr val="FF0000"/>
                </a:solidFill>
              </a:rPr>
              <a:t> SCM (K=M=2)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6CBAE0-4287-FAB4-45E5-1CFB3747BBAB}"/>
              </a:ext>
            </a:extLst>
          </p:cNvPr>
          <p:cNvGrpSpPr/>
          <p:nvPr/>
        </p:nvGrpSpPr>
        <p:grpSpPr>
          <a:xfrm>
            <a:off x="2495551" y="1844825"/>
            <a:ext cx="6836407" cy="3281499"/>
            <a:chOff x="1048706" y="1124744"/>
            <a:chExt cx="6836407" cy="328149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4B6963-B064-320F-7C0F-1FB14FAF8974}"/>
                </a:ext>
              </a:extLst>
            </p:cNvPr>
            <p:cNvGrpSpPr/>
            <p:nvPr/>
          </p:nvGrpSpPr>
          <p:grpSpPr>
            <a:xfrm>
              <a:off x="1048706" y="1124744"/>
              <a:ext cx="6836407" cy="2582119"/>
              <a:chOff x="1048706" y="1134913"/>
              <a:chExt cx="6836407" cy="258211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7483E44-5458-71D2-56C0-D03A3CB71700}"/>
                  </a:ext>
                </a:extLst>
              </p:cNvPr>
              <p:cNvGrpSpPr/>
              <p:nvPr/>
            </p:nvGrpSpPr>
            <p:grpSpPr>
              <a:xfrm>
                <a:off x="1048706" y="1149910"/>
                <a:ext cx="6836407" cy="2567122"/>
                <a:chOff x="1048706" y="908720"/>
                <a:chExt cx="6836407" cy="2567122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625B79CD-F9B6-3206-1582-EA2C96EE9D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8706" y="908720"/>
                  <a:ext cx="6836407" cy="2454793"/>
                </a:xfrm>
                <a:prstGeom prst="rect">
                  <a:avLst/>
                </a:prstGeom>
              </p:spPr>
            </p:pic>
            <p:sp>
              <p:nvSpPr>
                <p:cNvPr id="20" name="Right Brace 19">
                  <a:extLst>
                    <a:ext uri="{FF2B5EF4-FFF2-40B4-BE49-F238E27FC236}">
                      <a16:creationId xmlns:a16="http://schemas.microsoft.com/office/drawing/2014/main" id="{D523286E-7E28-285E-31D2-B97906C4750C}"/>
                    </a:ext>
                  </a:extLst>
                </p:cNvPr>
                <p:cNvSpPr/>
                <p:nvPr/>
              </p:nvSpPr>
              <p:spPr bwMode="auto">
                <a:xfrm rot="5400000">
                  <a:off x="2195735" y="2895462"/>
                  <a:ext cx="216024" cy="936104"/>
                </a:xfrm>
                <a:prstGeom prst="rightBrace">
                  <a:avLst/>
                </a:prstGeom>
                <a:ln w="2857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C3183559-DFB1-D472-C14E-BE350AB8B9B0}"/>
                    </a:ext>
                  </a:extLst>
                </p:cNvPr>
                <p:cNvSpPr/>
                <p:nvPr/>
              </p:nvSpPr>
              <p:spPr bwMode="auto">
                <a:xfrm rot="5400000">
                  <a:off x="5580112" y="2899778"/>
                  <a:ext cx="216024" cy="936104"/>
                </a:xfrm>
                <a:prstGeom prst="rightBrace">
                  <a:avLst/>
                </a:prstGeom>
                <a:ln w="28575" cap="flat" cmpd="sng" algn="ctr">
                  <a:solidFill>
                    <a:srgbClr val="FF0000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Right Brace 22">
                  <a:extLst>
                    <a:ext uri="{FF2B5EF4-FFF2-40B4-BE49-F238E27FC236}">
                      <a16:creationId xmlns:a16="http://schemas.microsoft.com/office/drawing/2014/main" id="{F4C9C1A2-72F6-E77E-9D94-1A926B46C56B}"/>
                    </a:ext>
                  </a:extLst>
                </p:cNvPr>
                <p:cNvSpPr/>
                <p:nvPr/>
              </p:nvSpPr>
              <p:spPr bwMode="auto">
                <a:xfrm rot="5400000">
                  <a:off x="6696236" y="2859458"/>
                  <a:ext cx="216024" cy="1008113"/>
                </a:xfrm>
                <a:prstGeom prst="rightBrace">
                  <a:avLst/>
                </a:prstGeom>
                <a:ln w="28575" cap="flat" cmpd="sng" algn="ctr">
                  <a:solidFill>
                    <a:srgbClr val="33CC3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Right Brace 23">
                  <a:extLst>
                    <a:ext uri="{FF2B5EF4-FFF2-40B4-BE49-F238E27FC236}">
                      <a16:creationId xmlns:a16="http://schemas.microsoft.com/office/drawing/2014/main" id="{3DDF435E-FAC6-BABC-DAED-692FF5A2F9C5}"/>
                    </a:ext>
                  </a:extLst>
                </p:cNvPr>
                <p:cNvSpPr/>
                <p:nvPr/>
              </p:nvSpPr>
              <p:spPr bwMode="auto">
                <a:xfrm rot="5400000">
                  <a:off x="3347864" y="2816932"/>
                  <a:ext cx="216024" cy="1008113"/>
                </a:xfrm>
                <a:prstGeom prst="rightBrace">
                  <a:avLst/>
                </a:prstGeom>
                <a:ln w="28575" cap="flat" cmpd="sng" algn="ctr">
                  <a:solidFill>
                    <a:srgbClr val="33CC3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rgbClr val="33CC33"/>
                    </a:solidFill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5EBD9D-FE2B-4069-72D7-A5DD0FA46EE3}"/>
                  </a:ext>
                </a:extLst>
              </p:cNvPr>
              <p:cNvSpPr txBox="1"/>
              <p:nvPr/>
            </p:nvSpPr>
            <p:spPr>
              <a:xfrm>
                <a:off x="5364088" y="1196752"/>
                <a:ext cx="186294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Generalization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error</a:t>
                </a:r>
                <a:endParaRPr lang="en-GB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331B67-0D44-48E5-36FA-386CBCF8DCDA}"/>
                  </a:ext>
                </a:extLst>
              </p:cNvPr>
              <p:cNvSpPr txBox="1"/>
              <p:nvPr/>
            </p:nvSpPr>
            <p:spPr>
              <a:xfrm>
                <a:off x="1907704" y="1134913"/>
                <a:ext cx="1857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Order parameters</a:t>
                </a: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48CDC5-6F88-E399-32E1-75A4BC86CFAC}"/>
                </a:ext>
              </a:extLst>
            </p:cNvPr>
            <p:cNvSpPr txBox="1"/>
            <p:nvPr/>
          </p:nvSpPr>
          <p:spPr>
            <a:xfrm>
              <a:off x="1691680" y="3759912"/>
              <a:ext cx="4956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i="1" dirty="0">
                  <a:solidFill>
                    <a:schemeClr val="accent6">
                      <a:lumMod val="50000"/>
                    </a:schemeClr>
                  </a:solidFill>
                </a:rPr>
                <a:t>Solid </a:t>
              </a:r>
              <a:r>
                <a:rPr lang="nl-NL" i="1" dirty="0" err="1">
                  <a:solidFill>
                    <a:schemeClr val="accent6">
                      <a:lumMod val="50000"/>
                    </a:schemeClr>
                  </a:solidFill>
                </a:rPr>
                <a:t>lines</a:t>
              </a:r>
              <a:r>
                <a:rPr lang="nl-NL" i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Numerical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integration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of ODE</a:t>
              </a:r>
            </a:p>
            <a:p>
              <a:r>
                <a:rPr lang="nl-NL" i="1" dirty="0" err="1">
                  <a:solidFill>
                    <a:schemeClr val="accent6">
                      <a:lumMod val="50000"/>
                    </a:schemeClr>
                  </a:solidFill>
                </a:rPr>
                <a:t>Symbols</a:t>
              </a:r>
              <a:r>
                <a:rPr lang="nl-NL" i="1" dirty="0">
                  <a:solidFill>
                    <a:schemeClr val="accent6">
                      <a:lumMod val="50000"/>
                    </a:schemeClr>
                  </a:solidFill>
                </a:rPr>
                <a:t>: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simulation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results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for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N=10000 </a:t>
              </a:r>
              <a:r>
                <a:rPr lang="nl-NL" dirty="0" err="1">
                  <a:solidFill>
                    <a:schemeClr val="accent6">
                      <a:lumMod val="50000"/>
                    </a:schemeClr>
                  </a:solidFill>
                </a:rPr>
                <a:t>and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</a:rPr>
                <a:t> </a:t>
              </a:r>
              <a:r>
                <a:rPr lang="nl-NL" dirty="0">
                  <a:solidFill>
                    <a:schemeClr val="accent6">
                      <a:lumMod val="50000"/>
                    </a:schemeClr>
                  </a:solidFill>
                  <a:sym typeface="Symbol" panose="05050102010706020507" pitchFamily="18" charset="2"/>
                </a:rPr>
                <a:t>=0.1</a:t>
              </a:r>
              <a:endParaRPr lang="en-GB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DD851C-2354-8934-AD7F-27A782A212AF}"/>
                  </a:ext>
                </a:extLst>
              </p:cNvPr>
              <p:cNvSpPr txBox="1"/>
              <p:nvPr/>
            </p:nvSpPr>
            <p:spPr>
              <a:xfrm>
                <a:off x="1847528" y="5402479"/>
                <a:ext cx="713067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>
                    <a:solidFill>
                      <a:srgbClr val="FF0000"/>
                    </a:solidFill>
                  </a:rPr>
                  <a:t>Plateau </a:t>
                </a:r>
                <a:r>
                  <a:rPr lang="nl-NL" dirty="0" err="1">
                    <a:solidFill>
                      <a:srgbClr val="FF0000"/>
                    </a:solidFill>
                  </a:rPr>
                  <a:t>caused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by</a:t>
                </a:r>
                <a:r>
                  <a:rPr lang="nl-NL" dirty="0">
                    <a:solidFill>
                      <a:srgbClr val="FF0000"/>
                    </a:solidFill>
                  </a:rPr>
                  <a:t> (</a:t>
                </a:r>
                <a:r>
                  <a:rPr lang="nl-NL" dirty="0" err="1">
                    <a:solidFill>
                      <a:srgbClr val="FF0000"/>
                    </a:solidFill>
                  </a:rPr>
                  <a:t>weakly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repulsive</a:t>
                </a:r>
                <a:r>
                  <a:rPr lang="nl-NL" dirty="0">
                    <a:solidFill>
                      <a:srgbClr val="FF0000"/>
                    </a:solidFill>
                  </a:rPr>
                  <a:t>) </a:t>
                </a:r>
                <a:r>
                  <a:rPr lang="nl-NL" dirty="0" err="1">
                    <a:solidFill>
                      <a:srgbClr val="FF0000"/>
                    </a:solidFill>
                  </a:rPr>
                  <a:t>fixed</a:t>
                </a:r>
                <a:r>
                  <a:rPr lang="nl-NL" dirty="0">
                    <a:solidFill>
                      <a:srgbClr val="FF0000"/>
                    </a:solidFill>
                  </a:rPr>
                  <a:t> point </a:t>
                </a:r>
                <a:r>
                  <a:rPr lang="nl-NL" dirty="0" err="1">
                    <a:solidFill>
                      <a:srgbClr val="FF0000"/>
                    </a:solidFill>
                  </a:rPr>
                  <a:t>with</a:t>
                </a:r>
                <a:r>
                  <a:rPr lang="nl-NL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≈0.52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FF0000"/>
                    </a:solidFill>
                  </a:rPr>
                  <a:t>At least one positive eigenvalue of </a:t>
                </a:r>
                <a:r>
                  <a:rPr lang="en-GB" dirty="0" err="1">
                    <a:solidFill>
                      <a:srgbClr val="FF0000"/>
                    </a:solidFill>
                  </a:rPr>
                  <a:t>linearlized</a:t>
                </a:r>
                <a:r>
                  <a:rPr lang="en-GB" dirty="0">
                    <a:solidFill>
                      <a:srgbClr val="FF0000"/>
                    </a:solidFill>
                  </a:rPr>
                  <a:t> system around </a:t>
                </a:r>
                <a:r>
                  <a:rPr lang="en-GB" dirty="0" err="1">
                    <a:solidFill>
                      <a:srgbClr val="FF0000"/>
                    </a:solidFill>
                  </a:rPr>
                  <a:t>fp</a:t>
                </a:r>
                <a:r>
                  <a:rPr lang="en-GB" dirty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nl-N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nl-NL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solidFill>
                      <a:srgbClr val="33CC33"/>
                    </a:solidFill>
                  </a:rPr>
                  <a:t>Eventually the student units specialize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DD851C-2354-8934-AD7F-27A782A21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5402479"/>
                <a:ext cx="7130670" cy="923330"/>
              </a:xfrm>
              <a:prstGeom prst="rect">
                <a:avLst/>
              </a:prstGeom>
              <a:blipFill>
                <a:blip r:embed="rId3"/>
                <a:stretch>
                  <a:fillRect l="-513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97F02E-D0B1-3168-1FF8-DFE89B7F8376}"/>
                  </a:ext>
                </a:extLst>
              </p:cNvPr>
              <p:cNvSpPr txBox="1"/>
              <p:nvPr/>
            </p:nvSpPr>
            <p:spPr>
              <a:xfrm>
                <a:off x="4439816" y="809165"/>
                <a:ext cx="49281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nl-NL" i="1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nl-NL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=0.2,  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=0.3,  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97F02E-D0B1-3168-1FF8-DFE89B7F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809165"/>
                <a:ext cx="4928144" cy="923330"/>
              </a:xfrm>
              <a:prstGeom prst="rect">
                <a:avLst/>
              </a:prstGeom>
              <a:blipFill>
                <a:blip r:embed="rId4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D540F9-45A6-6BCC-09F2-9D6F2439BE2A}"/>
              </a:ext>
            </a:extLst>
          </p:cNvPr>
          <p:cNvSpPr txBox="1"/>
          <p:nvPr/>
        </p:nvSpPr>
        <p:spPr>
          <a:xfrm>
            <a:off x="1631505" y="1018397"/>
            <a:ext cx="180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Initial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conditions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6498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5965-D829-490D-6AA3-F928F835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On-line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: </a:t>
            </a:r>
            <a:r>
              <a:rPr lang="nl-NL" dirty="0" err="1"/>
              <a:t>Results</a:t>
            </a:r>
            <a:r>
              <a:rPr lang="nl-NL" dirty="0"/>
              <a:t>, Outlook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Challenges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B080-B451-0328-607C-7F6803D3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Model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Concept Drift </a:t>
            </a:r>
            <a:r>
              <a:rPr lang="nl-NL" baseline="30000" dirty="0"/>
              <a:t>[1][2] </a:t>
            </a:r>
            <a:r>
              <a:rPr lang="nl-NL" dirty="0"/>
              <a:t>(</a:t>
            </a:r>
            <a:r>
              <a:rPr lang="nl-NL" dirty="0" err="1"/>
              <a:t>Also</a:t>
            </a:r>
            <a:r>
              <a:rPr lang="nl-NL" dirty="0"/>
              <a:t> LVQ!)</a:t>
            </a:r>
            <a:endParaRPr lang="nl-NL" baseline="30000" dirty="0"/>
          </a:p>
          <a:p>
            <a:pPr lvl="1"/>
            <a:r>
              <a:rPr lang="nl-NL" dirty="0" err="1"/>
              <a:t>ReLU</a:t>
            </a:r>
            <a:r>
              <a:rPr lang="nl-NL" dirty="0"/>
              <a:t> vs. </a:t>
            </a:r>
            <a:r>
              <a:rPr lang="nl-NL" dirty="0" err="1"/>
              <a:t>Sigmoidal</a:t>
            </a:r>
            <a:endParaRPr lang="nl-NL" dirty="0"/>
          </a:p>
          <a:p>
            <a:r>
              <a:rPr lang="nl-NL" dirty="0"/>
              <a:t>How </a:t>
            </a:r>
            <a:r>
              <a:rPr lang="nl-NL" dirty="0" err="1"/>
              <a:t>realistic</a:t>
            </a:r>
            <a:r>
              <a:rPr lang="nl-NL" dirty="0"/>
              <a:t>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really</a:t>
            </a:r>
            <a:r>
              <a:rPr lang="nl-NL" dirty="0"/>
              <a:t>? </a:t>
            </a:r>
            <a:r>
              <a:rPr lang="nl-NL" dirty="0" err="1"/>
              <a:t>Realistic</a:t>
            </a:r>
            <a:r>
              <a:rPr lang="nl-NL" dirty="0"/>
              <a:t> data </a:t>
            </a:r>
            <a:r>
              <a:rPr lang="nl-NL" dirty="0" err="1"/>
              <a:t>distributions</a:t>
            </a:r>
            <a:r>
              <a:rPr lang="nl-NL" dirty="0"/>
              <a:t> </a:t>
            </a:r>
            <a:r>
              <a:rPr lang="nl-NL" baseline="30000" dirty="0"/>
              <a:t>[3]</a:t>
            </a:r>
          </a:p>
          <a:p>
            <a:r>
              <a:rPr lang="nl-NL" dirty="0"/>
              <a:t>More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layers</a:t>
            </a:r>
            <a:r>
              <a:rPr lang="nl-NL" dirty="0"/>
              <a:t> (</a:t>
            </a:r>
            <a:r>
              <a:rPr lang="nl-NL" dirty="0" err="1"/>
              <a:t>difficult</a:t>
            </a:r>
            <a:r>
              <a:rPr lang="nl-NL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A8EFF-27FE-0893-1CAA-BEC5CA9B373D}"/>
              </a:ext>
            </a:extLst>
          </p:cNvPr>
          <p:cNvSpPr txBox="1"/>
          <p:nvPr/>
        </p:nvSpPr>
        <p:spPr>
          <a:xfrm>
            <a:off x="364777" y="4737763"/>
            <a:ext cx="11462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[1]: </a:t>
            </a:r>
            <a:r>
              <a:rPr lang="en-GB" sz="1400" dirty="0">
                <a:effectLst/>
              </a:rPr>
              <a:t>Straat, M., F. Abadi, Z. Kan, C. </a:t>
            </a:r>
            <a:r>
              <a:rPr lang="en-GB" sz="1400" dirty="0" err="1">
                <a:effectLst/>
              </a:rPr>
              <a:t>Göpfert</a:t>
            </a:r>
            <a:r>
              <a:rPr lang="en-GB" sz="1400" dirty="0">
                <a:effectLst/>
              </a:rPr>
              <a:t>, B. Hammer, and M. Biehl. ‘Supervised Learning in the Presence of Concept Drift: A Modelling Framework’. </a:t>
            </a:r>
            <a:r>
              <a:rPr lang="en-GB" sz="1400" i="1" dirty="0">
                <a:effectLst/>
              </a:rPr>
              <a:t>Neural Computing and Applications</a:t>
            </a:r>
            <a:r>
              <a:rPr lang="en-GB" sz="1400" dirty="0">
                <a:effectLst/>
              </a:rPr>
              <a:t>, 27 April 2021.</a:t>
            </a:r>
          </a:p>
          <a:p>
            <a:r>
              <a:rPr lang="en-GB" sz="1400" dirty="0">
                <a:effectLst/>
              </a:rPr>
              <a:t>[2]:  Straat, Michiel, </a:t>
            </a:r>
            <a:r>
              <a:rPr lang="en-GB" sz="1400" dirty="0" err="1">
                <a:effectLst/>
              </a:rPr>
              <a:t>Fthi</a:t>
            </a:r>
            <a:r>
              <a:rPr lang="en-GB" sz="1400" dirty="0">
                <a:effectLst/>
              </a:rPr>
              <a:t> Abadi, Christina </a:t>
            </a:r>
            <a:r>
              <a:rPr lang="en-GB" sz="1400" dirty="0" err="1">
                <a:effectLst/>
              </a:rPr>
              <a:t>Göpfert</a:t>
            </a:r>
            <a:r>
              <a:rPr lang="en-GB" sz="1400" dirty="0">
                <a:effectLst/>
              </a:rPr>
              <a:t>, Barbara Hammer, and Michael Biehl. ‘Statistical Mechanics of On-Line Learning Under Concept Drift’. </a:t>
            </a:r>
            <a:r>
              <a:rPr lang="en-GB" sz="1400" i="1" dirty="0">
                <a:effectLst/>
              </a:rPr>
              <a:t>Entropy</a:t>
            </a:r>
            <a:r>
              <a:rPr lang="en-GB" sz="1400" dirty="0">
                <a:effectLst/>
              </a:rPr>
              <a:t> 20, no. 10 (October 2018): 775.</a:t>
            </a:r>
          </a:p>
          <a:p>
            <a:r>
              <a:rPr lang="en-GB" sz="1400" dirty="0">
                <a:effectLst/>
              </a:rPr>
              <a:t>[3]: </a:t>
            </a:r>
            <a:r>
              <a:rPr lang="en-GB" sz="1400" dirty="0" err="1">
                <a:effectLst/>
              </a:rPr>
              <a:t>Goldt</a:t>
            </a:r>
            <a:r>
              <a:rPr lang="en-GB" sz="1400" dirty="0">
                <a:effectLst/>
              </a:rPr>
              <a:t>, Sebastian, Marc </a:t>
            </a:r>
            <a:r>
              <a:rPr lang="en-GB" sz="1400" dirty="0" err="1">
                <a:effectLst/>
              </a:rPr>
              <a:t>Mézard</a:t>
            </a:r>
            <a:r>
              <a:rPr lang="en-GB" sz="1400" dirty="0">
                <a:effectLst/>
              </a:rPr>
              <a:t>, Florent </a:t>
            </a:r>
            <a:r>
              <a:rPr lang="en-GB" sz="1400" dirty="0" err="1">
                <a:effectLst/>
              </a:rPr>
              <a:t>Krzakala</a:t>
            </a:r>
            <a:r>
              <a:rPr lang="en-GB" sz="1400" dirty="0">
                <a:effectLst/>
              </a:rPr>
              <a:t>, and </a:t>
            </a:r>
            <a:r>
              <a:rPr lang="en-GB" sz="1400" dirty="0" err="1">
                <a:effectLst/>
              </a:rPr>
              <a:t>Lenka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Zdeborová</a:t>
            </a:r>
            <a:r>
              <a:rPr lang="en-GB" sz="1400" dirty="0">
                <a:effectLst/>
              </a:rPr>
              <a:t>. ‘Modelling the Influence of Data Structure on Learning in Neural Networks: The Hidden Manifold Model’. </a:t>
            </a:r>
            <a:r>
              <a:rPr lang="en-GB" sz="1400" i="1" dirty="0">
                <a:effectLst/>
              </a:rPr>
              <a:t>Physical Review X</a:t>
            </a:r>
            <a:r>
              <a:rPr lang="en-GB" sz="1400" dirty="0">
                <a:effectLst/>
              </a:rPr>
              <a:t> 10, no. 4 (3 December 2020): 041044.</a:t>
            </a:r>
          </a:p>
          <a:p>
            <a:endParaRPr lang="en-GB" sz="1400" dirty="0">
              <a:effectLst/>
            </a:endParaRPr>
          </a:p>
          <a:p>
            <a:endParaRPr lang="en-GB" sz="1400" dirty="0">
              <a:effectLst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3505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8020-9837-12E2-11BA-4CEF6A8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194453" cy="610949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Off-line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6A6AF-810B-7EA3-DF7C-73120349E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601" y="561462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nl-NL" sz="2000" dirty="0"/>
                  <a:t>Stochastic </a:t>
                </a:r>
                <a:r>
                  <a:rPr lang="nl-NL" sz="2000" dirty="0" err="1"/>
                  <a:t>optimization</a:t>
                </a:r>
                <a:r>
                  <a:rPr lang="nl-NL" sz="2000" dirty="0"/>
                  <a:t> of </a:t>
                </a:r>
                <a:r>
                  <a:rPr lang="nl-NL" sz="2000" dirty="0" err="1"/>
                  <a:t>adaptive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quantities</a:t>
                </a:r>
                <a:r>
                  <a:rPr lang="nl-NL" sz="2000" dirty="0"/>
                  <a:t>, e.g. </a:t>
                </a:r>
                <a:r>
                  <a:rPr lang="nl-NL" sz="2000" dirty="0" err="1"/>
                  <a:t>weights</a:t>
                </a:r>
                <a:r>
                  <a:rPr lang="nl-NL" sz="2000" dirty="0"/>
                  <a:t> of a </a:t>
                </a:r>
                <a:r>
                  <a:rPr lang="nl-NL" sz="2000" dirty="0" err="1"/>
                  <a:t>network</a:t>
                </a:r>
                <a:r>
                  <a:rPr lang="nl-NL" sz="2000" dirty="0"/>
                  <a:t> </a:t>
                </a:r>
                <a:r>
                  <a:rPr lang="nl-NL" sz="2000" dirty="0" err="1"/>
                  <a:t>based</a:t>
                </a:r>
                <a:r>
                  <a:rPr lang="nl-NL" sz="2000" dirty="0"/>
                  <a:t> on a </a:t>
                </a:r>
                <a:r>
                  <a:rPr lang="nl-NL" sz="2000" dirty="0" err="1"/>
                  <a:t>specific</a:t>
                </a:r>
                <a:r>
                  <a:rPr lang="nl-NL" sz="2000" dirty="0"/>
                  <a:t> set of </a:t>
                </a:r>
                <a:r>
                  <a:rPr lang="nl-NL" sz="2000" dirty="0" err="1"/>
                  <a:t>example</a:t>
                </a:r>
                <a:r>
                  <a:rPr lang="nl-NL" sz="2000" dirty="0"/>
                  <a:t> data (input/output pairs)</a:t>
                </a:r>
                <a:endParaRPr lang="en-GB" sz="2000" dirty="0"/>
              </a:p>
              <a:p>
                <a:pPr lvl="1"/>
                <a:r>
                  <a:rPr lang="en-GB" sz="2000" dirty="0"/>
                  <a:t>Cost/Loss/Energy: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nl-NL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000" b="1" i="1" smtClean="0"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0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defined</a:t>
                </a:r>
                <a:r>
                  <a:rPr lang="nl-NL" sz="2000" dirty="0"/>
                  <a:t> w.r.t.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NL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000" b="1" i="1">
                                    <a:latin typeface="Cambria Math" panose="02040503050406030204" pitchFamily="18" charset="0"/>
                                  </a:rPr>
                                  <m:t>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nl-N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nl-NL" sz="20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nl-NL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nl-NL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nl-NL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Modelling uses the canonical ensemble in statistical physics to explore equilibrium state: System minimises its </a:t>
                </a:r>
                <a:r>
                  <a:rPr lang="en-GB" sz="2000" i="1" dirty="0"/>
                  <a:t>free energy.</a:t>
                </a:r>
              </a:p>
              <a:p>
                <a:r>
                  <a:rPr lang="nl-NL" sz="2000" dirty="0"/>
                  <a:t>Long time equilibrium (Gibbs-</a:t>
                </a:r>
                <a:r>
                  <a:rPr lang="nl-NL" sz="2000" dirty="0" err="1"/>
                  <a:t>Boltzmann</a:t>
                </a:r>
                <a:r>
                  <a:rPr lang="nl-NL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GB" sz="2000" noProof="0" dirty="0"/>
              </a:p>
              <a:p>
                <a:pPr lvl="1"/>
                <a:r>
                  <a:rPr lang="nl-NL" sz="2000" dirty="0"/>
                  <a:t>“Inverse </a:t>
                </a:r>
                <a:r>
                  <a:rPr lang="nl-NL" sz="2000" dirty="0" err="1"/>
                  <a:t>temperature</a:t>
                </a:r>
                <a:r>
                  <a:rPr lang="nl-NL" sz="2000" dirty="0"/>
                  <a:t>”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noProof="0" dirty="0"/>
                  <a:t> controls shape of the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2000" noProof="0" dirty="0"/>
                  <a:t> is the partition sum that normalises the distribution: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nl-NL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2000" b="1" i="1" noProof="0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nl-NL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l-NL" sz="2000" b="0" i="0" noProof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nl-NL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000" b="1" i="1" noProof="0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</m:d>
                              </m:e>
                            </m:d>
                            <m:r>
                              <a:rPr lang="nl-NL" sz="2000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nl-NL" sz="2000" b="0" i="1" noProof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2000" b="1" i="1" noProof="0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GB" sz="2000" noProof="0" dirty="0"/>
              </a:p>
              <a:p>
                <a:pPr lvl="1"/>
                <a:r>
                  <a:rPr lang="en-GB" sz="2000" dirty="0"/>
                  <a:t>Probability of Energy: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2000" noProof="0" dirty="0"/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 noProof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l-NL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sz="2000" noProof="0" dirty="0"/>
                  <a:t> is weight space volume consistent with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2000" noProof="0" dirty="0"/>
              </a:p>
              <a:p>
                <a:pPr lvl="1"/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noProof="0" dirty="0"/>
                  <a:t> is very peaked </a:t>
                </a:r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2000" noProof="0" dirty="0"/>
                  <a:t>, at the energy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2000" noProof="0" dirty="0"/>
                  <a:t> that minimises the </a:t>
                </a:r>
                <a:r>
                  <a:rPr lang="en-GB" sz="2000" i="1" dirty="0"/>
                  <a:t>free energy</a:t>
                </a:r>
              </a:p>
              <a:p>
                <a:pPr lvl="1"/>
                <a:r>
                  <a:rPr lang="en-GB" sz="2000" i="1" noProof="0" dirty="0"/>
                  <a:t>Free energy: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𝑇</m:t>
                    </m:r>
                    <m:f>
                      <m:f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GB" sz="2000" noProof="0" dirty="0"/>
                  <a:t>, where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nl-NL" sz="20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000" b="0" i="0" noProof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l-NL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nl-NL" sz="2000" b="0" i="0" noProof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2000" b="0" i="1" noProof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000" noProof="0" dirty="0"/>
              </a:p>
              <a:p>
                <a:pPr lvl="1"/>
                <a:r>
                  <a:rPr lang="nl-NL" sz="2000" dirty="0"/>
                  <a:t>Equilibrium state, </a:t>
                </a:r>
                <a:r>
                  <a:rPr lang="nl-NL" sz="2000" dirty="0" err="1"/>
                  <a:t>competition</a:t>
                </a:r>
                <a:r>
                  <a:rPr lang="nl-NL" sz="2000" dirty="0"/>
                  <a:t> </a:t>
                </a:r>
                <a:r>
                  <a:rPr lang="nl-NL" sz="2000" dirty="0" err="1"/>
                  <a:t>between</a:t>
                </a:r>
                <a:r>
                  <a:rPr lang="nl-NL" sz="2000" dirty="0"/>
                  <a:t>: </a:t>
                </a:r>
                <a:r>
                  <a:rPr lang="nl-NL" sz="2000" dirty="0" err="1"/>
                  <a:t>Minimal</a:t>
                </a:r>
                <a:r>
                  <a:rPr lang="nl-NL" sz="2000" dirty="0"/>
                  <a:t> energy vs. </a:t>
                </a:r>
                <a:r>
                  <a:rPr lang="nl-NL" sz="2000" dirty="0" err="1"/>
                  <a:t>huge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number</a:t>
                </a:r>
                <a:r>
                  <a:rPr lang="nl-NL" sz="2000" dirty="0"/>
                  <a:t> of </a:t>
                </a:r>
                <a:r>
                  <a:rPr lang="nl-NL" sz="2000" dirty="0" err="1"/>
                  <a:t>available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states</a:t>
                </a:r>
                <a:r>
                  <a:rPr lang="nl-NL" sz="2000" dirty="0"/>
                  <a:t> </a:t>
                </a:r>
                <a:r>
                  <a:rPr lang="nl-NL" sz="2000" dirty="0" err="1"/>
                  <a:t>with</a:t>
                </a:r>
                <a:r>
                  <a:rPr lang="nl-NL" sz="2000" dirty="0"/>
                  <a:t> </a:t>
                </a:r>
                <a:r>
                  <a:rPr lang="nl-NL" sz="2000" dirty="0" err="1"/>
                  <a:t>higher</a:t>
                </a:r>
                <a:r>
                  <a:rPr lang="nl-NL" sz="2000" dirty="0"/>
                  <a:t> energy.</a:t>
                </a:r>
                <a:endParaRPr lang="en-GB" sz="2000" noProof="0" dirty="0"/>
              </a:p>
              <a:p>
                <a:pPr lvl="1"/>
                <a:r>
                  <a:rPr lang="en-GB" sz="2000" noProof="0" dirty="0"/>
                  <a:t>Changing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000" noProof="0" dirty="0"/>
                  <a:t> can produce </a:t>
                </a:r>
                <a14:m>
                  <m:oMath xmlns:m="http://schemas.openxmlformats.org/officeDocument/2006/math"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𝑝h𝑎𝑠𝑒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b="0" i="1" noProof="0" smtClean="0">
                        <a:latin typeface="Cambria Math" panose="02040503050406030204" pitchFamily="18" charset="0"/>
                      </a:rPr>
                      <m:t>𝑡𝑟𝑎𝑛𝑠𝑖𝑡𝑖𝑜𝑛𝑠</m:t>
                    </m:r>
                  </m:oMath>
                </a14:m>
                <a:r>
                  <a:rPr lang="en-GB" sz="2000" noProof="0" dirty="0"/>
                  <a:t>: sudden changes in the minimum of the free energy/equilibrium state.</a:t>
                </a:r>
              </a:p>
              <a:p>
                <a:r>
                  <a:rPr lang="en-GB" sz="2000" dirty="0"/>
                  <a:t>Additional dataset average (Difficult! Resort to a limit of high temperatures and very large datasets)</a:t>
                </a:r>
                <a:endParaRPr lang="en-GB" sz="2000" noProof="0" dirty="0"/>
              </a:p>
              <a:p>
                <a:pPr lvl="1"/>
                <a:endParaRPr lang="en-GB" sz="2000" noProof="0" dirty="0"/>
              </a:p>
              <a:p>
                <a:endParaRPr lang="en-GB" sz="2000" noProof="0" dirty="0"/>
              </a:p>
              <a:p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6A6AF-810B-7EA3-DF7C-73120349E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601" y="561462"/>
                <a:ext cx="10515600" cy="4351338"/>
              </a:xfrm>
              <a:blipFill>
                <a:blip r:embed="rId2"/>
                <a:stretch>
                  <a:fillRect l="-522" t="-1401" r="-870" b="-48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6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B69F-FB6D-279D-F8D7-68109C88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45"/>
            <a:ext cx="10515600" cy="1325563"/>
          </a:xfrm>
        </p:spPr>
        <p:txBody>
          <a:bodyPr/>
          <a:lstStyle/>
          <a:p>
            <a:r>
              <a:rPr lang="en-GB" noProof="0" dirty="0"/>
              <a:t>Stochastic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32B4D-9C72-14AF-C8CD-00984550DE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6998"/>
                <a:ext cx="10515600" cy="4351338"/>
              </a:xfrm>
            </p:spPr>
            <p:txBody>
              <a:bodyPr/>
              <a:lstStyle/>
              <a:p>
                <a:r>
                  <a:rPr lang="en-GB" noProof="0" dirty="0"/>
                  <a:t>Objective/cost/loss function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noProof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 with many degrees of freedom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332B4D-9C72-14AF-C8CD-00984550DE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699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739CD0-8CFF-FD0C-52C5-C9BCF3684023}"/>
              </a:ext>
            </a:extLst>
          </p:cNvPr>
          <p:cNvCxnSpPr/>
          <p:nvPr/>
        </p:nvCxnSpPr>
        <p:spPr>
          <a:xfrm>
            <a:off x="6096000" y="2286000"/>
            <a:ext cx="0" cy="4572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EA65D-2BCC-A821-D379-B8EDB6587638}"/>
                  </a:ext>
                </a:extLst>
              </p:cNvPr>
              <p:cNvSpPr txBox="1"/>
              <p:nvPr/>
            </p:nvSpPr>
            <p:spPr>
              <a:xfrm>
                <a:off x="226366" y="2530895"/>
                <a:ext cx="4123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400" b="1" dirty="0"/>
                  <a:t>Discrete, e.g. </a:t>
                </a:r>
                <a14:m>
                  <m:oMath xmlns:m="http://schemas.openxmlformats.org/officeDocument/2006/math">
                    <m:r>
                      <a:rPr lang="nl-NL" sz="2400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CEA65D-2BCC-A821-D379-B8EDB658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6" y="2530895"/>
                <a:ext cx="4123436" cy="461665"/>
              </a:xfrm>
              <a:prstGeom prst="rect">
                <a:avLst/>
              </a:prstGeom>
              <a:blipFill>
                <a:blip r:embed="rId3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51F0D-4414-D0E2-C23D-A44C2FFCD449}"/>
                  </a:ext>
                </a:extLst>
              </p:cNvPr>
              <p:cNvSpPr txBox="1"/>
              <p:nvPr/>
            </p:nvSpPr>
            <p:spPr>
              <a:xfrm>
                <a:off x="6406342" y="2530895"/>
                <a:ext cx="382854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400" b="1" dirty="0"/>
                  <a:t>Continuous, e.g.        </a:t>
                </a:r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51F0D-4414-D0E2-C23D-A44C2FFCD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342" y="2530895"/>
                <a:ext cx="3828549" cy="468205"/>
              </a:xfrm>
              <a:prstGeom prst="rect">
                <a:avLst/>
              </a:prstGeom>
              <a:blipFill>
                <a:blip r:embed="rId4"/>
                <a:stretch>
                  <a:fillRect l="-2548" t="-10390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4F02C-5C03-BB6D-AF69-D109442C0244}"/>
                  </a:ext>
                </a:extLst>
              </p:cNvPr>
              <p:cNvSpPr txBox="1"/>
              <p:nvPr/>
            </p:nvSpPr>
            <p:spPr>
              <a:xfrm>
                <a:off x="226366" y="3163078"/>
                <a:ext cx="5707903" cy="2517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Metropolis </a:t>
                </a:r>
                <a:r>
                  <a:rPr lang="nl-NL" dirty="0" err="1"/>
                  <a:t>algorithm</a:t>
                </a:r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2000" dirty="0" err="1"/>
                  <a:t>Suggest</a:t>
                </a:r>
                <a:r>
                  <a:rPr lang="nl-NL" sz="2000" dirty="0"/>
                  <a:t> a (small) change</a:t>
                </a:r>
                <a:endParaRPr lang="en-GB" sz="2000" dirty="0"/>
              </a:p>
              <a:p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̃"/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single</m:t>
                    </m:r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spin</m:t>
                    </m:r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flip</m:t>
                    </m:r>
                  </m:oMath>
                </a14:m>
                <a:endParaRPr lang="nl-NL" sz="2000" b="1" dirty="0"/>
              </a:p>
              <a:p>
                <a:r>
                  <a:rPr lang="nl-NL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nl-NL" sz="2000" dirty="0"/>
                  <a:t>  </a:t>
                </a:r>
                <a:r>
                  <a:rPr lang="nl-NL" sz="2000" dirty="0" err="1"/>
                  <a:t>for</a:t>
                </a:r>
                <a:r>
                  <a:rPr lang="nl-NL" sz="2000" dirty="0"/>
                  <a:t> a random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nl-NL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dirty="0" err="1"/>
                  <a:t>Acceptance</a:t>
                </a:r>
                <a:r>
                  <a:rPr lang="nl-NL" sz="2000" dirty="0"/>
                  <a:t> of change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Always </a:t>
                </a:r>
                <a:r>
                  <a:rPr lang="nl-NL" sz="2000" dirty="0" err="1"/>
                  <a:t>if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nl-NL" sz="20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NL" sz="2000" dirty="0" err="1"/>
                  <a:t>With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probability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if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nl-NL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54F02C-5C03-BB6D-AF69-D109442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6" y="3163078"/>
                <a:ext cx="5707903" cy="2517677"/>
              </a:xfrm>
              <a:prstGeom prst="rect">
                <a:avLst/>
              </a:prstGeom>
              <a:blipFill>
                <a:blip r:embed="rId5"/>
                <a:stretch>
                  <a:fillRect l="-962" t="-1453" b="-3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1E3BC4-EB20-F002-D38F-AA584EA1E285}"/>
                  </a:ext>
                </a:extLst>
              </p:cNvPr>
              <p:cNvSpPr txBox="1"/>
              <p:nvPr/>
            </p:nvSpPr>
            <p:spPr>
              <a:xfrm>
                <a:off x="226366" y="6127423"/>
                <a:ext cx="232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/>
                  <a:t>Temperature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1E3BC4-EB20-F002-D38F-AA584EA1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6" y="6127423"/>
                <a:ext cx="2327176" cy="369332"/>
              </a:xfrm>
              <a:prstGeom prst="rect">
                <a:avLst/>
              </a:prstGeom>
              <a:blipFill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02AFF81-DB57-8D86-3460-3DB7CAEDEA47}"/>
              </a:ext>
            </a:extLst>
          </p:cNvPr>
          <p:cNvSpPr txBox="1"/>
          <p:nvPr/>
        </p:nvSpPr>
        <p:spPr>
          <a:xfrm>
            <a:off x="2553542" y="6127423"/>
            <a:ext cx="2514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controls</a:t>
            </a:r>
            <a:r>
              <a:rPr lang="nl-NL" dirty="0"/>
              <a:t> </a:t>
            </a:r>
            <a:r>
              <a:rPr lang="nl-NL" dirty="0" err="1"/>
              <a:t>acceptance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“</a:t>
            </a:r>
            <a:r>
              <a:rPr lang="nl-NL" dirty="0" err="1"/>
              <a:t>uphill</a:t>
            </a:r>
            <a:r>
              <a:rPr lang="nl-NL" dirty="0"/>
              <a:t>” moves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15A46-20D7-613E-64AE-DC70D2FF8C60}"/>
                  </a:ext>
                </a:extLst>
              </p:cNvPr>
              <p:cNvSpPr txBox="1"/>
              <p:nvPr/>
            </p:nvSpPr>
            <p:spPr>
              <a:xfrm>
                <a:off x="6546103" y="3234266"/>
                <a:ext cx="4807696" cy="2571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Langevin </a:t>
                </a:r>
                <a:r>
                  <a:rPr lang="nl-NL" dirty="0" err="1"/>
                  <a:t>dynamics</a:t>
                </a:r>
                <a:r>
                  <a:rPr lang="nl-NL" dirty="0"/>
                  <a:t>:</a:t>
                </a:r>
              </a:p>
              <a:p>
                <a:endParaRPr lang="nl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 err="1"/>
                  <a:t>Continuous</a:t>
                </a:r>
                <a:r>
                  <a:rPr lang="nl-NL" dirty="0"/>
                  <a:t> </a:t>
                </a:r>
                <a:r>
                  <a:rPr lang="nl-NL" dirty="0" err="1"/>
                  <a:t>temporal</a:t>
                </a:r>
                <a:r>
                  <a:rPr lang="nl-NL" dirty="0"/>
                  <a:t> change, “</a:t>
                </a:r>
                <a:r>
                  <a:rPr lang="nl-NL" dirty="0" err="1"/>
                  <a:t>noisy</a:t>
                </a:r>
                <a:r>
                  <a:rPr lang="nl-NL" dirty="0"/>
                  <a:t> </a:t>
                </a:r>
                <a:r>
                  <a:rPr lang="nl-NL" dirty="0" err="1"/>
                  <a:t>gradient</a:t>
                </a:r>
                <a:r>
                  <a:rPr lang="nl-NL" dirty="0"/>
                  <a:t> </a:t>
                </a:r>
                <a:r>
                  <a:rPr lang="nl-NL" dirty="0" err="1"/>
                  <a:t>descent</a:t>
                </a:r>
                <a:r>
                  <a:rPr lang="nl-NL" dirty="0"/>
                  <a:t>”: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 err="1"/>
                  <a:t>with</a:t>
                </a:r>
                <a:r>
                  <a:rPr lang="nl-NL" dirty="0"/>
                  <a:t> delta-</a:t>
                </a:r>
                <a:r>
                  <a:rPr lang="nl-NL" dirty="0" err="1"/>
                  <a:t>correlated</a:t>
                </a:r>
                <a:r>
                  <a:rPr lang="nl-NL" dirty="0"/>
                  <a:t> </a:t>
                </a:r>
                <a:r>
                  <a:rPr lang="nl-NL" dirty="0" err="1"/>
                  <a:t>white</a:t>
                </a:r>
                <a:r>
                  <a:rPr lang="nl-NL" dirty="0"/>
                  <a:t> </a:t>
                </a:r>
                <a:r>
                  <a:rPr lang="nl-NL" dirty="0" err="1"/>
                  <a:t>noise</a:t>
                </a:r>
                <a:endParaRPr lang="nl-N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B15A46-20D7-613E-64AE-DC70D2FF8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103" y="3234266"/>
                <a:ext cx="4807696" cy="2571088"/>
              </a:xfrm>
              <a:prstGeom prst="rect">
                <a:avLst/>
              </a:prstGeom>
              <a:blipFill>
                <a:blip r:embed="rId7"/>
                <a:stretch>
                  <a:fillRect l="-1142" t="-1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3364AFC-105D-2408-DFEF-F7B0D447D2AA}"/>
              </a:ext>
            </a:extLst>
          </p:cNvPr>
          <p:cNvSpPr txBox="1"/>
          <p:nvPr/>
        </p:nvSpPr>
        <p:spPr>
          <a:xfrm>
            <a:off x="6699379" y="6229046"/>
            <a:ext cx="465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…. Controls </a:t>
            </a:r>
            <a:r>
              <a:rPr lang="nl-NL" dirty="0" err="1"/>
              <a:t>noise</a:t>
            </a:r>
            <a:r>
              <a:rPr lang="nl-NL" dirty="0"/>
              <a:t> level, i.e. random </a:t>
            </a:r>
            <a:r>
              <a:rPr lang="nl-NL" dirty="0" err="1"/>
              <a:t>deviation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gradient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6EDF74-4FBA-6553-EE17-936A5DC7D7E6}"/>
                  </a:ext>
                </a:extLst>
              </p:cNvPr>
              <p:cNvSpPr txBox="1"/>
              <p:nvPr/>
            </p:nvSpPr>
            <p:spPr>
              <a:xfrm>
                <a:off x="226366" y="2524356"/>
                <a:ext cx="4123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400" b="1" dirty="0"/>
                  <a:t>Discrete, e.g. </a:t>
                </a:r>
                <a14:m>
                  <m:oMath xmlns:m="http://schemas.openxmlformats.org/officeDocument/2006/math">
                    <m:r>
                      <a:rPr lang="nl-NL" sz="2400" b="1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−1,+1</m:t>
                            </m:r>
                          </m:e>
                        </m:d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6EDF74-4FBA-6553-EE17-936A5DC7D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6" y="2524356"/>
                <a:ext cx="4123436" cy="461665"/>
              </a:xfrm>
              <a:prstGeom prst="rect">
                <a:avLst/>
              </a:prstGeom>
              <a:blipFill>
                <a:blip r:embed="rId8"/>
                <a:stretch>
                  <a:fillRect l="-2216" t="-10526" b="-28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67D1A8-0A7D-CE59-1485-4855B6556994}"/>
                  </a:ext>
                </a:extLst>
              </p:cNvPr>
              <p:cNvSpPr txBox="1"/>
              <p:nvPr/>
            </p:nvSpPr>
            <p:spPr>
              <a:xfrm>
                <a:off x="6406342" y="2524356"/>
                <a:ext cx="382854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2400" b="1" dirty="0"/>
                  <a:t>Continuous, e.g.        </a:t>
                </a:r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67D1A8-0A7D-CE59-1485-4855B6556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342" y="2524356"/>
                <a:ext cx="3828549" cy="468205"/>
              </a:xfrm>
              <a:prstGeom prst="rect">
                <a:avLst/>
              </a:prstGeom>
              <a:blipFill>
                <a:blip r:embed="rId9"/>
                <a:stretch>
                  <a:fillRect l="-2548" t="-10390"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0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3CB8-5B4D-ED62-8703-8958C843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 Statistical Physics of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C7A0-C9E2-F133-D856-FCCFF931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Physical systems consist of many particles. Together they form macroscopic properties: pressure, temperature, energy,…</a:t>
            </a:r>
          </a:p>
          <a:p>
            <a:r>
              <a:rPr lang="en-GB" noProof="0" dirty="0"/>
              <a:t>Key </a:t>
            </a:r>
            <a:r>
              <a:rPr lang="en-GB" dirty="0"/>
              <a:t>observation</a:t>
            </a:r>
            <a:r>
              <a:rPr lang="en-GB" noProof="0" dirty="0"/>
              <a:t>: systems with many particles/elements behave highly deterministically.</a:t>
            </a:r>
          </a:p>
          <a:p>
            <a:r>
              <a:rPr lang="en-GB" noProof="0" dirty="0"/>
              <a:t>ML models consist of many weights/parameters, which together result in the properties training and generalization loss.</a:t>
            </a:r>
          </a:p>
          <a:p>
            <a:r>
              <a:rPr lang="en-GB" noProof="0" dirty="0"/>
              <a:t>Central aim: map the typical (in contrast to worst case) macroscopic behaviour of machine learning problems. Hence, typical learning behaviour of …</a:t>
            </a:r>
          </a:p>
          <a:p>
            <a:pPr lvl="1"/>
            <a:r>
              <a:rPr lang="en-GB" noProof="0" dirty="0"/>
              <a:t>… generalization error</a:t>
            </a:r>
          </a:p>
          <a:p>
            <a:pPr lvl="1"/>
            <a:r>
              <a:rPr lang="en-GB" noProof="0" dirty="0"/>
              <a:t>… order parameters (will be defined)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534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2107085" y="637803"/>
            <a:ext cx="1781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  <a:cs typeface="Lucida Sans Unicode" charset="0"/>
              </a:rPr>
              <a:t>adaptive</a:t>
            </a:r>
            <a:r>
              <a:rPr lang="de-DE" b="1" dirty="0">
                <a:solidFill>
                  <a:srgbClr val="000000"/>
                </a:solidFill>
                <a:cs typeface="Lucida Sans Unicode" charset="0"/>
              </a:rPr>
              <a:t> </a:t>
            </a:r>
            <a:r>
              <a:rPr lang="de-DE" b="1" dirty="0" err="1">
                <a:solidFill>
                  <a:srgbClr val="000000"/>
                </a:solidFill>
                <a:cs typeface="Lucida Sans Unicode" charset="0"/>
              </a:rPr>
              <a:t>student</a:t>
            </a:r>
            <a:endParaRPr lang="en-US" b="1" dirty="0">
              <a:solidFill>
                <a:srgbClr val="000000"/>
              </a:solidFill>
              <a:cs typeface="Lucida Sans Unicode" charset="0"/>
            </a:endParaRPr>
          </a:p>
        </p:txBody>
      </p:sp>
      <p:sp>
        <p:nvSpPr>
          <p:cNvPr id="33866" name="Text Box 74"/>
          <p:cNvSpPr txBox="1">
            <a:spLocks noChangeArrowheads="1"/>
          </p:cNvSpPr>
          <p:nvPr/>
        </p:nvSpPr>
        <p:spPr bwMode="auto">
          <a:xfrm>
            <a:off x="4706243" y="704890"/>
            <a:ext cx="2406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2000" i="1" dirty="0"/>
              <a:t>           N</a:t>
            </a:r>
            <a:r>
              <a:rPr lang="de-DE" dirty="0"/>
              <a:t> </a:t>
            </a:r>
            <a:r>
              <a:rPr lang="de-DE" dirty="0" err="1"/>
              <a:t>inputs</a:t>
            </a:r>
            <a:r>
              <a:rPr lang="de-DE" dirty="0"/>
              <a:t> </a:t>
            </a:r>
          </a:p>
          <a:p>
            <a:pPr>
              <a:defRPr/>
            </a:pPr>
            <a:r>
              <a:rPr lang="de-DE" sz="2000" i="1" dirty="0">
                <a:latin typeface="+mj-lt"/>
              </a:rPr>
              <a:t>(K)</a:t>
            </a:r>
            <a:r>
              <a:rPr lang="de-DE" sz="2000" dirty="0">
                <a:latin typeface="+mj-lt"/>
              </a:rPr>
              <a:t>   </a:t>
            </a:r>
            <a:r>
              <a:rPr lang="de-DE" dirty="0" err="1"/>
              <a:t>hidden</a:t>
            </a:r>
            <a:r>
              <a:rPr lang="de-DE" dirty="0"/>
              <a:t> </a:t>
            </a:r>
            <a:r>
              <a:rPr lang="de-DE" dirty="0" err="1"/>
              <a:t>units</a:t>
            </a:r>
            <a:r>
              <a:rPr lang="de-DE" dirty="0"/>
              <a:t>   </a:t>
            </a:r>
            <a:r>
              <a:rPr lang="de-DE" sz="2000" i="1" dirty="0"/>
              <a:t>(M</a:t>
            </a:r>
            <a:r>
              <a:rPr lang="de-DE" sz="2000" i="1" dirty="0">
                <a:solidFill>
                  <a:srgbClr val="000099"/>
                </a:solidFill>
              </a:rPr>
              <a:t>) </a:t>
            </a:r>
            <a:endParaRPr lang="en-US" sz="2000" i="1" dirty="0">
              <a:solidFill>
                <a:srgbClr val="000099"/>
              </a:solidFill>
            </a:endParaRPr>
          </a:p>
        </p:txBody>
      </p:sp>
      <p:grpSp>
        <p:nvGrpSpPr>
          <p:cNvPr id="8234" name="Group 173"/>
          <p:cNvGrpSpPr>
            <a:grpSpLocks noChangeAspect="1"/>
          </p:cNvGrpSpPr>
          <p:nvPr/>
        </p:nvGrpSpPr>
        <p:grpSpPr bwMode="auto">
          <a:xfrm>
            <a:off x="1919537" y="1028328"/>
            <a:ext cx="2403475" cy="1752600"/>
            <a:chOff x="363" y="576"/>
            <a:chExt cx="1893" cy="1380"/>
          </a:xfrm>
        </p:grpSpPr>
        <p:sp>
          <p:nvSpPr>
            <p:cNvPr id="33966" name="Line 174"/>
            <p:cNvSpPr>
              <a:spLocks noChangeAspect="1" noChangeShapeType="1"/>
            </p:cNvSpPr>
            <p:nvPr/>
          </p:nvSpPr>
          <p:spPr bwMode="auto">
            <a:xfrm>
              <a:off x="476" y="695"/>
              <a:ext cx="115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67" name="Line 175"/>
            <p:cNvSpPr>
              <a:spLocks noChangeAspect="1" noChangeShapeType="1"/>
            </p:cNvSpPr>
            <p:nvPr/>
          </p:nvSpPr>
          <p:spPr bwMode="auto">
            <a:xfrm flipH="1">
              <a:off x="899" y="695"/>
              <a:ext cx="22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68" name="Line 176"/>
            <p:cNvSpPr>
              <a:spLocks noChangeAspect="1" noChangeShapeType="1"/>
            </p:cNvSpPr>
            <p:nvPr/>
          </p:nvSpPr>
          <p:spPr bwMode="auto">
            <a:xfrm>
              <a:off x="1272" y="1321"/>
              <a:ext cx="0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69" name="Oval 177"/>
            <p:cNvSpPr>
              <a:spLocks noChangeAspect="1" noChangeArrowheads="1"/>
            </p:cNvSpPr>
            <p:nvPr/>
          </p:nvSpPr>
          <p:spPr bwMode="auto">
            <a:xfrm>
              <a:off x="1503" y="674"/>
              <a:ext cx="45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0" name="Oval 178"/>
            <p:cNvSpPr>
              <a:spLocks noChangeAspect="1" noChangeArrowheads="1"/>
            </p:cNvSpPr>
            <p:nvPr/>
          </p:nvSpPr>
          <p:spPr bwMode="auto">
            <a:xfrm>
              <a:off x="1608" y="674"/>
              <a:ext cx="44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1" name="Oval 179"/>
            <p:cNvSpPr>
              <a:spLocks noChangeAspect="1" noChangeArrowheads="1"/>
            </p:cNvSpPr>
            <p:nvPr/>
          </p:nvSpPr>
          <p:spPr bwMode="auto">
            <a:xfrm>
              <a:off x="1705" y="674"/>
              <a:ext cx="45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2" name="Line 180"/>
            <p:cNvSpPr>
              <a:spLocks noChangeAspect="1" noChangeShapeType="1"/>
            </p:cNvSpPr>
            <p:nvPr/>
          </p:nvSpPr>
          <p:spPr bwMode="auto">
            <a:xfrm>
              <a:off x="796" y="740"/>
              <a:ext cx="491" cy="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3" name="Line 181"/>
            <p:cNvSpPr>
              <a:spLocks noChangeAspect="1" noChangeShapeType="1"/>
            </p:cNvSpPr>
            <p:nvPr/>
          </p:nvSpPr>
          <p:spPr bwMode="auto">
            <a:xfrm>
              <a:off x="1153" y="689"/>
              <a:ext cx="491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4" name="Line 182"/>
            <p:cNvSpPr>
              <a:spLocks noChangeAspect="1" noChangeShapeType="1"/>
            </p:cNvSpPr>
            <p:nvPr/>
          </p:nvSpPr>
          <p:spPr bwMode="auto">
            <a:xfrm>
              <a:off x="1138" y="695"/>
              <a:ext cx="13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5" name="Line 183"/>
            <p:cNvSpPr>
              <a:spLocks noChangeAspect="1" noChangeShapeType="1"/>
            </p:cNvSpPr>
            <p:nvPr/>
          </p:nvSpPr>
          <p:spPr bwMode="auto">
            <a:xfrm>
              <a:off x="796" y="740"/>
              <a:ext cx="89" cy="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6" name="Line 184"/>
            <p:cNvSpPr>
              <a:spLocks noChangeAspect="1" noChangeShapeType="1"/>
            </p:cNvSpPr>
            <p:nvPr/>
          </p:nvSpPr>
          <p:spPr bwMode="auto">
            <a:xfrm>
              <a:off x="796" y="695"/>
              <a:ext cx="849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7" name="Line 185"/>
            <p:cNvSpPr>
              <a:spLocks noChangeAspect="1" noChangeShapeType="1"/>
            </p:cNvSpPr>
            <p:nvPr/>
          </p:nvSpPr>
          <p:spPr bwMode="auto">
            <a:xfrm>
              <a:off x="452" y="695"/>
              <a:ext cx="798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8" name="Line 186"/>
            <p:cNvSpPr>
              <a:spLocks noChangeAspect="1" noChangeShapeType="1"/>
            </p:cNvSpPr>
            <p:nvPr/>
          </p:nvSpPr>
          <p:spPr bwMode="auto">
            <a:xfrm flipH="1">
              <a:off x="1264" y="689"/>
              <a:ext cx="864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79" name="Line 187"/>
            <p:cNvSpPr>
              <a:spLocks noChangeAspect="1" noChangeShapeType="1"/>
            </p:cNvSpPr>
            <p:nvPr/>
          </p:nvSpPr>
          <p:spPr bwMode="auto">
            <a:xfrm flipH="1">
              <a:off x="899" y="674"/>
              <a:ext cx="1214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0" name="Line 188"/>
            <p:cNvSpPr>
              <a:spLocks noChangeAspect="1" noChangeShapeType="1"/>
            </p:cNvSpPr>
            <p:nvPr/>
          </p:nvSpPr>
          <p:spPr bwMode="auto">
            <a:xfrm flipH="1">
              <a:off x="1287" y="651"/>
              <a:ext cx="894" cy="1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1" name="Line 189"/>
            <p:cNvSpPr>
              <a:spLocks noChangeAspect="1" noChangeShapeType="1"/>
            </p:cNvSpPr>
            <p:nvPr/>
          </p:nvSpPr>
          <p:spPr bwMode="auto">
            <a:xfrm>
              <a:off x="482" y="740"/>
              <a:ext cx="775" cy="1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2" name="Oval 190"/>
            <p:cNvSpPr>
              <a:spLocks noChangeAspect="1" noChangeArrowheads="1"/>
            </p:cNvSpPr>
            <p:nvPr/>
          </p:nvSpPr>
          <p:spPr bwMode="auto">
            <a:xfrm>
              <a:off x="363" y="584"/>
              <a:ext cx="233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3" name="Oval 191"/>
            <p:cNvSpPr>
              <a:spLocks noChangeAspect="1" noChangeArrowheads="1"/>
            </p:cNvSpPr>
            <p:nvPr/>
          </p:nvSpPr>
          <p:spPr bwMode="auto">
            <a:xfrm>
              <a:off x="676" y="584"/>
              <a:ext cx="234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4" name="Oval 192"/>
            <p:cNvSpPr>
              <a:spLocks noChangeAspect="1" noChangeArrowheads="1"/>
            </p:cNvSpPr>
            <p:nvPr/>
          </p:nvSpPr>
          <p:spPr bwMode="auto">
            <a:xfrm>
              <a:off x="1003" y="584"/>
              <a:ext cx="231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5" name="Oval 193"/>
            <p:cNvSpPr>
              <a:spLocks noChangeAspect="1" noChangeArrowheads="1"/>
            </p:cNvSpPr>
            <p:nvPr/>
          </p:nvSpPr>
          <p:spPr bwMode="auto">
            <a:xfrm>
              <a:off x="2023" y="576"/>
              <a:ext cx="233" cy="233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6" name="Oval 194"/>
            <p:cNvSpPr>
              <a:spLocks noChangeAspect="1" noChangeArrowheads="1"/>
            </p:cNvSpPr>
            <p:nvPr/>
          </p:nvSpPr>
          <p:spPr bwMode="auto">
            <a:xfrm>
              <a:off x="1153" y="1724"/>
              <a:ext cx="231" cy="23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7" name="Oval 195"/>
            <p:cNvSpPr>
              <a:spLocks noChangeAspect="1" noChangeArrowheads="1"/>
            </p:cNvSpPr>
            <p:nvPr/>
          </p:nvSpPr>
          <p:spPr bwMode="auto">
            <a:xfrm>
              <a:off x="779" y="1201"/>
              <a:ext cx="230" cy="233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8" name="Oval 196"/>
            <p:cNvSpPr>
              <a:spLocks noChangeAspect="1" noChangeArrowheads="1"/>
            </p:cNvSpPr>
            <p:nvPr/>
          </p:nvSpPr>
          <p:spPr bwMode="auto">
            <a:xfrm>
              <a:off x="1159" y="1201"/>
              <a:ext cx="230" cy="233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989" name="Oval 197"/>
            <p:cNvSpPr>
              <a:spLocks noChangeAspect="1" noChangeArrowheads="1"/>
            </p:cNvSpPr>
            <p:nvPr/>
          </p:nvSpPr>
          <p:spPr bwMode="auto">
            <a:xfrm>
              <a:off x="1532" y="1194"/>
              <a:ext cx="233" cy="23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8299649" y="620688"/>
            <a:ext cx="9108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b="1" dirty="0" err="1">
                <a:solidFill>
                  <a:srgbClr val="000000"/>
                </a:solidFill>
                <a:cs typeface="Lucida Sans Unicode" charset="0"/>
              </a:rPr>
              <a:t>teacher</a:t>
            </a:r>
            <a:endParaRPr lang="en-US" b="1" dirty="0">
              <a:solidFill>
                <a:srgbClr val="000000"/>
              </a:solidFill>
              <a:cs typeface="Lucida Sans Unicode" charset="0"/>
            </a:endParaRPr>
          </a:p>
        </p:txBody>
      </p:sp>
      <p:grpSp>
        <p:nvGrpSpPr>
          <p:cNvPr id="8202" name="Group 227"/>
          <p:cNvGrpSpPr>
            <a:grpSpLocks noChangeAspect="1"/>
          </p:cNvGrpSpPr>
          <p:nvPr/>
        </p:nvGrpSpPr>
        <p:grpSpPr bwMode="auto">
          <a:xfrm>
            <a:off x="7724974" y="1011213"/>
            <a:ext cx="2403475" cy="1752600"/>
            <a:chOff x="363" y="576"/>
            <a:chExt cx="1893" cy="1380"/>
          </a:xfrm>
        </p:grpSpPr>
        <p:sp>
          <p:nvSpPr>
            <p:cNvPr id="34020" name="Line 228"/>
            <p:cNvSpPr>
              <a:spLocks noChangeAspect="1" noChangeShapeType="1"/>
            </p:cNvSpPr>
            <p:nvPr/>
          </p:nvSpPr>
          <p:spPr bwMode="auto">
            <a:xfrm>
              <a:off x="476" y="695"/>
              <a:ext cx="115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1" name="Line 229"/>
            <p:cNvSpPr>
              <a:spLocks noChangeAspect="1" noChangeShapeType="1"/>
            </p:cNvSpPr>
            <p:nvPr/>
          </p:nvSpPr>
          <p:spPr bwMode="auto">
            <a:xfrm flipH="1">
              <a:off x="899" y="695"/>
              <a:ext cx="22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2" name="Line 230"/>
            <p:cNvSpPr>
              <a:spLocks noChangeAspect="1" noChangeShapeType="1"/>
            </p:cNvSpPr>
            <p:nvPr/>
          </p:nvSpPr>
          <p:spPr bwMode="auto">
            <a:xfrm>
              <a:off x="1272" y="1321"/>
              <a:ext cx="0" cy="5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3" name="Oval 231"/>
            <p:cNvSpPr>
              <a:spLocks noChangeAspect="1" noChangeArrowheads="1"/>
            </p:cNvSpPr>
            <p:nvPr/>
          </p:nvSpPr>
          <p:spPr bwMode="auto">
            <a:xfrm>
              <a:off x="1503" y="674"/>
              <a:ext cx="45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4" name="Oval 232"/>
            <p:cNvSpPr>
              <a:spLocks noChangeAspect="1" noChangeArrowheads="1"/>
            </p:cNvSpPr>
            <p:nvPr/>
          </p:nvSpPr>
          <p:spPr bwMode="auto">
            <a:xfrm>
              <a:off x="1608" y="674"/>
              <a:ext cx="44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5" name="Oval 233"/>
            <p:cNvSpPr>
              <a:spLocks noChangeAspect="1" noChangeArrowheads="1"/>
            </p:cNvSpPr>
            <p:nvPr/>
          </p:nvSpPr>
          <p:spPr bwMode="auto">
            <a:xfrm>
              <a:off x="1705" y="674"/>
              <a:ext cx="45" cy="4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6" name="Line 234"/>
            <p:cNvSpPr>
              <a:spLocks noChangeAspect="1" noChangeShapeType="1"/>
            </p:cNvSpPr>
            <p:nvPr/>
          </p:nvSpPr>
          <p:spPr bwMode="auto">
            <a:xfrm>
              <a:off x="796" y="740"/>
              <a:ext cx="491" cy="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7" name="Line 235"/>
            <p:cNvSpPr>
              <a:spLocks noChangeAspect="1" noChangeShapeType="1"/>
            </p:cNvSpPr>
            <p:nvPr/>
          </p:nvSpPr>
          <p:spPr bwMode="auto">
            <a:xfrm>
              <a:off x="1153" y="689"/>
              <a:ext cx="491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8" name="Line 236"/>
            <p:cNvSpPr>
              <a:spLocks noChangeAspect="1" noChangeShapeType="1"/>
            </p:cNvSpPr>
            <p:nvPr/>
          </p:nvSpPr>
          <p:spPr bwMode="auto">
            <a:xfrm>
              <a:off x="1138" y="695"/>
              <a:ext cx="134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29" name="Line 237"/>
            <p:cNvSpPr>
              <a:spLocks noChangeAspect="1" noChangeShapeType="1"/>
            </p:cNvSpPr>
            <p:nvPr/>
          </p:nvSpPr>
          <p:spPr bwMode="auto">
            <a:xfrm>
              <a:off x="796" y="740"/>
              <a:ext cx="89" cy="5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0" name="Line 238"/>
            <p:cNvSpPr>
              <a:spLocks noChangeAspect="1" noChangeShapeType="1"/>
            </p:cNvSpPr>
            <p:nvPr/>
          </p:nvSpPr>
          <p:spPr bwMode="auto">
            <a:xfrm>
              <a:off x="796" y="695"/>
              <a:ext cx="849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1" name="Line 239"/>
            <p:cNvSpPr>
              <a:spLocks noChangeAspect="1" noChangeShapeType="1"/>
            </p:cNvSpPr>
            <p:nvPr/>
          </p:nvSpPr>
          <p:spPr bwMode="auto">
            <a:xfrm>
              <a:off x="452" y="695"/>
              <a:ext cx="798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2" name="Line 240"/>
            <p:cNvSpPr>
              <a:spLocks noChangeAspect="1" noChangeShapeType="1"/>
            </p:cNvSpPr>
            <p:nvPr/>
          </p:nvSpPr>
          <p:spPr bwMode="auto">
            <a:xfrm flipH="1">
              <a:off x="1264" y="689"/>
              <a:ext cx="864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3" name="Line 241"/>
            <p:cNvSpPr>
              <a:spLocks noChangeAspect="1" noChangeShapeType="1"/>
            </p:cNvSpPr>
            <p:nvPr/>
          </p:nvSpPr>
          <p:spPr bwMode="auto">
            <a:xfrm flipH="1">
              <a:off x="899" y="674"/>
              <a:ext cx="1214" cy="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4" name="Line 242"/>
            <p:cNvSpPr>
              <a:spLocks noChangeAspect="1" noChangeShapeType="1"/>
            </p:cNvSpPr>
            <p:nvPr/>
          </p:nvSpPr>
          <p:spPr bwMode="auto">
            <a:xfrm flipH="1">
              <a:off x="1287" y="651"/>
              <a:ext cx="894" cy="12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5" name="Line 243"/>
            <p:cNvSpPr>
              <a:spLocks noChangeAspect="1" noChangeShapeType="1"/>
            </p:cNvSpPr>
            <p:nvPr/>
          </p:nvSpPr>
          <p:spPr bwMode="auto">
            <a:xfrm>
              <a:off x="482" y="740"/>
              <a:ext cx="775" cy="11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6" name="Oval 244"/>
            <p:cNvSpPr>
              <a:spLocks noChangeAspect="1" noChangeArrowheads="1"/>
            </p:cNvSpPr>
            <p:nvPr/>
          </p:nvSpPr>
          <p:spPr bwMode="auto">
            <a:xfrm>
              <a:off x="363" y="584"/>
              <a:ext cx="233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7" name="Oval 245"/>
            <p:cNvSpPr>
              <a:spLocks noChangeAspect="1" noChangeArrowheads="1"/>
            </p:cNvSpPr>
            <p:nvPr/>
          </p:nvSpPr>
          <p:spPr bwMode="auto">
            <a:xfrm>
              <a:off x="676" y="584"/>
              <a:ext cx="234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8" name="Oval 246"/>
            <p:cNvSpPr>
              <a:spLocks noChangeAspect="1" noChangeArrowheads="1"/>
            </p:cNvSpPr>
            <p:nvPr/>
          </p:nvSpPr>
          <p:spPr bwMode="auto">
            <a:xfrm>
              <a:off x="1003" y="584"/>
              <a:ext cx="231" cy="231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39" name="Oval 247"/>
            <p:cNvSpPr>
              <a:spLocks noChangeAspect="1" noChangeArrowheads="1"/>
            </p:cNvSpPr>
            <p:nvPr/>
          </p:nvSpPr>
          <p:spPr bwMode="auto">
            <a:xfrm>
              <a:off x="2023" y="576"/>
              <a:ext cx="233" cy="233"/>
            </a:xfrm>
            <a:prstGeom prst="ellipse">
              <a:avLst/>
            </a:prstGeom>
            <a:gradFill rotWithShape="0">
              <a:gsLst>
                <a:gs pos="0">
                  <a:srgbClr val="003399">
                    <a:gamma/>
                    <a:tint val="10196"/>
                    <a:invGamma/>
                  </a:srgbClr>
                </a:gs>
                <a:gs pos="100000">
                  <a:srgbClr val="003399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40" name="Oval 248"/>
            <p:cNvSpPr>
              <a:spLocks noChangeAspect="1" noChangeArrowheads="1"/>
            </p:cNvSpPr>
            <p:nvPr/>
          </p:nvSpPr>
          <p:spPr bwMode="auto">
            <a:xfrm>
              <a:off x="1153" y="1724"/>
              <a:ext cx="231" cy="23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41" name="Oval 249"/>
            <p:cNvSpPr>
              <a:spLocks noChangeAspect="1" noChangeArrowheads="1"/>
            </p:cNvSpPr>
            <p:nvPr/>
          </p:nvSpPr>
          <p:spPr bwMode="auto">
            <a:xfrm>
              <a:off x="779" y="1201"/>
              <a:ext cx="230" cy="233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42" name="Oval 250"/>
            <p:cNvSpPr>
              <a:spLocks noChangeAspect="1" noChangeArrowheads="1"/>
            </p:cNvSpPr>
            <p:nvPr/>
          </p:nvSpPr>
          <p:spPr bwMode="auto">
            <a:xfrm>
              <a:off x="1159" y="1201"/>
              <a:ext cx="230" cy="233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4043" name="Oval 251"/>
            <p:cNvSpPr>
              <a:spLocks noChangeAspect="1" noChangeArrowheads="1"/>
            </p:cNvSpPr>
            <p:nvPr/>
          </p:nvSpPr>
          <p:spPr bwMode="auto">
            <a:xfrm>
              <a:off x="1532" y="1194"/>
              <a:ext cx="233" cy="235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66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</p:grpSp>
      <p:grpSp>
        <p:nvGrpSpPr>
          <p:cNvPr id="8203" name="Group 69"/>
          <p:cNvGrpSpPr>
            <a:grpSpLocks/>
          </p:cNvGrpSpPr>
          <p:nvPr/>
        </p:nvGrpSpPr>
        <p:grpSpPr bwMode="auto">
          <a:xfrm>
            <a:off x="7718623" y="1301726"/>
            <a:ext cx="2286000" cy="990600"/>
            <a:chOff x="2736" y="2448"/>
            <a:chExt cx="1344" cy="480"/>
          </a:xfrm>
        </p:grpSpPr>
        <p:sp>
          <p:nvSpPr>
            <p:cNvPr id="33862" name="Oval 70"/>
            <p:cNvSpPr>
              <a:spLocks noChangeArrowheads="1"/>
            </p:cNvSpPr>
            <p:nvPr/>
          </p:nvSpPr>
          <p:spPr bwMode="auto">
            <a:xfrm>
              <a:off x="2736" y="2448"/>
              <a:ext cx="1344" cy="480"/>
            </a:xfrm>
            <a:prstGeom prst="ellipse">
              <a:avLst/>
            </a:prstGeom>
            <a:solidFill>
              <a:srgbClr val="DDDDDD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33863" name="Text Box 71"/>
            <p:cNvSpPr txBox="1">
              <a:spLocks noChangeArrowheads="1"/>
            </p:cNvSpPr>
            <p:nvPr/>
          </p:nvSpPr>
          <p:spPr bwMode="auto">
            <a:xfrm>
              <a:off x="2885" y="2544"/>
              <a:ext cx="106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de-DE" sz="2400" b="1">
                  <a:solidFill>
                    <a:srgbClr val="FF0000"/>
                  </a:solidFill>
                </a:rPr>
                <a:t> ? ? ? ? ? ? ? 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76" name="Rectangle 10"/>
          <p:cNvSpPr>
            <a:spLocks noChangeArrowheads="1"/>
          </p:cNvSpPr>
          <p:nvPr/>
        </p:nvSpPr>
        <p:spPr bwMode="auto">
          <a:xfrm>
            <a:off x="3431704" y="-4654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student teacher scenario: “soft committees”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511824" y="1563716"/>
            <a:ext cx="2880320" cy="2081309"/>
            <a:chOff x="3131840" y="1556792"/>
            <a:chExt cx="2581452" cy="1649261"/>
          </a:xfrm>
        </p:grpSpPr>
        <p:pic>
          <p:nvPicPr>
            <p:cNvPr id="10" name="Picture 9" descr="activations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1840" y="1556792"/>
              <a:ext cx="2581452" cy="1649261"/>
            </a:xfrm>
            <a:prstGeom prst="rect">
              <a:avLst/>
            </a:prstGeom>
          </p:spPr>
        </p:pic>
        <p:pic>
          <p:nvPicPr>
            <p:cNvPr id="14" name="Picture 13" descr="g_(z)_=_max(0,z)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2388890"/>
              <a:ext cx="858754" cy="529131"/>
            </a:xfrm>
            <a:prstGeom prst="rect">
              <a:avLst/>
            </a:prstGeom>
          </p:spPr>
        </p:pic>
        <p:pic>
          <p:nvPicPr>
            <p:cNvPr id="15" name="Picture 14" descr="g_(z)_=_mbox_~~~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980" y="1573072"/>
              <a:ext cx="1119770" cy="520456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919537" y="3795965"/>
            <a:ext cx="6261522" cy="871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here: learnable rules, reliable data (outputs provided by teacher)</a:t>
            </a:r>
          </a:p>
          <a:p>
            <a:pPr>
              <a:lnSpc>
                <a:spcPct val="140000"/>
              </a:lnSpc>
            </a:pPr>
            <a:r>
              <a:rPr lang="en-US" dirty="0"/>
              <a:t>         perfectly matching complexity  </a:t>
            </a:r>
            <a:r>
              <a:rPr lang="en-US" sz="2000" i="1" dirty="0">
                <a:latin typeface="+mj-lt"/>
              </a:rPr>
              <a:t>K=M</a:t>
            </a:r>
            <a:r>
              <a:rPr lang="en-US" i="1" dirty="0"/>
              <a:t>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97957" y="4605387"/>
            <a:ext cx="4601131" cy="831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consider two prototypical activation functions: </a:t>
            </a:r>
          </a:p>
          <a:p>
            <a:pPr>
              <a:lnSpc>
                <a:spcPct val="140000"/>
              </a:lnSpc>
            </a:pPr>
            <a:r>
              <a:rPr lang="en-US" dirty="0"/>
              <a:t>        </a:t>
            </a:r>
            <a:r>
              <a:rPr lang="en-US" b="1" dirty="0"/>
              <a:t>sigmoidal  / </a:t>
            </a:r>
            <a:r>
              <a:rPr lang="en-US" b="1" dirty="0" err="1"/>
              <a:t>ReLU</a:t>
            </a:r>
            <a:r>
              <a:rPr lang="en-US" b="1" dirty="0"/>
              <a:t>   </a:t>
            </a:r>
            <a:r>
              <a:rPr lang="en-US" dirty="0"/>
              <a:t>in student and teacher</a:t>
            </a:r>
          </a:p>
        </p:txBody>
      </p:sp>
      <p:pic>
        <p:nvPicPr>
          <p:cNvPr id="4" name="Picture 3" descr="sigma_=_frac_1_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100" y="2963557"/>
            <a:ext cx="2802396" cy="734711"/>
          </a:xfrm>
          <a:prstGeom prst="rect">
            <a:avLst/>
          </a:prstGeom>
        </p:spPr>
      </p:pic>
      <p:pic>
        <p:nvPicPr>
          <p:cNvPr id="5" name="Picture 4" descr="S_=_frac_1_sqrt_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42" y="3043834"/>
            <a:ext cx="2644959" cy="745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32BD34-0181-FDB1-584D-72DFBFB5AE59}"/>
                  </a:ext>
                </a:extLst>
              </p:cNvPr>
              <p:cNvSpPr txBox="1"/>
              <p:nvPr/>
            </p:nvSpPr>
            <p:spPr>
              <a:xfrm>
                <a:off x="1897957" y="5659513"/>
                <a:ext cx="688227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dirty="0"/>
                  <a:t>Site </a:t>
                </a:r>
                <a:r>
                  <a:rPr lang="nl-NL" dirty="0" err="1"/>
                  <a:t>symmetry</a:t>
                </a:r>
                <a:r>
                  <a:rPr lang="nl-NL" dirty="0"/>
                  <a:t> </a:t>
                </a:r>
                <a:r>
                  <a:rPr lang="nl-NL" dirty="0" err="1"/>
                  <a:t>assumptions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limit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number</a:t>
                </a:r>
                <a:r>
                  <a:rPr lang="nl-NL" dirty="0"/>
                  <a:t> of variables: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dirty="0"/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32BD34-0181-FDB1-584D-72DFBFB5A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957" y="5659513"/>
                <a:ext cx="6882276" cy="987193"/>
              </a:xfrm>
              <a:prstGeom prst="rect">
                <a:avLst/>
              </a:prstGeom>
              <a:blipFill>
                <a:blip r:embed="rId7"/>
                <a:stretch>
                  <a:fillRect l="-709" t="-3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_R,S,C_quad_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344" y="1733205"/>
            <a:ext cx="5880100" cy="48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60993" y="4508043"/>
            <a:ext cx="393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determine (global and local) minima of  </a:t>
            </a:r>
          </a:p>
        </p:txBody>
      </p:sp>
      <p:pic>
        <p:nvPicPr>
          <p:cNvPr id="9" name="Picture 8" descr="(_beta_f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01" y="4533959"/>
            <a:ext cx="558800" cy="31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779733" y="561312"/>
                <a:ext cx="1930465" cy="984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given: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+mj-lt"/>
                  </a:rPr>
                  <a:t>,</a:t>
                </a:r>
              </a:p>
              <a:p>
                <a:endParaRPr lang="en-US" sz="2000" i="1" dirty="0">
                  <a:latin typeface="+mj-lt"/>
                </a:endParaRPr>
              </a:p>
              <a:p>
                <a:endParaRPr lang="en-US" i="1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33" y="561312"/>
                <a:ext cx="1930465" cy="984885"/>
              </a:xfrm>
              <a:prstGeom prst="rect">
                <a:avLst/>
              </a:prstGeom>
              <a:blipFill>
                <a:blip r:embed="rId4"/>
                <a:stretch>
                  <a:fillRect l="-2839" t="-3086" r="-1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760993" y="4957569"/>
            <a:ext cx="22661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obtain learning curves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33227" y="-99392"/>
            <a:ext cx="7727269" cy="505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typical learning curves by minimization of free energy</a:t>
            </a:r>
          </a:p>
        </p:txBody>
      </p:sp>
      <p:pic>
        <p:nvPicPr>
          <p:cNvPr id="2" name="Picture 1" descr="R(_alpha),_S(_al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36" y="4987408"/>
            <a:ext cx="3479800" cy="330200"/>
          </a:xfrm>
          <a:prstGeom prst="rect">
            <a:avLst/>
          </a:prstGeom>
        </p:spPr>
      </p:pic>
      <p:pic>
        <p:nvPicPr>
          <p:cNvPr id="3" name="Bild 2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426" y="449313"/>
            <a:ext cx="3937000" cy="611909"/>
          </a:xfrm>
          <a:prstGeom prst="rect">
            <a:avLst/>
          </a:prstGeom>
        </p:spPr>
      </p:pic>
      <p:sp>
        <p:nvSpPr>
          <p:cNvPr id="13" name="Rectangle 10"/>
          <p:cNvSpPr/>
          <p:nvPr/>
        </p:nvSpPr>
        <p:spPr>
          <a:xfrm>
            <a:off x="2783633" y="5764289"/>
            <a:ext cx="5543377" cy="8318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 parameters, generalization error  (typical, average) 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as a function of the (scaled) training set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9733" y="1789839"/>
            <a:ext cx="1053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66"/>
                </a:solidFill>
                <a:latin typeface="Lucida Sans Unicode"/>
                <a:cs typeface="Lucida Sans Unicode"/>
              </a:rPr>
              <a:t>solve: </a:t>
            </a:r>
            <a:r>
              <a:rPr lang="en-US" i="1" dirty="0">
                <a:solidFill>
                  <a:srgbClr val="000066"/>
                </a:solidFill>
                <a:latin typeface="Lucida Sans Unicode"/>
                <a:cs typeface="Lucida Sans Unicode"/>
              </a:rPr>
              <a:t>  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1E0459F-731C-BC5E-9E01-4AD0102E1A2D}"/>
              </a:ext>
            </a:extLst>
          </p:cNvPr>
          <p:cNvSpPr/>
          <p:nvPr/>
        </p:nvSpPr>
        <p:spPr>
          <a:xfrm rot="16200000">
            <a:off x="6430935" y="1501057"/>
            <a:ext cx="258945" cy="15170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3C3499-ED96-BB00-E022-47263F33B1CD}"/>
              </a:ext>
            </a:extLst>
          </p:cNvPr>
          <p:cNvSpPr txBox="1"/>
          <p:nvPr/>
        </p:nvSpPr>
        <p:spPr>
          <a:xfrm>
            <a:off x="110511" y="3373704"/>
            <a:ext cx="519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Closed form </a:t>
            </a:r>
            <a:r>
              <a:rPr lang="nl-NL" dirty="0" err="1"/>
              <a:t>expression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Erf, </a:t>
            </a:r>
            <a:r>
              <a:rPr lang="nl-NL" dirty="0" err="1"/>
              <a:t>ReLU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GELU 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699CFA-A6C3-110D-E595-E98D7390F21D}"/>
              </a:ext>
            </a:extLst>
          </p:cNvPr>
          <p:cNvCxnSpPr>
            <a:cxnSpLocks/>
          </p:cNvCxnSpPr>
          <p:nvPr/>
        </p:nvCxnSpPr>
        <p:spPr>
          <a:xfrm flipH="1">
            <a:off x="4691989" y="2448485"/>
            <a:ext cx="1455775" cy="85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0AEB10-12C5-0AE1-EE40-9384DEB27EE8}"/>
              </a:ext>
            </a:extLst>
          </p:cNvPr>
          <p:cNvSpPr txBox="1"/>
          <p:nvPr/>
        </p:nvSpPr>
        <p:spPr>
          <a:xfrm>
            <a:off x="7422818" y="3373704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model-independent </a:t>
            </a:r>
            <a:r>
              <a:rPr lang="nl-NL" dirty="0" err="1"/>
              <a:t>closed</a:t>
            </a:r>
            <a:r>
              <a:rPr lang="nl-NL" dirty="0"/>
              <a:t> form </a:t>
            </a:r>
            <a:r>
              <a:rPr lang="nl-NL" dirty="0" err="1"/>
              <a:t>expression</a:t>
            </a:r>
            <a:endParaRPr lang="en-GB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AAA210D-B6B2-C527-FF24-16A9B4C1B02B}"/>
              </a:ext>
            </a:extLst>
          </p:cNvPr>
          <p:cNvSpPr/>
          <p:nvPr/>
        </p:nvSpPr>
        <p:spPr>
          <a:xfrm rot="16200000">
            <a:off x="8173855" y="1543768"/>
            <a:ext cx="258945" cy="1399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0A24BC-98F5-A114-5D7F-2FBB55CA3110}"/>
              </a:ext>
            </a:extLst>
          </p:cNvPr>
          <p:cNvCxnSpPr>
            <a:stCxn id="20" idx="1"/>
          </p:cNvCxnSpPr>
          <p:nvPr/>
        </p:nvCxnSpPr>
        <p:spPr>
          <a:xfrm>
            <a:off x="8303328" y="2373239"/>
            <a:ext cx="124875" cy="93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0523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igmoid5antiEgDetai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3794844"/>
            <a:ext cx="4572000" cy="2730500"/>
          </a:xfrm>
          <a:prstGeom prst="rect">
            <a:avLst/>
          </a:prstGeom>
        </p:spPr>
      </p:pic>
      <p:pic>
        <p:nvPicPr>
          <p:cNvPr id="16" name="Picture 15" descr="sigmoid5anti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93" y="750456"/>
            <a:ext cx="4156364" cy="2678545"/>
          </a:xfrm>
          <a:prstGeom prst="rect">
            <a:avLst/>
          </a:prstGeom>
        </p:spPr>
      </p:pic>
      <p:pic>
        <p:nvPicPr>
          <p:cNvPr id="5" name="Picture 4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3" y="3258268"/>
            <a:ext cx="209917" cy="162209"/>
          </a:xfrm>
          <a:prstGeom prst="rect">
            <a:avLst/>
          </a:prstGeom>
        </p:spPr>
      </p:pic>
      <p:pic>
        <p:nvPicPr>
          <p:cNvPr id="6" name="Picture 5" descr="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28" y="971050"/>
            <a:ext cx="212914" cy="212914"/>
          </a:xfrm>
          <a:prstGeom prst="rect">
            <a:avLst/>
          </a:prstGeom>
        </p:spPr>
      </p:pic>
      <p:pic>
        <p:nvPicPr>
          <p:cNvPr id="7" name="Picture 6" descr="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62" y="2632136"/>
            <a:ext cx="181371" cy="220800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896" y="-99392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sigmoidal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(K&gt;2)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Picture 8" descr="epsilon_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06" y="4293096"/>
            <a:ext cx="311727" cy="300182"/>
          </a:xfrm>
          <a:prstGeom prst="rect">
            <a:avLst/>
          </a:prstGeom>
        </p:spPr>
      </p:pic>
      <p:pic>
        <p:nvPicPr>
          <p:cNvPr id="10" name="Picture 9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5" y="6274096"/>
            <a:ext cx="209917" cy="162209"/>
          </a:xfrm>
          <a:prstGeom prst="rect">
            <a:avLst/>
          </a:prstGeom>
        </p:spPr>
      </p:pic>
      <p:pic>
        <p:nvPicPr>
          <p:cNvPr id="15" name="Picture 14" descr="R=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15" y="2132857"/>
            <a:ext cx="702544" cy="200727"/>
          </a:xfrm>
          <a:prstGeom prst="rect">
            <a:avLst/>
          </a:prstGeom>
        </p:spPr>
      </p:pic>
      <p:pic>
        <p:nvPicPr>
          <p:cNvPr id="17" name="Picture 16" descr="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4" y="2996952"/>
            <a:ext cx="212914" cy="212914"/>
          </a:xfrm>
          <a:prstGeom prst="rect">
            <a:avLst/>
          </a:prstGeom>
        </p:spPr>
      </p:pic>
      <p:pic>
        <p:nvPicPr>
          <p:cNvPr id="18" name="Picture 17" descr="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5" y="2060848"/>
            <a:ext cx="181371" cy="220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466149" y="8367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K=5</a:t>
            </a: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618276" y="764704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3471838" y="3861048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3674409" y="780579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3631447" y="3861048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4154082" y="764704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4815731" y="3861048"/>
            <a:ext cx="40258" cy="230425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744072" y="692697"/>
            <a:ext cx="3009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permutation symmetry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h.u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 R=S phase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3595" y="4005064"/>
            <a:ext cx="3163815" cy="2283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6FF33"/>
                </a:solidFill>
              </a:rPr>
              <a:t>discontinuous jump in </a:t>
            </a:r>
            <a:r>
              <a:rPr lang="en-US" sz="2000" i="1" dirty="0" err="1">
                <a:solidFill>
                  <a:srgbClr val="66FF33"/>
                </a:solidFill>
                <a:latin typeface="Lucida Sans Unicode"/>
                <a:cs typeface="Lucida Sans Unicode"/>
              </a:rPr>
              <a:t>ε</a:t>
            </a:r>
            <a:r>
              <a:rPr lang="en-US" sz="2000" i="1" dirty="0">
                <a:solidFill>
                  <a:srgbClr val="66FF33"/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baseline="-25000" dirty="0">
                <a:solidFill>
                  <a:srgbClr val="66FF33"/>
                </a:solidFill>
                <a:latin typeface="+mj-lt"/>
              </a:rPr>
              <a:t>g</a:t>
            </a:r>
            <a:endParaRPr lang="en-US" sz="2000" i="1" dirty="0">
              <a:solidFill>
                <a:srgbClr val="66FF33"/>
              </a:solidFill>
              <a:latin typeface="+mj-lt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66FF33"/>
                </a:solidFill>
              </a:rPr>
              <a:t>coexistence of poor and good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66FF33"/>
                </a:solidFill>
              </a:rPr>
              <a:t>generalization  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weak / no effect of additional</a:t>
            </a:r>
          </a:p>
          <a:p>
            <a:r>
              <a:rPr lang="en-US" i="1" dirty="0">
                <a:solidFill>
                  <a:srgbClr val="FF0000"/>
                </a:solidFill>
              </a:rPr>
              <a:t>anti-specialization </a:t>
            </a:r>
            <a:r>
              <a:rPr lang="en-US" dirty="0">
                <a:solidFill>
                  <a:srgbClr val="FF0000"/>
                </a:solidFill>
              </a:rPr>
              <a:t>on gen. error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44072" y="1416258"/>
            <a:ext cx="4896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FF33"/>
                </a:solidFill>
              </a:rPr>
              <a:t>first order transition, local min.</a:t>
            </a:r>
          </a:p>
          <a:p>
            <a:r>
              <a:rPr lang="en-US" sz="2000" i="1" dirty="0">
                <a:solidFill>
                  <a:srgbClr val="66FF33"/>
                </a:solidFill>
              </a:rPr>
              <a:t>R&gt;S  </a:t>
            </a:r>
            <a:r>
              <a:rPr lang="en-US" dirty="0">
                <a:solidFill>
                  <a:srgbClr val="66FF33"/>
                </a:solidFill>
              </a:rPr>
              <a:t>competes with </a:t>
            </a:r>
            <a:r>
              <a:rPr lang="en-US" sz="2000" i="1" dirty="0">
                <a:solidFill>
                  <a:srgbClr val="66FF33"/>
                </a:solidFill>
              </a:rPr>
              <a:t>R=S </a:t>
            </a:r>
            <a:endParaRPr lang="en-US" i="1" dirty="0">
              <a:solidFill>
                <a:srgbClr val="66FF33"/>
              </a:solidFill>
            </a:endParaRPr>
          </a:p>
          <a:p>
            <a:r>
              <a:rPr lang="en-US" sz="2000" i="1" dirty="0">
                <a:solidFill>
                  <a:srgbClr val="3366FF"/>
                </a:solidFill>
              </a:rPr>
              <a:t>R&gt;S </a:t>
            </a:r>
            <a:r>
              <a:rPr lang="en-US" dirty="0">
                <a:solidFill>
                  <a:srgbClr val="3366FF"/>
                </a:solidFill>
              </a:rPr>
              <a:t>becomes global minimum</a:t>
            </a:r>
          </a:p>
          <a:p>
            <a:r>
              <a:rPr lang="en-US" dirty="0">
                <a:solidFill>
                  <a:srgbClr val="3366FF"/>
                </a:solidFill>
              </a:rPr>
              <a:t>        facilitates perfect learning</a:t>
            </a:r>
          </a:p>
          <a:p>
            <a:r>
              <a:rPr lang="en-US" i="1" dirty="0">
                <a:solidFill>
                  <a:srgbClr val="3366FF"/>
                </a:solidFill>
              </a:rPr>
              <a:t>        </a:t>
            </a:r>
          </a:p>
          <a:p>
            <a:endParaRPr lang="en-US" i="1" dirty="0">
              <a:solidFill>
                <a:srgbClr val="3366FF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88088" y="270892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additional transition:  </a:t>
            </a:r>
          </a:p>
          <a:p>
            <a:r>
              <a:rPr lang="en-US" i="1" dirty="0">
                <a:solidFill>
                  <a:srgbClr val="FF0000"/>
                </a:solidFill>
              </a:rPr>
              <a:t>“anti-specialization” </a:t>
            </a:r>
            <a:r>
              <a:rPr lang="en-US" sz="2000" i="1" dirty="0">
                <a:solidFill>
                  <a:srgbClr val="FF0000"/>
                </a:solidFill>
              </a:rPr>
              <a:t>S&gt;R</a:t>
            </a:r>
          </a:p>
          <a:p>
            <a:r>
              <a:rPr lang="en-US" sz="1600" i="1" dirty="0">
                <a:solidFill>
                  <a:srgbClr val="FF0000"/>
                </a:solidFill>
              </a:rPr>
              <a:t>(overlooked in 1998!)  </a:t>
            </a:r>
          </a:p>
        </p:txBody>
      </p:sp>
    </p:spTree>
    <p:extLst>
      <p:ext uri="{BB962C8B-B14F-4D97-AF65-F5344CB8AC3E}">
        <p14:creationId xmlns:p14="http://schemas.microsoft.com/office/powerpoint/2010/main" val="1970016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04593" y="2908101"/>
            <a:ext cx="94525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64632" y="4706560"/>
            <a:ext cx="101726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93864" y="5291916"/>
            <a:ext cx="101726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777" y="4723403"/>
            <a:ext cx="1017263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 </a:t>
            </a:r>
          </a:p>
        </p:txBody>
      </p:sp>
      <p:sp>
        <p:nvSpPr>
          <p:cNvPr id="14" name="TextBox 37"/>
          <p:cNvSpPr txBox="1">
            <a:spLocks noChangeArrowheads="1"/>
          </p:cNvSpPr>
          <p:nvPr/>
        </p:nvSpPr>
        <p:spPr bwMode="auto">
          <a:xfrm>
            <a:off x="5087888" y="-25085"/>
            <a:ext cx="5608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discontinuous transition (schematic)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47370" y="2917393"/>
            <a:ext cx="94525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48609" y="3196133"/>
            <a:ext cx="945255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</a:p>
        </p:txBody>
      </p:sp>
      <p:sp>
        <p:nvSpPr>
          <p:cNvPr id="21" name="Freeform 20"/>
          <p:cNvSpPr/>
          <p:nvPr/>
        </p:nvSpPr>
        <p:spPr>
          <a:xfrm>
            <a:off x="1929167" y="2701370"/>
            <a:ext cx="1491026" cy="1327695"/>
          </a:xfrm>
          <a:custGeom>
            <a:avLst/>
            <a:gdLst>
              <a:gd name="connsiteX0" fmla="*/ 0 w 2367328"/>
              <a:gd name="connsiteY0" fmla="*/ 360638 h 1944326"/>
              <a:gd name="connsiteX1" fmla="*/ 156777 w 2367328"/>
              <a:gd name="connsiteY1" fmla="*/ 878075 h 1944326"/>
              <a:gd name="connsiteX2" fmla="*/ 454652 w 2367328"/>
              <a:gd name="connsiteY2" fmla="*/ 1473912 h 1944326"/>
              <a:gd name="connsiteX3" fmla="*/ 1175825 w 2367328"/>
              <a:gd name="connsiteY3" fmla="*/ 1944309 h 1944326"/>
              <a:gd name="connsiteX4" fmla="*/ 1771576 w 2367328"/>
              <a:gd name="connsiteY4" fmla="*/ 1458232 h 1944326"/>
              <a:gd name="connsiteX5" fmla="*/ 2069452 w 2367328"/>
              <a:gd name="connsiteY5" fmla="*/ 768316 h 1944326"/>
              <a:gd name="connsiteX6" fmla="*/ 2367328 w 2367328"/>
              <a:gd name="connsiteY6" fmla="*/ 0 h 1944326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235198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16485 w 2430039"/>
              <a:gd name="connsiteY5" fmla="*/ 1144634 h 2179919"/>
              <a:gd name="connsiteX6" fmla="*/ 2430039 w 2430039"/>
              <a:gd name="connsiteY6" fmla="*/ 15680 h 2179919"/>
              <a:gd name="connsiteX0" fmla="*/ 0 w 2436232"/>
              <a:gd name="connsiteY0" fmla="*/ 0 h 2179919"/>
              <a:gd name="connsiteX1" fmla="*/ 219488 w 2436232"/>
              <a:gd name="connsiteY1" fmla="*/ 1081913 h 2179919"/>
              <a:gd name="connsiteX2" fmla="*/ 517363 w 2436232"/>
              <a:gd name="connsiteY2" fmla="*/ 1709110 h 2179919"/>
              <a:gd name="connsiteX3" fmla="*/ 1238536 w 2436232"/>
              <a:gd name="connsiteY3" fmla="*/ 2179507 h 2179919"/>
              <a:gd name="connsiteX4" fmla="*/ 1959708 w 2436232"/>
              <a:gd name="connsiteY4" fmla="*/ 1630711 h 2179919"/>
              <a:gd name="connsiteX5" fmla="*/ 2383005 w 2436232"/>
              <a:gd name="connsiteY5" fmla="*/ 1113274 h 2179919"/>
              <a:gd name="connsiteX6" fmla="*/ 2430039 w 2436232"/>
              <a:gd name="connsiteY6" fmla="*/ 15680 h 2179919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79195 w 2430039"/>
              <a:gd name="connsiteY5" fmla="*/ 1113274 h 2179919"/>
              <a:gd name="connsiteX6" fmla="*/ 2430039 w 2430039"/>
              <a:gd name="connsiteY6" fmla="*/ 15680 h 2179919"/>
              <a:gd name="connsiteX0" fmla="*/ 0 w 2430039"/>
              <a:gd name="connsiteY0" fmla="*/ 0 h 2179774"/>
              <a:gd name="connsiteX1" fmla="*/ 219488 w 2430039"/>
              <a:gd name="connsiteY1" fmla="*/ 1081913 h 2179774"/>
              <a:gd name="connsiteX2" fmla="*/ 517363 w 2430039"/>
              <a:gd name="connsiteY2" fmla="*/ 1709110 h 2179774"/>
              <a:gd name="connsiteX3" fmla="*/ 1238536 w 2430039"/>
              <a:gd name="connsiteY3" fmla="*/ 2179507 h 2179774"/>
              <a:gd name="connsiteX4" fmla="*/ 1865642 w 2430039"/>
              <a:gd name="connsiteY4" fmla="*/ 1646391 h 2179774"/>
              <a:gd name="connsiteX5" fmla="*/ 2179195 w 2430039"/>
              <a:gd name="connsiteY5" fmla="*/ 1113274 h 2179774"/>
              <a:gd name="connsiteX6" fmla="*/ 2430039 w 2430039"/>
              <a:gd name="connsiteY6" fmla="*/ 15680 h 2179774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1113274 h 2179507"/>
              <a:gd name="connsiteX6" fmla="*/ 2430039 w 2430039"/>
              <a:gd name="connsiteY6" fmla="*/ 15680 h 2179507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972155 h 2179507"/>
              <a:gd name="connsiteX6" fmla="*/ 2430039 w 2430039"/>
              <a:gd name="connsiteY6" fmla="*/ 15680 h 2179507"/>
              <a:gd name="connsiteX0" fmla="*/ 0 w 2430039"/>
              <a:gd name="connsiteY0" fmla="*/ 0 h 2180092"/>
              <a:gd name="connsiteX1" fmla="*/ 219488 w 2430039"/>
              <a:gd name="connsiteY1" fmla="*/ 1081913 h 2180092"/>
              <a:gd name="connsiteX2" fmla="*/ 517363 w 2430039"/>
              <a:gd name="connsiteY2" fmla="*/ 1709110 h 2180092"/>
              <a:gd name="connsiteX3" fmla="*/ 1238536 w 2430039"/>
              <a:gd name="connsiteY3" fmla="*/ 2179507 h 2180092"/>
              <a:gd name="connsiteX4" fmla="*/ 1991063 w 2430039"/>
              <a:gd name="connsiteY4" fmla="*/ 1615030 h 2180092"/>
              <a:gd name="connsiteX5" fmla="*/ 2179195 w 2430039"/>
              <a:gd name="connsiteY5" fmla="*/ 972155 h 2180092"/>
              <a:gd name="connsiteX6" fmla="*/ 2430039 w 2430039"/>
              <a:gd name="connsiteY6" fmla="*/ 15680 h 2180092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03810 w 2430039"/>
              <a:gd name="connsiteY1" fmla="*/ 862394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238536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144470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63847"/>
              <a:gd name="connsiteX1" fmla="*/ 203810 w 2430039"/>
              <a:gd name="connsiteY1" fmla="*/ 862394 h 2163847"/>
              <a:gd name="connsiteX2" fmla="*/ 548719 w 2430039"/>
              <a:gd name="connsiteY2" fmla="*/ 1677750 h 2163847"/>
              <a:gd name="connsiteX3" fmla="*/ 1238536 w 2430039"/>
              <a:gd name="connsiteY3" fmla="*/ 2163827 h 2163847"/>
              <a:gd name="connsiteX4" fmla="*/ 1881319 w 2430039"/>
              <a:gd name="connsiteY4" fmla="*/ 1693429 h 2163847"/>
              <a:gd name="connsiteX5" fmla="*/ 2210551 w 2430039"/>
              <a:gd name="connsiteY5" fmla="*/ 815356 h 2163847"/>
              <a:gd name="connsiteX6" fmla="*/ 2430039 w 2430039"/>
              <a:gd name="connsiteY6" fmla="*/ 15680 h 2163847"/>
              <a:gd name="connsiteX0" fmla="*/ 0 w 2430039"/>
              <a:gd name="connsiteY0" fmla="*/ 0 h 2163846"/>
              <a:gd name="connsiteX1" fmla="*/ 203810 w 2430039"/>
              <a:gd name="connsiteY1" fmla="*/ 862394 h 2163846"/>
              <a:gd name="connsiteX2" fmla="*/ 548719 w 2430039"/>
              <a:gd name="connsiteY2" fmla="*/ 1677750 h 2163846"/>
              <a:gd name="connsiteX3" fmla="*/ 1238536 w 2430039"/>
              <a:gd name="connsiteY3" fmla="*/ 2163827 h 2163846"/>
              <a:gd name="connsiteX4" fmla="*/ 1881319 w 2430039"/>
              <a:gd name="connsiteY4" fmla="*/ 1693429 h 2163846"/>
              <a:gd name="connsiteX5" fmla="*/ 2296208 w 2430039"/>
              <a:gd name="connsiteY5" fmla="*/ 858190 h 2163846"/>
              <a:gd name="connsiteX6" fmla="*/ 2430039 w 2430039"/>
              <a:gd name="connsiteY6" fmla="*/ 15680 h 216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039" h="2163846">
                <a:moveTo>
                  <a:pt x="0" y="0"/>
                </a:moveTo>
                <a:cubicBezTo>
                  <a:pt x="40501" y="165945"/>
                  <a:pt x="112357" y="582769"/>
                  <a:pt x="203810" y="862394"/>
                </a:cubicBezTo>
                <a:cubicBezTo>
                  <a:pt x="295263" y="1142019"/>
                  <a:pt x="376265" y="1460845"/>
                  <a:pt x="548719" y="1677750"/>
                </a:cubicBezTo>
                <a:cubicBezTo>
                  <a:pt x="721173" y="1894655"/>
                  <a:pt x="1016436" y="2161214"/>
                  <a:pt x="1238536" y="2163827"/>
                </a:cubicBezTo>
                <a:cubicBezTo>
                  <a:pt x="1460636" y="2166440"/>
                  <a:pt x="1705040" y="1911035"/>
                  <a:pt x="1881319" y="1693429"/>
                </a:cubicBezTo>
                <a:cubicBezTo>
                  <a:pt x="2057598" y="1475823"/>
                  <a:pt x="2204755" y="1137815"/>
                  <a:pt x="2296208" y="858190"/>
                </a:cubicBezTo>
                <a:cubicBezTo>
                  <a:pt x="2387661" y="578565"/>
                  <a:pt x="2430039" y="15680"/>
                  <a:pt x="2430039" y="15680"/>
                </a:cubicBezTo>
              </a:path>
            </a:pathLst>
          </a:custGeom>
          <a:ln>
            <a:solidFill>
              <a:srgbClr val="3333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161415" y="2699628"/>
            <a:ext cx="1512168" cy="1420720"/>
          </a:xfrm>
          <a:custGeom>
            <a:avLst/>
            <a:gdLst>
              <a:gd name="connsiteX0" fmla="*/ 0 w 2367328"/>
              <a:gd name="connsiteY0" fmla="*/ 360638 h 1944326"/>
              <a:gd name="connsiteX1" fmla="*/ 156777 w 2367328"/>
              <a:gd name="connsiteY1" fmla="*/ 878075 h 1944326"/>
              <a:gd name="connsiteX2" fmla="*/ 454652 w 2367328"/>
              <a:gd name="connsiteY2" fmla="*/ 1473912 h 1944326"/>
              <a:gd name="connsiteX3" fmla="*/ 1175825 w 2367328"/>
              <a:gd name="connsiteY3" fmla="*/ 1944309 h 1944326"/>
              <a:gd name="connsiteX4" fmla="*/ 1771576 w 2367328"/>
              <a:gd name="connsiteY4" fmla="*/ 1458232 h 1944326"/>
              <a:gd name="connsiteX5" fmla="*/ 2069452 w 2367328"/>
              <a:gd name="connsiteY5" fmla="*/ 768316 h 1944326"/>
              <a:gd name="connsiteX6" fmla="*/ 2367328 w 2367328"/>
              <a:gd name="connsiteY6" fmla="*/ 0 h 1944326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235198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16485 w 2430039"/>
              <a:gd name="connsiteY5" fmla="*/ 1144634 h 2179919"/>
              <a:gd name="connsiteX6" fmla="*/ 2430039 w 2430039"/>
              <a:gd name="connsiteY6" fmla="*/ 15680 h 2179919"/>
              <a:gd name="connsiteX0" fmla="*/ 0 w 2436232"/>
              <a:gd name="connsiteY0" fmla="*/ 0 h 2179919"/>
              <a:gd name="connsiteX1" fmla="*/ 219488 w 2436232"/>
              <a:gd name="connsiteY1" fmla="*/ 1081913 h 2179919"/>
              <a:gd name="connsiteX2" fmla="*/ 517363 w 2436232"/>
              <a:gd name="connsiteY2" fmla="*/ 1709110 h 2179919"/>
              <a:gd name="connsiteX3" fmla="*/ 1238536 w 2436232"/>
              <a:gd name="connsiteY3" fmla="*/ 2179507 h 2179919"/>
              <a:gd name="connsiteX4" fmla="*/ 1959708 w 2436232"/>
              <a:gd name="connsiteY4" fmla="*/ 1630711 h 2179919"/>
              <a:gd name="connsiteX5" fmla="*/ 2383005 w 2436232"/>
              <a:gd name="connsiteY5" fmla="*/ 1113274 h 2179919"/>
              <a:gd name="connsiteX6" fmla="*/ 2430039 w 2436232"/>
              <a:gd name="connsiteY6" fmla="*/ 15680 h 2179919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79195 w 2430039"/>
              <a:gd name="connsiteY5" fmla="*/ 1113274 h 2179919"/>
              <a:gd name="connsiteX6" fmla="*/ 2430039 w 2430039"/>
              <a:gd name="connsiteY6" fmla="*/ 15680 h 2179919"/>
              <a:gd name="connsiteX0" fmla="*/ 0 w 2430039"/>
              <a:gd name="connsiteY0" fmla="*/ 0 h 2179774"/>
              <a:gd name="connsiteX1" fmla="*/ 219488 w 2430039"/>
              <a:gd name="connsiteY1" fmla="*/ 1081913 h 2179774"/>
              <a:gd name="connsiteX2" fmla="*/ 517363 w 2430039"/>
              <a:gd name="connsiteY2" fmla="*/ 1709110 h 2179774"/>
              <a:gd name="connsiteX3" fmla="*/ 1238536 w 2430039"/>
              <a:gd name="connsiteY3" fmla="*/ 2179507 h 2179774"/>
              <a:gd name="connsiteX4" fmla="*/ 1865642 w 2430039"/>
              <a:gd name="connsiteY4" fmla="*/ 1646391 h 2179774"/>
              <a:gd name="connsiteX5" fmla="*/ 2179195 w 2430039"/>
              <a:gd name="connsiteY5" fmla="*/ 1113274 h 2179774"/>
              <a:gd name="connsiteX6" fmla="*/ 2430039 w 2430039"/>
              <a:gd name="connsiteY6" fmla="*/ 15680 h 2179774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1113274 h 2179507"/>
              <a:gd name="connsiteX6" fmla="*/ 2430039 w 2430039"/>
              <a:gd name="connsiteY6" fmla="*/ 15680 h 2179507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972155 h 2179507"/>
              <a:gd name="connsiteX6" fmla="*/ 2430039 w 2430039"/>
              <a:gd name="connsiteY6" fmla="*/ 15680 h 2179507"/>
              <a:gd name="connsiteX0" fmla="*/ 0 w 2430039"/>
              <a:gd name="connsiteY0" fmla="*/ 0 h 2180092"/>
              <a:gd name="connsiteX1" fmla="*/ 219488 w 2430039"/>
              <a:gd name="connsiteY1" fmla="*/ 1081913 h 2180092"/>
              <a:gd name="connsiteX2" fmla="*/ 517363 w 2430039"/>
              <a:gd name="connsiteY2" fmla="*/ 1709110 h 2180092"/>
              <a:gd name="connsiteX3" fmla="*/ 1238536 w 2430039"/>
              <a:gd name="connsiteY3" fmla="*/ 2179507 h 2180092"/>
              <a:gd name="connsiteX4" fmla="*/ 1991063 w 2430039"/>
              <a:gd name="connsiteY4" fmla="*/ 1615030 h 2180092"/>
              <a:gd name="connsiteX5" fmla="*/ 2179195 w 2430039"/>
              <a:gd name="connsiteY5" fmla="*/ 972155 h 2180092"/>
              <a:gd name="connsiteX6" fmla="*/ 2430039 w 2430039"/>
              <a:gd name="connsiteY6" fmla="*/ 15680 h 2180092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03810 w 2430039"/>
              <a:gd name="connsiteY1" fmla="*/ 862394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238536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144470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63847"/>
              <a:gd name="connsiteX1" fmla="*/ 203810 w 2430039"/>
              <a:gd name="connsiteY1" fmla="*/ 862394 h 2163847"/>
              <a:gd name="connsiteX2" fmla="*/ 548719 w 2430039"/>
              <a:gd name="connsiteY2" fmla="*/ 1677750 h 2163847"/>
              <a:gd name="connsiteX3" fmla="*/ 1238536 w 2430039"/>
              <a:gd name="connsiteY3" fmla="*/ 2163827 h 2163847"/>
              <a:gd name="connsiteX4" fmla="*/ 1881319 w 2430039"/>
              <a:gd name="connsiteY4" fmla="*/ 1693429 h 2163847"/>
              <a:gd name="connsiteX5" fmla="*/ 2210551 w 2430039"/>
              <a:gd name="connsiteY5" fmla="*/ 815356 h 2163847"/>
              <a:gd name="connsiteX6" fmla="*/ 2430039 w 2430039"/>
              <a:gd name="connsiteY6" fmla="*/ 15680 h 2163847"/>
              <a:gd name="connsiteX0" fmla="*/ 0 w 2430039"/>
              <a:gd name="connsiteY0" fmla="*/ 0 h 2163846"/>
              <a:gd name="connsiteX1" fmla="*/ 203810 w 2430039"/>
              <a:gd name="connsiteY1" fmla="*/ 862394 h 2163846"/>
              <a:gd name="connsiteX2" fmla="*/ 548719 w 2430039"/>
              <a:gd name="connsiteY2" fmla="*/ 1677750 h 2163846"/>
              <a:gd name="connsiteX3" fmla="*/ 1238536 w 2430039"/>
              <a:gd name="connsiteY3" fmla="*/ 2163827 h 2163846"/>
              <a:gd name="connsiteX4" fmla="*/ 1881319 w 2430039"/>
              <a:gd name="connsiteY4" fmla="*/ 1693429 h 2163846"/>
              <a:gd name="connsiteX5" fmla="*/ 2296208 w 2430039"/>
              <a:gd name="connsiteY5" fmla="*/ 858190 h 2163846"/>
              <a:gd name="connsiteX6" fmla="*/ 2430039 w 2430039"/>
              <a:gd name="connsiteY6" fmla="*/ 15680 h 2163846"/>
              <a:gd name="connsiteX0" fmla="*/ 0 w 2430039"/>
              <a:gd name="connsiteY0" fmla="*/ 0 h 2163842"/>
              <a:gd name="connsiteX1" fmla="*/ 203810 w 2430039"/>
              <a:gd name="connsiteY1" fmla="*/ 862394 h 2163842"/>
              <a:gd name="connsiteX2" fmla="*/ 548719 w 2430039"/>
              <a:gd name="connsiteY2" fmla="*/ 1677750 h 2163842"/>
              <a:gd name="connsiteX3" fmla="*/ 1238536 w 2430039"/>
              <a:gd name="connsiteY3" fmla="*/ 2163827 h 2163842"/>
              <a:gd name="connsiteX4" fmla="*/ 1881319 w 2430039"/>
              <a:gd name="connsiteY4" fmla="*/ 1693429 h 2163842"/>
              <a:gd name="connsiteX5" fmla="*/ 2274795 w 2430039"/>
              <a:gd name="connsiteY5" fmla="*/ 1265120 h 2163842"/>
              <a:gd name="connsiteX6" fmla="*/ 2430039 w 2430039"/>
              <a:gd name="connsiteY6" fmla="*/ 15680 h 2163842"/>
              <a:gd name="connsiteX0" fmla="*/ 0 w 2430039"/>
              <a:gd name="connsiteY0" fmla="*/ 0 h 2163841"/>
              <a:gd name="connsiteX1" fmla="*/ 203810 w 2430039"/>
              <a:gd name="connsiteY1" fmla="*/ 862394 h 2163841"/>
              <a:gd name="connsiteX2" fmla="*/ 548719 w 2430039"/>
              <a:gd name="connsiteY2" fmla="*/ 1677750 h 2163841"/>
              <a:gd name="connsiteX3" fmla="*/ 1238536 w 2430039"/>
              <a:gd name="connsiteY3" fmla="*/ 2163827 h 2163841"/>
              <a:gd name="connsiteX4" fmla="*/ 1881319 w 2430039"/>
              <a:gd name="connsiteY4" fmla="*/ 1693429 h 2163841"/>
              <a:gd name="connsiteX5" fmla="*/ 2317623 w 2430039"/>
              <a:gd name="connsiteY5" fmla="*/ 1500711 h 2163841"/>
              <a:gd name="connsiteX6" fmla="*/ 2430039 w 2430039"/>
              <a:gd name="connsiteY6" fmla="*/ 15680 h 2163841"/>
              <a:gd name="connsiteX0" fmla="*/ 0 w 2464442"/>
              <a:gd name="connsiteY0" fmla="*/ 0 h 2163841"/>
              <a:gd name="connsiteX1" fmla="*/ 203810 w 2464442"/>
              <a:gd name="connsiteY1" fmla="*/ 862394 h 2163841"/>
              <a:gd name="connsiteX2" fmla="*/ 548719 w 2464442"/>
              <a:gd name="connsiteY2" fmla="*/ 1677750 h 2163841"/>
              <a:gd name="connsiteX3" fmla="*/ 1238536 w 2464442"/>
              <a:gd name="connsiteY3" fmla="*/ 2163827 h 2163841"/>
              <a:gd name="connsiteX4" fmla="*/ 1881319 w 2464442"/>
              <a:gd name="connsiteY4" fmla="*/ 1693429 h 2163841"/>
              <a:gd name="connsiteX5" fmla="*/ 2317623 w 2464442"/>
              <a:gd name="connsiteY5" fmla="*/ 1500711 h 2163841"/>
              <a:gd name="connsiteX6" fmla="*/ 2430039 w 2464442"/>
              <a:gd name="connsiteY6" fmla="*/ 15680 h 2163841"/>
              <a:gd name="connsiteX0" fmla="*/ 0 w 2464442"/>
              <a:gd name="connsiteY0" fmla="*/ 0 h 2163840"/>
              <a:gd name="connsiteX1" fmla="*/ 203810 w 2464442"/>
              <a:gd name="connsiteY1" fmla="*/ 862394 h 2163840"/>
              <a:gd name="connsiteX2" fmla="*/ 548719 w 2464442"/>
              <a:gd name="connsiteY2" fmla="*/ 1677750 h 2163840"/>
              <a:gd name="connsiteX3" fmla="*/ 1238536 w 2464442"/>
              <a:gd name="connsiteY3" fmla="*/ 2163827 h 2163840"/>
              <a:gd name="connsiteX4" fmla="*/ 1881319 w 2464442"/>
              <a:gd name="connsiteY4" fmla="*/ 1693429 h 2163840"/>
              <a:gd name="connsiteX5" fmla="*/ 2317623 w 2464442"/>
              <a:gd name="connsiteY5" fmla="*/ 1757719 h 2163840"/>
              <a:gd name="connsiteX6" fmla="*/ 2430039 w 2464442"/>
              <a:gd name="connsiteY6" fmla="*/ 15680 h 2163840"/>
              <a:gd name="connsiteX0" fmla="*/ 0 w 2622768"/>
              <a:gd name="connsiteY0" fmla="*/ 48573 h 2212412"/>
              <a:gd name="connsiteX1" fmla="*/ 203810 w 2622768"/>
              <a:gd name="connsiteY1" fmla="*/ 910967 h 2212412"/>
              <a:gd name="connsiteX2" fmla="*/ 548719 w 2622768"/>
              <a:gd name="connsiteY2" fmla="*/ 1726323 h 2212412"/>
              <a:gd name="connsiteX3" fmla="*/ 1238536 w 2622768"/>
              <a:gd name="connsiteY3" fmla="*/ 2212400 h 2212412"/>
              <a:gd name="connsiteX4" fmla="*/ 1881319 w 2622768"/>
              <a:gd name="connsiteY4" fmla="*/ 1742002 h 2212412"/>
              <a:gd name="connsiteX5" fmla="*/ 2317623 w 2622768"/>
              <a:gd name="connsiteY5" fmla="*/ 1806292 h 2212412"/>
              <a:gd name="connsiteX6" fmla="*/ 2622768 w 2622768"/>
              <a:gd name="connsiteY6" fmla="*/ 0 h 2212412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527866 h 2212413"/>
              <a:gd name="connsiteX6" fmla="*/ 2622768 w 2622768"/>
              <a:gd name="connsiteY6" fmla="*/ 0 h 2212413"/>
              <a:gd name="connsiteX0" fmla="*/ 0 w 2622768"/>
              <a:gd name="connsiteY0" fmla="*/ 48573 h 2212414"/>
              <a:gd name="connsiteX1" fmla="*/ 203810 w 2622768"/>
              <a:gd name="connsiteY1" fmla="*/ 910967 h 2212414"/>
              <a:gd name="connsiteX2" fmla="*/ 548719 w 2622768"/>
              <a:gd name="connsiteY2" fmla="*/ 1726323 h 2212414"/>
              <a:gd name="connsiteX3" fmla="*/ 1238536 w 2622768"/>
              <a:gd name="connsiteY3" fmla="*/ 2212400 h 2212414"/>
              <a:gd name="connsiteX4" fmla="*/ 1881319 w 2622768"/>
              <a:gd name="connsiteY4" fmla="*/ 1742002 h 2212414"/>
              <a:gd name="connsiteX5" fmla="*/ 2360451 w 2622768"/>
              <a:gd name="connsiteY5" fmla="*/ 1527866 h 2212414"/>
              <a:gd name="connsiteX6" fmla="*/ 2622768 w 2622768"/>
              <a:gd name="connsiteY6" fmla="*/ 0 h 2212414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677787 h 2212413"/>
              <a:gd name="connsiteX6" fmla="*/ 2622768 w 2622768"/>
              <a:gd name="connsiteY6" fmla="*/ 0 h 2212413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360451 w 2622768"/>
              <a:gd name="connsiteY5" fmla="*/ 1677787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356526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442196 h 2214900"/>
              <a:gd name="connsiteX6" fmla="*/ 2622768 w 2622768"/>
              <a:gd name="connsiteY6" fmla="*/ 0 h 2214900"/>
              <a:gd name="connsiteX0" fmla="*/ 0 w 2622768"/>
              <a:gd name="connsiteY0" fmla="*/ 48573 h 2217807"/>
              <a:gd name="connsiteX1" fmla="*/ 203810 w 2622768"/>
              <a:gd name="connsiteY1" fmla="*/ 910967 h 2217807"/>
              <a:gd name="connsiteX2" fmla="*/ 548719 w 2622768"/>
              <a:gd name="connsiteY2" fmla="*/ 1726323 h 2217807"/>
              <a:gd name="connsiteX3" fmla="*/ 1238536 w 2622768"/>
              <a:gd name="connsiteY3" fmla="*/ 2212400 h 2217807"/>
              <a:gd name="connsiteX4" fmla="*/ 2074049 w 2622768"/>
              <a:gd name="connsiteY4" fmla="*/ 1420741 h 2217807"/>
              <a:gd name="connsiteX5" fmla="*/ 2446109 w 2622768"/>
              <a:gd name="connsiteY5" fmla="*/ 1442196 h 2217807"/>
              <a:gd name="connsiteX6" fmla="*/ 2622768 w 2622768"/>
              <a:gd name="connsiteY6" fmla="*/ 0 h 221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2768" h="2217807">
                <a:moveTo>
                  <a:pt x="0" y="48573"/>
                </a:moveTo>
                <a:cubicBezTo>
                  <a:pt x="40501" y="214518"/>
                  <a:pt x="112357" y="631342"/>
                  <a:pt x="203810" y="910967"/>
                </a:cubicBezTo>
                <a:cubicBezTo>
                  <a:pt x="295263" y="1190592"/>
                  <a:pt x="376265" y="1509418"/>
                  <a:pt x="548719" y="1726323"/>
                </a:cubicBezTo>
                <a:cubicBezTo>
                  <a:pt x="721173" y="1943228"/>
                  <a:pt x="984314" y="2263330"/>
                  <a:pt x="1238536" y="2212400"/>
                </a:cubicBezTo>
                <a:cubicBezTo>
                  <a:pt x="1492758" y="2161470"/>
                  <a:pt x="1872787" y="1549108"/>
                  <a:pt x="2074049" y="1420741"/>
                </a:cubicBezTo>
                <a:cubicBezTo>
                  <a:pt x="2275311" y="1292374"/>
                  <a:pt x="2354656" y="1678986"/>
                  <a:pt x="2446109" y="1442196"/>
                </a:cubicBezTo>
                <a:cubicBezTo>
                  <a:pt x="2537562" y="1205406"/>
                  <a:pt x="2622768" y="0"/>
                  <a:pt x="2622768" y="0"/>
                </a:cubicBezTo>
              </a:path>
            </a:pathLst>
          </a:custGeom>
          <a:ln>
            <a:solidFill>
              <a:srgbClr val="3333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456520" y="2701370"/>
            <a:ext cx="1512168" cy="1813835"/>
          </a:xfrm>
          <a:custGeom>
            <a:avLst/>
            <a:gdLst>
              <a:gd name="connsiteX0" fmla="*/ 0 w 2367328"/>
              <a:gd name="connsiteY0" fmla="*/ 360638 h 1944326"/>
              <a:gd name="connsiteX1" fmla="*/ 156777 w 2367328"/>
              <a:gd name="connsiteY1" fmla="*/ 878075 h 1944326"/>
              <a:gd name="connsiteX2" fmla="*/ 454652 w 2367328"/>
              <a:gd name="connsiteY2" fmla="*/ 1473912 h 1944326"/>
              <a:gd name="connsiteX3" fmla="*/ 1175825 w 2367328"/>
              <a:gd name="connsiteY3" fmla="*/ 1944309 h 1944326"/>
              <a:gd name="connsiteX4" fmla="*/ 1771576 w 2367328"/>
              <a:gd name="connsiteY4" fmla="*/ 1458232 h 1944326"/>
              <a:gd name="connsiteX5" fmla="*/ 2069452 w 2367328"/>
              <a:gd name="connsiteY5" fmla="*/ 768316 h 1944326"/>
              <a:gd name="connsiteX6" fmla="*/ 2367328 w 2367328"/>
              <a:gd name="connsiteY6" fmla="*/ 0 h 1944326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235198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16485 w 2430039"/>
              <a:gd name="connsiteY5" fmla="*/ 1144634 h 2179919"/>
              <a:gd name="connsiteX6" fmla="*/ 2430039 w 2430039"/>
              <a:gd name="connsiteY6" fmla="*/ 15680 h 2179919"/>
              <a:gd name="connsiteX0" fmla="*/ 0 w 2436232"/>
              <a:gd name="connsiteY0" fmla="*/ 0 h 2179919"/>
              <a:gd name="connsiteX1" fmla="*/ 219488 w 2436232"/>
              <a:gd name="connsiteY1" fmla="*/ 1081913 h 2179919"/>
              <a:gd name="connsiteX2" fmla="*/ 517363 w 2436232"/>
              <a:gd name="connsiteY2" fmla="*/ 1709110 h 2179919"/>
              <a:gd name="connsiteX3" fmla="*/ 1238536 w 2436232"/>
              <a:gd name="connsiteY3" fmla="*/ 2179507 h 2179919"/>
              <a:gd name="connsiteX4" fmla="*/ 1959708 w 2436232"/>
              <a:gd name="connsiteY4" fmla="*/ 1630711 h 2179919"/>
              <a:gd name="connsiteX5" fmla="*/ 2383005 w 2436232"/>
              <a:gd name="connsiteY5" fmla="*/ 1113274 h 2179919"/>
              <a:gd name="connsiteX6" fmla="*/ 2430039 w 2436232"/>
              <a:gd name="connsiteY6" fmla="*/ 15680 h 2179919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79195 w 2430039"/>
              <a:gd name="connsiteY5" fmla="*/ 1113274 h 2179919"/>
              <a:gd name="connsiteX6" fmla="*/ 2430039 w 2430039"/>
              <a:gd name="connsiteY6" fmla="*/ 15680 h 2179919"/>
              <a:gd name="connsiteX0" fmla="*/ 0 w 2430039"/>
              <a:gd name="connsiteY0" fmla="*/ 0 h 2179774"/>
              <a:gd name="connsiteX1" fmla="*/ 219488 w 2430039"/>
              <a:gd name="connsiteY1" fmla="*/ 1081913 h 2179774"/>
              <a:gd name="connsiteX2" fmla="*/ 517363 w 2430039"/>
              <a:gd name="connsiteY2" fmla="*/ 1709110 h 2179774"/>
              <a:gd name="connsiteX3" fmla="*/ 1238536 w 2430039"/>
              <a:gd name="connsiteY3" fmla="*/ 2179507 h 2179774"/>
              <a:gd name="connsiteX4" fmla="*/ 1865642 w 2430039"/>
              <a:gd name="connsiteY4" fmla="*/ 1646391 h 2179774"/>
              <a:gd name="connsiteX5" fmla="*/ 2179195 w 2430039"/>
              <a:gd name="connsiteY5" fmla="*/ 1113274 h 2179774"/>
              <a:gd name="connsiteX6" fmla="*/ 2430039 w 2430039"/>
              <a:gd name="connsiteY6" fmla="*/ 15680 h 2179774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1113274 h 2179507"/>
              <a:gd name="connsiteX6" fmla="*/ 2430039 w 2430039"/>
              <a:gd name="connsiteY6" fmla="*/ 15680 h 2179507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972155 h 2179507"/>
              <a:gd name="connsiteX6" fmla="*/ 2430039 w 2430039"/>
              <a:gd name="connsiteY6" fmla="*/ 15680 h 2179507"/>
              <a:gd name="connsiteX0" fmla="*/ 0 w 2430039"/>
              <a:gd name="connsiteY0" fmla="*/ 0 h 2180092"/>
              <a:gd name="connsiteX1" fmla="*/ 219488 w 2430039"/>
              <a:gd name="connsiteY1" fmla="*/ 1081913 h 2180092"/>
              <a:gd name="connsiteX2" fmla="*/ 517363 w 2430039"/>
              <a:gd name="connsiteY2" fmla="*/ 1709110 h 2180092"/>
              <a:gd name="connsiteX3" fmla="*/ 1238536 w 2430039"/>
              <a:gd name="connsiteY3" fmla="*/ 2179507 h 2180092"/>
              <a:gd name="connsiteX4" fmla="*/ 1991063 w 2430039"/>
              <a:gd name="connsiteY4" fmla="*/ 1615030 h 2180092"/>
              <a:gd name="connsiteX5" fmla="*/ 2179195 w 2430039"/>
              <a:gd name="connsiteY5" fmla="*/ 972155 h 2180092"/>
              <a:gd name="connsiteX6" fmla="*/ 2430039 w 2430039"/>
              <a:gd name="connsiteY6" fmla="*/ 15680 h 2180092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03810 w 2430039"/>
              <a:gd name="connsiteY1" fmla="*/ 862394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238536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144470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63847"/>
              <a:gd name="connsiteX1" fmla="*/ 203810 w 2430039"/>
              <a:gd name="connsiteY1" fmla="*/ 862394 h 2163847"/>
              <a:gd name="connsiteX2" fmla="*/ 548719 w 2430039"/>
              <a:gd name="connsiteY2" fmla="*/ 1677750 h 2163847"/>
              <a:gd name="connsiteX3" fmla="*/ 1238536 w 2430039"/>
              <a:gd name="connsiteY3" fmla="*/ 2163827 h 2163847"/>
              <a:gd name="connsiteX4" fmla="*/ 1881319 w 2430039"/>
              <a:gd name="connsiteY4" fmla="*/ 1693429 h 2163847"/>
              <a:gd name="connsiteX5" fmla="*/ 2210551 w 2430039"/>
              <a:gd name="connsiteY5" fmla="*/ 815356 h 2163847"/>
              <a:gd name="connsiteX6" fmla="*/ 2430039 w 2430039"/>
              <a:gd name="connsiteY6" fmla="*/ 15680 h 2163847"/>
              <a:gd name="connsiteX0" fmla="*/ 0 w 2430039"/>
              <a:gd name="connsiteY0" fmla="*/ 0 h 2163846"/>
              <a:gd name="connsiteX1" fmla="*/ 203810 w 2430039"/>
              <a:gd name="connsiteY1" fmla="*/ 862394 h 2163846"/>
              <a:gd name="connsiteX2" fmla="*/ 548719 w 2430039"/>
              <a:gd name="connsiteY2" fmla="*/ 1677750 h 2163846"/>
              <a:gd name="connsiteX3" fmla="*/ 1238536 w 2430039"/>
              <a:gd name="connsiteY3" fmla="*/ 2163827 h 2163846"/>
              <a:gd name="connsiteX4" fmla="*/ 1881319 w 2430039"/>
              <a:gd name="connsiteY4" fmla="*/ 1693429 h 2163846"/>
              <a:gd name="connsiteX5" fmla="*/ 2296208 w 2430039"/>
              <a:gd name="connsiteY5" fmla="*/ 858190 h 2163846"/>
              <a:gd name="connsiteX6" fmla="*/ 2430039 w 2430039"/>
              <a:gd name="connsiteY6" fmla="*/ 15680 h 2163846"/>
              <a:gd name="connsiteX0" fmla="*/ 0 w 2430039"/>
              <a:gd name="connsiteY0" fmla="*/ 0 h 2163842"/>
              <a:gd name="connsiteX1" fmla="*/ 203810 w 2430039"/>
              <a:gd name="connsiteY1" fmla="*/ 862394 h 2163842"/>
              <a:gd name="connsiteX2" fmla="*/ 548719 w 2430039"/>
              <a:gd name="connsiteY2" fmla="*/ 1677750 h 2163842"/>
              <a:gd name="connsiteX3" fmla="*/ 1238536 w 2430039"/>
              <a:gd name="connsiteY3" fmla="*/ 2163827 h 2163842"/>
              <a:gd name="connsiteX4" fmla="*/ 1881319 w 2430039"/>
              <a:gd name="connsiteY4" fmla="*/ 1693429 h 2163842"/>
              <a:gd name="connsiteX5" fmla="*/ 2274795 w 2430039"/>
              <a:gd name="connsiteY5" fmla="*/ 1265120 h 2163842"/>
              <a:gd name="connsiteX6" fmla="*/ 2430039 w 2430039"/>
              <a:gd name="connsiteY6" fmla="*/ 15680 h 2163842"/>
              <a:gd name="connsiteX0" fmla="*/ 0 w 2430039"/>
              <a:gd name="connsiteY0" fmla="*/ 0 h 2163841"/>
              <a:gd name="connsiteX1" fmla="*/ 203810 w 2430039"/>
              <a:gd name="connsiteY1" fmla="*/ 862394 h 2163841"/>
              <a:gd name="connsiteX2" fmla="*/ 548719 w 2430039"/>
              <a:gd name="connsiteY2" fmla="*/ 1677750 h 2163841"/>
              <a:gd name="connsiteX3" fmla="*/ 1238536 w 2430039"/>
              <a:gd name="connsiteY3" fmla="*/ 2163827 h 2163841"/>
              <a:gd name="connsiteX4" fmla="*/ 1881319 w 2430039"/>
              <a:gd name="connsiteY4" fmla="*/ 1693429 h 2163841"/>
              <a:gd name="connsiteX5" fmla="*/ 2317623 w 2430039"/>
              <a:gd name="connsiteY5" fmla="*/ 1500711 h 2163841"/>
              <a:gd name="connsiteX6" fmla="*/ 2430039 w 2430039"/>
              <a:gd name="connsiteY6" fmla="*/ 15680 h 2163841"/>
              <a:gd name="connsiteX0" fmla="*/ 0 w 2464442"/>
              <a:gd name="connsiteY0" fmla="*/ 0 h 2163841"/>
              <a:gd name="connsiteX1" fmla="*/ 203810 w 2464442"/>
              <a:gd name="connsiteY1" fmla="*/ 862394 h 2163841"/>
              <a:gd name="connsiteX2" fmla="*/ 548719 w 2464442"/>
              <a:gd name="connsiteY2" fmla="*/ 1677750 h 2163841"/>
              <a:gd name="connsiteX3" fmla="*/ 1238536 w 2464442"/>
              <a:gd name="connsiteY3" fmla="*/ 2163827 h 2163841"/>
              <a:gd name="connsiteX4" fmla="*/ 1881319 w 2464442"/>
              <a:gd name="connsiteY4" fmla="*/ 1693429 h 2163841"/>
              <a:gd name="connsiteX5" fmla="*/ 2317623 w 2464442"/>
              <a:gd name="connsiteY5" fmla="*/ 1500711 h 2163841"/>
              <a:gd name="connsiteX6" fmla="*/ 2430039 w 2464442"/>
              <a:gd name="connsiteY6" fmla="*/ 15680 h 2163841"/>
              <a:gd name="connsiteX0" fmla="*/ 0 w 2464442"/>
              <a:gd name="connsiteY0" fmla="*/ 0 h 2163840"/>
              <a:gd name="connsiteX1" fmla="*/ 203810 w 2464442"/>
              <a:gd name="connsiteY1" fmla="*/ 862394 h 2163840"/>
              <a:gd name="connsiteX2" fmla="*/ 548719 w 2464442"/>
              <a:gd name="connsiteY2" fmla="*/ 1677750 h 2163840"/>
              <a:gd name="connsiteX3" fmla="*/ 1238536 w 2464442"/>
              <a:gd name="connsiteY3" fmla="*/ 2163827 h 2163840"/>
              <a:gd name="connsiteX4" fmla="*/ 1881319 w 2464442"/>
              <a:gd name="connsiteY4" fmla="*/ 1693429 h 2163840"/>
              <a:gd name="connsiteX5" fmla="*/ 2317623 w 2464442"/>
              <a:gd name="connsiteY5" fmla="*/ 1757719 h 2163840"/>
              <a:gd name="connsiteX6" fmla="*/ 2430039 w 2464442"/>
              <a:gd name="connsiteY6" fmla="*/ 15680 h 2163840"/>
              <a:gd name="connsiteX0" fmla="*/ 0 w 2622768"/>
              <a:gd name="connsiteY0" fmla="*/ 48573 h 2212412"/>
              <a:gd name="connsiteX1" fmla="*/ 203810 w 2622768"/>
              <a:gd name="connsiteY1" fmla="*/ 910967 h 2212412"/>
              <a:gd name="connsiteX2" fmla="*/ 548719 w 2622768"/>
              <a:gd name="connsiteY2" fmla="*/ 1726323 h 2212412"/>
              <a:gd name="connsiteX3" fmla="*/ 1238536 w 2622768"/>
              <a:gd name="connsiteY3" fmla="*/ 2212400 h 2212412"/>
              <a:gd name="connsiteX4" fmla="*/ 1881319 w 2622768"/>
              <a:gd name="connsiteY4" fmla="*/ 1742002 h 2212412"/>
              <a:gd name="connsiteX5" fmla="*/ 2317623 w 2622768"/>
              <a:gd name="connsiteY5" fmla="*/ 1806292 h 2212412"/>
              <a:gd name="connsiteX6" fmla="*/ 2622768 w 2622768"/>
              <a:gd name="connsiteY6" fmla="*/ 0 h 2212412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527866 h 2212413"/>
              <a:gd name="connsiteX6" fmla="*/ 2622768 w 2622768"/>
              <a:gd name="connsiteY6" fmla="*/ 0 h 2212413"/>
              <a:gd name="connsiteX0" fmla="*/ 0 w 2622768"/>
              <a:gd name="connsiteY0" fmla="*/ 48573 h 2212414"/>
              <a:gd name="connsiteX1" fmla="*/ 203810 w 2622768"/>
              <a:gd name="connsiteY1" fmla="*/ 910967 h 2212414"/>
              <a:gd name="connsiteX2" fmla="*/ 548719 w 2622768"/>
              <a:gd name="connsiteY2" fmla="*/ 1726323 h 2212414"/>
              <a:gd name="connsiteX3" fmla="*/ 1238536 w 2622768"/>
              <a:gd name="connsiteY3" fmla="*/ 2212400 h 2212414"/>
              <a:gd name="connsiteX4" fmla="*/ 1881319 w 2622768"/>
              <a:gd name="connsiteY4" fmla="*/ 1742002 h 2212414"/>
              <a:gd name="connsiteX5" fmla="*/ 2360451 w 2622768"/>
              <a:gd name="connsiteY5" fmla="*/ 1527866 h 2212414"/>
              <a:gd name="connsiteX6" fmla="*/ 2622768 w 2622768"/>
              <a:gd name="connsiteY6" fmla="*/ 0 h 2212414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677787 h 2212413"/>
              <a:gd name="connsiteX6" fmla="*/ 2622768 w 2622768"/>
              <a:gd name="connsiteY6" fmla="*/ 0 h 2212413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360451 w 2622768"/>
              <a:gd name="connsiteY5" fmla="*/ 1677787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356526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442196 h 2214900"/>
              <a:gd name="connsiteX6" fmla="*/ 2622768 w 2622768"/>
              <a:gd name="connsiteY6" fmla="*/ 0 h 2214900"/>
              <a:gd name="connsiteX0" fmla="*/ 0 w 2622768"/>
              <a:gd name="connsiteY0" fmla="*/ 48573 h 2217807"/>
              <a:gd name="connsiteX1" fmla="*/ 203810 w 2622768"/>
              <a:gd name="connsiteY1" fmla="*/ 910967 h 2217807"/>
              <a:gd name="connsiteX2" fmla="*/ 548719 w 2622768"/>
              <a:gd name="connsiteY2" fmla="*/ 1726323 h 2217807"/>
              <a:gd name="connsiteX3" fmla="*/ 1238536 w 2622768"/>
              <a:gd name="connsiteY3" fmla="*/ 2212400 h 2217807"/>
              <a:gd name="connsiteX4" fmla="*/ 2074049 w 2622768"/>
              <a:gd name="connsiteY4" fmla="*/ 1420741 h 2217807"/>
              <a:gd name="connsiteX5" fmla="*/ 2446109 w 2622768"/>
              <a:gd name="connsiteY5" fmla="*/ 1442196 h 2217807"/>
              <a:gd name="connsiteX6" fmla="*/ 2622768 w 2622768"/>
              <a:gd name="connsiteY6" fmla="*/ 0 h 2217807"/>
              <a:gd name="connsiteX0" fmla="*/ 0 w 2640640"/>
              <a:gd name="connsiteY0" fmla="*/ 48573 h 2217807"/>
              <a:gd name="connsiteX1" fmla="*/ 203810 w 2640640"/>
              <a:gd name="connsiteY1" fmla="*/ 910967 h 2217807"/>
              <a:gd name="connsiteX2" fmla="*/ 548719 w 2640640"/>
              <a:gd name="connsiteY2" fmla="*/ 1726323 h 2217807"/>
              <a:gd name="connsiteX3" fmla="*/ 1238536 w 2640640"/>
              <a:gd name="connsiteY3" fmla="*/ 2212400 h 2217807"/>
              <a:gd name="connsiteX4" fmla="*/ 2074049 w 2640640"/>
              <a:gd name="connsiteY4" fmla="*/ 1420741 h 2217807"/>
              <a:gd name="connsiteX5" fmla="*/ 2588867 w 2640640"/>
              <a:gd name="connsiteY5" fmla="*/ 2170388 h 2217807"/>
              <a:gd name="connsiteX6" fmla="*/ 2622768 w 2640640"/>
              <a:gd name="connsiteY6" fmla="*/ 0 h 2217807"/>
              <a:gd name="connsiteX0" fmla="*/ 0 w 2648952"/>
              <a:gd name="connsiteY0" fmla="*/ 48573 h 2219585"/>
              <a:gd name="connsiteX1" fmla="*/ 203810 w 2648952"/>
              <a:gd name="connsiteY1" fmla="*/ 910967 h 2219585"/>
              <a:gd name="connsiteX2" fmla="*/ 548719 w 2648952"/>
              <a:gd name="connsiteY2" fmla="*/ 1726323 h 2219585"/>
              <a:gd name="connsiteX3" fmla="*/ 1238536 w 2648952"/>
              <a:gd name="connsiteY3" fmla="*/ 2212400 h 2219585"/>
              <a:gd name="connsiteX4" fmla="*/ 1955084 w 2648952"/>
              <a:gd name="connsiteY4" fmla="*/ 1570664 h 2219585"/>
              <a:gd name="connsiteX5" fmla="*/ 2588867 w 2648952"/>
              <a:gd name="connsiteY5" fmla="*/ 2170388 h 2219585"/>
              <a:gd name="connsiteX6" fmla="*/ 2622768 w 2648952"/>
              <a:gd name="connsiteY6" fmla="*/ 0 h 2219585"/>
              <a:gd name="connsiteX0" fmla="*/ 0 w 2648952"/>
              <a:gd name="connsiteY0" fmla="*/ 48573 h 2405747"/>
              <a:gd name="connsiteX1" fmla="*/ 203810 w 2648952"/>
              <a:gd name="connsiteY1" fmla="*/ 910967 h 2405747"/>
              <a:gd name="connsiteX2" fmla="*/ 548719 w 2648952"/>
              <a:gd name="connsiteY2" fmla="*/ 1726323 h 2405747"/>
              <a:gd name="connsiteX3" fmla="*/ 1238536 w 2648952"/>
              <a:gd name="connsiteY3" fmla="*/ 2212400 h 2405747"/>
              <a:gd name="connsiteX4" fmla="*/ 1955084 w 2648952"/>
              <a:gd name="connsiteY4" fmla="*/ 1570664 h 2405747"/>
              <a:gd name="connsiteX5" fmla="*/ 2588867 w 2648952"/>
              <a:gd name="connsiteY5" fmla="*/ 2363144 h 2405747"/>
              <a:gd name="connsiteX6" fmla="*/ 2622768 w 2648952"/>
              <a:gd name="connsiteY6" fmla="*/ 0 h 2405747"/>
              <a:gd name="connsiteX0" fmla="*/ 0 w 2999862"/>
              <a:gd name="connsiteY0" fmla="*/ 48573 h 2405747"/>
              <a:gd name="connsiteX1" fmla="*/ 203810 w 2999862"/>
              <a:gd name="connsiteY1" fmla="*/ 910967 h 2405747"/>
              <a:gd name="connsiteX2" fmla="*/ 548719 w 2999862"/>
              <a:gd name="connsiteY2" fmla="*/ 1726323 h 2405747"/>
              <a:gd name="connsiteX3" fmla="*/ 1238536 w 2999862"/>
              <a:gd name="connsiteY3" fmla="*/ 2212400 h 2405747"/>
              <a:gd name="connsiteX4" fmla="*/ 1955084 w 2999862"/>
              <a:gd name="connsiteY4" fmla="*/ 1570664 h 2405747"/>
              <a:gd name="connsiteX5" fmla="*/ 2588867 w 2999862"/>
              <a:gd name="connsiteY5" fmla="*/ 2363144 h 2405747"/>
              <a:gd name="connsiteX6" fmla="*/ 2999862 w 2999862"/>
              <a:gd name="connsiteY6" fmla="*/ 0 h 2405747"/>
              <a:gd name="connsiteX0" fmla="*/ 0 w 2999862"/>
              <a:gd name="connsiteY0" fmla="*/ 48573 h 2764255"/>
              <a:gd name="connsiteX1" fmla="*/ 203810 w 2999862"/>
              <a:gd name="connsiteY1" fmla="*/ 910967 h 2764255"/>
              <a:gd name="connsiteX2" fmla="*/ 548719 w 2999862"/>
              <a:gd name="connsiteY2" fmla="*/ 1726323 h 2764255"/>
              <a:gd name="connsiteX3" fmla="*/ 1238536 w 2999862"/>
              <a:gd name="connsiteY3" fmla="*/ 2212400 h 2764255"/>
              <a:gd name="connsiteX4" fmla="*/ 1955084 w 2999862"/>
              <a:gd name="connsiteY4" fmla="*/ 1570664 h 2764255"/>
              <a:gd name="connsiteX5" fmla="*/ 2588867 w 2999862"/>
              <a:gd name="connsiteY5" fmla="*/ 2730301 h 2764255"/>
              <a:gd name="connsiteX6" fmla="*/ 2999862 w 2999862"/>
              <a:gd name="connsiteY6" fmla="*/ 0 h 276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862" h="2764255">
                <a:moveTo>
                  <a:pt x="0" y="48573"/>
                </a:moveTo>
                <a:cubicBezTo>
                  <a:pt x="40501" y="214518"/>
                  <a:pt x="112357" y="631342"/>
                  <a:pt x="203810" y="910967"/>
                </a:cubicBezTo>
                <a:cubicBezTo>
                  <a:pt x="295263" y="1190592"/>
                  <a:pt x="376265" y="1509418"/>
                  <a:pt x="548719" y="1726323"/>
                </a:cubicBezTo>
                <a:cubicBezTo>
                  <a:pt x="721173" y="1943228"/>
                  <a:pt x="1004142" y="2238343"/>
                  <a:pt x="1238536" y="2212400"/>
                </a:cubicBezTo>
                <a:cubicBezTo>
                  <a:pt x="1472930" y="2186457"/>
                  <a:pt x="1730029" y="1484347"/>
                  <a:pt x="1955084" y="1570664"/>
                </a:cubicBezTo>
                <a:cubicBezTo>
                  <a:pt x="2180139" y="1656981"/>
                  <a:pt x="2414737" y="2992078"/>
                  <a:pt x="2588867" y="2730301"/>
                </a:cubicBezTo>
                <a:cubicBezTo>
                  <a:pt x="2762997" y="2468524"/>
                  <a:pt x="2999862" y="0"/>
                  <a:pt x="2999862" y="0"/>
                </a:cubicBezTo>
              </a:path>
            </a:pathLst>
          </a:custGeom>
          <a:ln>
            <a:solidFill>
              <a:srgbClr val="3333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8644507" y="2782668"/>
            <a:ext cx="1493573" cy="1942476"/>
          </a:xfrm>
          <a:custGeom>
            <a:avLst/>
            <a:gdLst>
              <a:gd name="connsiteX0" fmla="*/ 0 w 2367328"/>
              <a:gd name="connsiteY0" fmla="*/ 360638 h 1944326"/>
              <a:gd name="connsiteX1" fmla="*/ 156777 w 2367328"/>
              <a:gd name="connsiteY1" fmla="*/ 878075 h 1944326"/>
              <a:gd name="connsiteX2" fmla="*/ 454652 w 2367328"/>
              <a:gd name="connsiteY2" fmla="*/ 1473912 h 1944326"/>
              <a:gd name="connsiteX3" fmla="*/ 1175825 w 2367328"/>
              <a:gd name="connsiteY3" fmla="*/ 1944309 h 1944326"/>
              <a:gd name="connsiteX4" fmla="*/ 1771576 w 2367328"/>
              <a:gd name="connsiteY4" fmla="*/ 1458232 h 1944326"/>
              <a:gd name="connsiteX5" fmla="*/ 2069452 w 2367328"/>
              <a:gd name="connsiteY5" fmla="*/ 768316 h 1944326"/>
              <a:gd name="connsiteX6" fmla="*/ 2367328 w 2367328"/>
              <a:gd name="connsiteY6" fmla="*/ 0 h 1944326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235198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32163 w 2430039"/>
              <a:gd name="connsiteY5" fmla="*/ 100351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11327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97876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210551 w 2430039"/>
              <a:gd name="connsiteY5" fmla="*/ 10662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34287 w 2430039"/>
              <a:gd name="connsiteY4" fmla="*/ 1693430 h 2179524"/>
              <a:gd name="connsiteX5" fmla="*/ 2116485 w 2430039"/>
              <a:gd name="connsiteY5" fmla="*/ 1144634 h 2179524"/>
              <a:gd name="connsiteX6" fmla="*/ 2430039 w 2430039"/>
              <a:gd name="connsiteY6" fmla="*/ 15680 h 2179524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16485 w 2430039"/>
              <a:gd name="connsiteY5" fmla="*/ 1144634 h 2179919"/>
              <a:gd name="connsiteX6" fmla="*/ 2430039 w 2430039"/>
              <a:gd name="connsiteY6" fmla="*/ 15680 h 2179919"/>
              <a:gd name="connsiteX0" fmla="*/ 0 w 2436232"/>
              <a:gd name="connsiteY0" fmla="*/ 0 h 2179919"/>
              <a:gd name="connsiteX1" fmla="*/ 219488 w 2436232"/>
              <a:gd name="connsiteY1" fmla="*/ 1081913 h 2179919"/>
              <a:gd name="connsiteX2" fmla="*/ 517363 w 2436232"/>
              <a:gd name="connsiteY2" fmla="*/ 1709110 h 2179919"/>
              <a:gd name="connsiteX3" fmla="*/ 1238536 w 2436232"/>
              <a:gd name="connsiteY3" fmla="*/ 2179507 h 2179919"/>
              <a:gd name="connsiteX4" fmla="*/ 1959708 w 2436232"/>
              <a:gd name="connsiteY4" fmla="*/ 1630711 h 2179919"/>
              <a:gd name="connsiteX5" fmla="*/ 2383005 w 2436232"/>
              <a:gd name="connsiteY5" fmla="*/ 1113274 h 2179919"/>
              <a:gd name="connsiteX6" fmla="*/ 2430039 w 2436232"/>
              <a:gd name="connsiteY6" fmla="*/ 15680 h 2179919"/>
              <a:gd name="connsiteX0" fmla="*/ 0 w 2430039"/>
              <a:gd name="connsiteY0" fmla="*/ 0 h 2179919"/>
              <a:gd name="connsiteX1" fmla="*/ 219488 w 2430039"/>
              <a:gd name="connsiteY1" fmla="*/ 1081913 h 2179919"/>
              <a:gd name="connsiteX2" fmla="*/ 517363 w 2430039"/>
              <a:gd name="connsiteY2" fmla="*/ 1709110 h 2179919"/>
              <a:gd name="connsiteX3" fmla="*/ 1238536 w 2430039"/>
              <a:gd name="connsiteY3" fmla="*/ 2179507 h 2179919"/>
              <a:gd name="connsiteX4" fmla="*/ 1959708 w 2430039"/>
              <a:gd name="connsiteY4" fmla="*/ 1630711 h 2179919"/>
              <a:gd name="connsiteX5" fmla="*/ 2179195 w 2430039"/>
              <a:gd name="connsiteY5" fmla="*/ 1113274 h 2179919"/>
              <a:gd name="connsiteX6" fmla="*/ 2430039 w 2430039"/>
              <a:gd name="connsiteY6" fmla="*/ 15680 h 2179919"/>
              <a:gd name="connsiteX0" fmla="*/ 0 w 2430039"/>
              <a:gd name="connsiteY0" fmla="*/ 0 h 2179774"/>
              <a:gd name="connsiteX1" fmla="*/ 219488 w 2430039"/>
              <a:gd name="connsiteY1" fmla="*/ 1081913 h 2179774"/>
              <a:gd name="connsiteX2" fmla="*/ 517363 w 2430039"/>
              <a:gd name="connsiteY2" fmla="*/ 1709110 h 2179774"/>
              <a:gd name="connsiteX3" fmla="*/ 1238536 w 2430039"/>
              <a:gd name="connsiteY3" fmla="*/ 2179507 h 2179774"/>
              <a:gd name="connsiteX4" fmla="*/ 1865642 w 2430039"/>
              <a:gd name="connsiteY4" fmla="*/ 1646391 h 2179774"/>
              <a:gd name="connsiteX5" fmla="*/ 2179195 w 2430039"/>
              <a:gd name="connsiteY5" fmla="*/ 1113274 h 2179774"/>
              <a:gd name="connsiteX6" fmla="*/ 2430039 w 2430039"/>
              <a:gd name="connsiteY6" fmla="*/ 15680 h 2179774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1113274 h 2179507"/>
              <a:gd name="connsiteX6" fmla="*/ 2430039 w 2430039"/>
              <a:gd name="connsiteY6" fmla="*/ 15680 h 2179507"/>
              <a:gd name="connsiteX0" fmla="*/ 0 w 2430039"/>
              <a:gd name="connsiteY0" fmla="*/ 0 h 2179507"/>
              <a:gd name="connsiteX1" fmla="*/ 219488 w 2430039"/>
              <a:gd name="connsiteY1" fmla="*/ 1081913 h 2179507"/>
              <a:gd name="connsiteX2" fmla="*/ 517363 w 2430039"/>
              <a:gd name="connsiteY2" fmla="*/ 1709110 h 2179507"/>
              <a:gd name="connsiteX3" fmla="*/ 1238536 w 2430039"/>
              <a:gd name="connsiteY3" fmla="*/ 2179507 h 2179507"/>
              <a:gd name="connsiteX4" fmla="*/ 1896997 w 2430039"/>
              <a:gd name="connsiteY4" fmla="*/ 1709110 h 2179507"/>
              <a:gd name="connsiteX5" fmla="*/ 2179195 w 2430039"/>
              <a:gd name="connsiteY5" fmla="*/ 972155 h 2179507"/>
              <a:gd name="connsiteX6" fmla="*/ 2430039 w 2430039"/>
              <a:gd name="connsiteY6" fmla="*/ 15680 h 2179507"/>
              <a:gd name="connsiteX0" fmla="*/ 0 w 2430039"/>
              <a:gd name="connsiteY0" fmla="*/ 0 h 2180092"/>
              <a:gd name="connsiteX1" fmla="*/ 219488 w 2430039"/>
              <a:gd name="connsiteY1" fmla="*/ 1081913 h 2180092"/>
              <a:gd name="connsiteX2" fmla="*/ 517363 w 2430039"/>
              <a:gd name="connsiteY2" fmla="*/ 1709110 h 2180092"/>
              <a:gd name="connsiteX3" fmla="*/ 1238536 w 2430039"/>
              <a:gd name="connsiteY3" fmla="*/ 2179507 h 2180092"/>
              <a:gd name="connsiteX4" fmla="*/ 1991063 w 2430039"/>
              <a:gd name="connsiteY4" fmla="*/ 1615030 h 2180092"/>
              <a:gd name="connsiteX5" fmla="*/ 2179195 w 2430039"/>
              <a:gd name="connsiteY5" fmla="*/ 972155 h 2180092"/>
              <a:gd name="connsiteX6" fmla="*/ 2430039 w 2430039"/>
              <a:gd name="connsiteY6" fmla="*/ 15680 h 2180092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17363 w 2430039"/>
              <a:gd name="connsiteY2" fmla="*/ 170911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19488 w 2430039"/>
              <a:gd name="connsiteY1" fmla="*/ 1081913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4"/>
              <a:gd name="connsiteX1" fmla="*/ 203810 w 2430039"/>
              <a:gd name="connsiteY1" fmla="*/ 862394 h 2179524"/>
              <a:gd name="connsiteX2" fmla="*/ 548719 w 2430039"/>
              <a:gd name="connsiteY2" fmla="*/ 1677750 h 2179524"/>
              <a:gd name="connsiteX3" fmla="*/ 1238536 w 2430039"/>
              <a:gd name="connsiteY3" fmla="*/ 2179507 h 2179524"/>
              <a:gd name="connsiteX4" fmla="*/ 1881319 w 2430039"/>
              <a:gd name="connsiteY4" fmla="*/ 1693429 h 2179524"/>
              <a:gd name="connsiteX5" fmla="*/ 2179195 w 2430039"/>
              <a:gd name="connsiteY5" fmla="*/ 972155 h 2179524"/>
              <a:gd name="connsiteX6" fmla="*/ 2430039 w 2430039"/>
              <a:gd name="connsiteY6" fmla="*/ 15680 h 2179524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238536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79526"/>
              <a:gd name="connsiteX1" fmla="*/ 203810 w 2430039"/>
              <a:gd name="connsiteY1" fmla="*/ 862394 h 2179526"/>
              <a:gd name="connsiteX2" fmla="*/ 548719 w 2430039"/>
              <a:gd name="connsiteY2" fmla="*/ 1677750 h 2179526"/>
              <a:gd name="connsiteX3" fmla="*/ 1144470 w 2430039"/>
              <a:gd name="connsiteY3" fmla="*/ 2179507 h 2179526"/>
              <a:gd name="connsiteX4" fmla="*/ 1881319 w 2430039"/>
              <a:gd name="connsiteY4" fmla="*/ 1693429 h 2179526"/>
              <a:gd name="connsiteX5" fmla="*/ 2210551 w 2430039"/>
              <a:gd name="connsiteY5" fmla="*/ 815356 h 2179526"/>
              <a:gd name="connsiteX6" fmla="*/ 2430039 w 2430039"/>
              <a:gd name="connsiteY6" fmla="*/ 15680 h 2179526"/>
              <a:gd name="connsiteX0" fmla="*/ 0 w 2430039"/>
              <a:gd name="connsiteY0" fmla="*/ 0 h 2163847"/>
              <a:gd name="connsiteX1" fmla="*/ 203810 w 2430039"/>
              <a:gd name="connsiteY1" fmla="*/ 862394 h 2163847"/>
              <a:gd name="connsiteX2" fmla="*/ 548719 w 2430039"/>
              <a:gd name="connsiteY2" fmla="*/ 1677750 h 2163847"/>
              <a:gd name="connsiteX3" fmla="*/ 1238536 w 2430039"/>
              <a:gd name="connsiteY3" fmla="*/ 2163827 h 2163847"/>
              <a:gd name="connsiteX4" fmla="*/ 1881319 w 2430039"/>
              <a:gd name="connsiteY4" fmla="*/ 1693429 h 2163847"/>
              <a:gd name="connsiteX5" fmla="*/ 2210551 w 2430039"/>
              <a:gd name="connsiteY5" fmla="*/ 815356 h 2163847"/>
              <a:gd name="connsiteX6" fmla="*/ 2430039 w 2430039"/>
              <a:gd name="connsiteY6" fmla="*/ 15680 h 2163847"/>
              <a:gd name="connsiteX0" fmla="*/ 0 w 2430039"/>
              <a:gd name="connsiteY0" fmla="*/ 0 h 2163846"/>
              <a:gd name="connsiteX1" fmla="*/ 203810 w 2430039"/>
              <a:gd name="connsiteY1" fmla="*/ 862394 h 2163846"/>
              <a:gd name="connsiteX2" fmla="*/ 548719 w 2430039"/>
              <a:gd name="connsiteY2" fmla="*/ 1677750 h 2163846"/>
              <a:gd name="connsiteX3" fmla="*/ 1238536 w 2430039"/>
              <a:gd name="connsiteY3" fmla="*/ 2163827 h 2163846"/>
              <a:gd name="connsiteX4" fmla="*/ 1881319 w 2430039"/>
              <a:gd name="connsiteY4" fmla="*/ 1693429 h 2163846"/>
              <a:gd name="connsiteX5" fmla="*/ 2296208 w 2430039"/>
              <a:gd name="connsiteY5" fmla="*/ 858190 h 2163846"/>
              <a:gd name="connsiteX6" fmla="*/ 2430039 w 2430039"/>
              <a:gd name="connsiteY6" fmla="*/ 15680 h 2163846"/>
              <a:gd name="connsiteX0" fmla="*/ 0 w 2430039"/>
              <a:gd name="connsiteY0" fmla="*/ 0 h 2163842"/>
              <a:gd name="connsiteX1" fmla="*/ 203810 w 2430039"/>
              <a:gd name="connsiteY1" fmla="*/ 862394 h 2163842"/>
              <a:gd name="connsiteX2" fmla="*/ 548719 w 2430039"/>
              <a:gd name="connsiteY2" fmla="*/ 1677750 h 2163842"/>
              <a:gd name="connsiteX3" fmla="*/ 1238536 w 2430039"/>
              <a:gd name="connsiteY3" fmla="*/ 2163827 h 2163842"/>
              <a:gd name="connsiteX4" fmla="*/ 1881319 w 2430039"/>
              <a:gd name="connsiteY4" fmla="*/ 1693429 h 2163842"/>
              <a:gd name="connsiteX5" fmla="*/ 2274795 w 2430039"/>
              <a:gd name="connsiteY5" fmla="*/ 1265120 h 2163842"/>
              <a:gd name="connsiteX6" fmla="*/ 2430039 w 2430039"/>
              <a:gd name="connsiteY6" fmla="*/ 15680 h 2163842"/>
              <a:gd name="connsiteX0" fmla="*/ 0 w 2430039"/>
              <a:gd name="connsiteY0" fmla="*/ 0 h 2163841"/>
              <a:gd name="connsiteX1" fmla="*/ 203810 w 2430039"/>
              <a:gd name="connsiteY1" fmla="*/ 862394 h 2163841"/>
              <a:gd name="connsiteX2" fmla="*/ 548719 w 2430039"/>
              <a:gd name="connsiteY2" fmla="*/ 1677750 h 2163841"/>
              <a:gd name="connsiteX3" fmla="*/ 1238536 w 2430039"/>
              <a:gd name="connsiteY3" fmla="*/ 2163827 h 2163841"/>
              <a:gd name="connsiteX4" fmla="*/ 1881319 w 2430039"/>
              <a:gd name="connsiteY4" fmla="*/ 1693429 h 2163841"/>
              <a:gd name="connsiteX5" fmla="*/ 2317623 w 2430039"/>
              <a:gd name="connsiteY5" fmla="*/ 1500711 h 2163841"/>
              <a:gd name="connsiteX6" fmla="*/ 2430039 w 2430039"/>
              <a:gd name="connsiteY6" fmla="*/ 15680 h 2163841"/>
              <a:gd name="connsiteX0" fmla="*/ 0 w 2464442"/>
              <a:gd name="connsiteY0" fmla="*/ 0 h 2163841"/>
              <a:gd name="connsiteX1" fmla="*/ 203810 w 2464442"/>
              <a:gd name="connsiteY1" fmla="*/ 862394 h 2163841"/>
              <a:gd name="connsiteX2" fmla="*/ 548719 w 2464442"/>
              <a:gd name="connsiteY2" fmla="*/ 1677750 h 2163841"/>
              <a:gd name="connsiteX3" fmla="*/ 1238536 w 2464442"/>
              <a:gd name="connsiteY3" fmla="*/ 2163827 h 2163841"/>
              <a:gd name="connsiteX4" fmla="*/ 1881319 w 2464442"/>
              <a:gd name="connsiteY4" fmla="*/ 1693429 h 2163841"/>
              <a:gd name="connsiteX5" fmla="*/ 2317623 w 2464442"/>
              <a:gd name="connsiteY5" fmla="*/ 1500711 h 2163841"/>
              <a:gd name="connsiteX6" fmla="*/ 2430039 w 2464442"/>
              <a:gd name="connsiteY6" fmla="*/ 15680 h 2163841"/>
              <a:gd name="connsiteX0" fmla="*/ 0 w 2464442"/>
              <a:gd name="connsiteY0" fmla="*/ 0 h 2163840"/>
              <a:gd name="connsiteX1" fmla="*/ 203810 w 2464442"/>
              <a:gd name="connsiteY1" fmla="*/ 862394 h 2163840"/>
              <a:gd name="connsiteX2" fmla="*/ 548719 w 2464442"/>
              <a:gd name="connsiteY2" fmla="*/ 1677750 h 2163840"/>
              <a:gd name="connsiteX3" fmla="*/ 1238536 w 2464442"/>
              <a:gd name="connsiteY3" fmla="*/ 2163827 h 2163840"/>
              <a:gd name="connsiteX4" fmla="*/ 1881319 w 2464442"/>
              <a:gd name="connsiteY4" fmla="*/ 1693429 h 2163840"/>
              <a:gd name="connsiteX5" fmla="*/ 2317623 w 2464442"/>
              <a:gd name="connsiteY5" fmla="*/ 1757719 h 2163840"/>
              <a:gd name="connsiteX6" fmla="*/ 2430039 w 2464442"/>
              <a:gd name="connsiteY6" fmla="*/ 15680 h 2163840"/>
              <a:gd name="connsiteX0" fmla="*/ 0 w 2622768"/>
              <a:gd name="connsiteY0" fmla="*/ 48573 h 2212412"/>
              <a:gd name="connsiteX1" fmla="*/ 203810 w 2622768"/>
              <a:gd name="connsiteY1" fmla="*/ 910967 h 2212412"/>
              <a:gd name="connsiteX2" fmla="*/ 548719 w 2622768"/>
              <a:gd name="connsiteY2" fmla="*/ 1726323 h 2212412"/>
              <a:gd name="connsiteX3" fmla="*/ 1238536 w 2622768"/>
              <a:gd name="connsiteY3" fmla="*/ 2212400 h 2212412"/>
              <a:gd name="connsiteX4" fmla="*/ 1881319 w 2622768"/>
              <a:gd name="connsiteY4" fmla="*/ 1742002 h 2212412"/>
              <a:gd name="connsiteX5" fmla="*/ 2317623 w 2622768"/>
              <a:gd name="connsiteY5" fmla="*/ 1806292 h 2212412"/>
              <a:gd name="connsiteX6" fmla="*/ 2622768 w 2622768"/>
              <a:gd name="connsiteY6" fmla="*/ 0 h 2212412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527866 h 2212413"/>
              <a:gd name="connsiteX6" fmla="*/ 2622768 w 2622768"/>
              <a:gd name="connsiteY6" fmla="*/ 0 h 2212413"/>
              <a:gd name="connsiteX0" fmla="*/ 0 w 2622768"/>
              <a:gd name="connsiteY0" fmla="*/ 48573 h 2212414"/>
              <a:gd name="connsiteX1" fmla="*/ 203810 w 2622768"/>
              <a:gd name="connsiteY1" fmla="*/ 910967 h 2212414"/>
              <a:gd name="connsiteX2" fmla="*/ 548719 w 2622768"/>
              <a:gd name="connsiteY2" fmla="*/ 1726323 h 2212414"/>
              <a:gd name="connsiteX3" fmla="*/ 1238536 w 2622768"/>
              <a:gd name="connsiteY3" fmla="*/ 2212400 h 2212414"/>
              <a:gd name="connsiteX4" fmla="*/ 1881319 w 2622768"/>
              <a:gd name="connsiteY4" fmla="*/ 1742002 h 2212414"/>
              <a:gd name="connsiteX5" fmla="*/ 2360451 w 2622768"/>
              <a:gd name="connsiteY5" fmla="*/ 1527866 h 2212414"/>
              <a:gd name="connsiteX6" fmla="*/ 2622768 w 2622768"/>
              <a:gd name="connsiteY6" fmla="*/ 0 h 2212414"/>
              <a:gd name="connsiteX0" fmla="*/ 0 w 2622768"/>
              <a:gd name="connsiteY0" fmla="*/ 48573 h 2212413"/>
              <a:gd name="connsiteX1" fmla="*/ 203810 w 2622768"/>
              <a:gd name="connsiteY1" fmla="*/ 910967 h 2212413"/>
              <a:gd name="connsiteX2" fmla="*/ 548719 w 2622768"/>
              <a:gd name="connsiteY2" fmla="*/ 1726323 h 2212413"/>
              <a:gd name="connsiteX3" fmla="*/ 1238536 w 2622768"/>
              <a:gd name="connsiteY3" fmla="*/ 2212400 h 2212413"/>
              <a:gd name="connsiteX4" fmla="*/ 1881319 w 2622768"/>
              <a:gd name="connsiteY4" fmla="*/ 1742002 h 2212413"/>
              <a:gd name="connsiteX5" fmla="*/ 2360451 w 2622768"/>
              <a:gd name="connsiteY5" fmla="*/ 1677787 h 2212413"/>
              <a:gd name="connsiteX6" fmla="*/ 2622768 w 2622768"/>
              <a:gd name="connsiteY6" fmla="*/ 0 h 2212413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360451 w 2622768"/>
              <a:gd name="connsiteY5" fmla="*/ 1677787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356526 h 2214900"/>
              <a:gd name="connsiteX6" fmla="*/ 2622768 w 2622768"/>
              <a:gd name="connsiteY6" fmla="*/ 0 h 2214900"/>
              <a:gd name="connsiteX0" fmla="*/ 0 w 2622768"/>
              <a:gd name="connsiteY0" fmla="*/ 48573 h 2214900"/>
              <a:gd name="connsiteX1" fmla="*/ 203810 w 2622768"/>
              <a:gd name="connsiteY1" fmla="*/ 910967 h 2214900"/>
              <a:gd name="connsiteX2" fmla="*/ 548719 w 2622768"/>
              <a:gd name="connsiteY2" fmla="*/ 1726323 h 2214900"/>
              <a:gd name="connsiteX3" fmla="*/ 1238536 w 2622768"/>
              <a:gd name="connsiteY3" fmla="*/ 2212400 h 2214900"/>
              <a:gd name="connsiteX4" fmla="*/ 2095463 w 2622768"/>
              <a:gd name="connsiteY4" fmla="*/ 1527828 h 2214900"/>
              <a:gd name="connsiteX5" fmla="*/ 2446109 w 2622768"/>
              <a:gd name="connsiteY5" fmla="*/ 1442196 h 2214900"/>
              <a:gd name="connsiteX6" fmla="*/ 2622768 w 2622768"/>
              <a:gd name="connsiteY6" fmla="*/ 0 h 2214900"/>
              <a:gd name="connsiteX0" fmla="*/ 0 w 2622768"/>
              <a:gd name="connsiteY0" fmla="*/ 48573 h 2217807"/>
              <a:gd name="connsiteX1" fmla="*/ 203810 w 2622768"/>
              <a:gd name="connsiteY1" fmla="*/ 910967 h 2217807"/>
              <a:gd name="connsiteX2" fmla="*/ 548719 w 2622768"/>
              <a:gd name="connsiteY2" fmla="*/ 1726323 h 2217807"/>
              <a:gd name="connsiteX3" fmla="*/ 1238536 w 2622768"/>
              <a:gd name="connsiteY3" fmla="*/ 2212400 h 2217807"/>
              <a:gd name="connsiteX4" fmla="*/ 2074049 w 2622768"/>
              <a:gd name="connsiteY4" fmla="*/ 1420741 h 2217807"/>
              <a:gd name="connsiteX5" fmla="*/ 2446109 w 2622768"/>
              <a:gd name="connsiteY5" fmla="*/ 1442196 h 2217807"/>
              <a:gd name="connsiteX6" fmla="*/ 2622768 w 2622768"/>
              <a:gd name="connsiteY6" fmla="*/ 0 h 2217807"/>
              <a:gd name="connsiteX0" fmla="*/ 0 w 2640640"/>
              <a:gd name="connsiteY0" fmla="*/ 48573 h 2217807"/>
              <a:gd name="connsiteX1" fmla="*/ 203810 w 2640640"/>
              <a:gd name="connsiteY1" fmla="*/ 910967 h 2217807"/>
              <a:gd name="connsiteX2" fmla="*/ 548719 w 2640640"/>
              <a:gd name="connsiteY2" fmla="*/ 1726323 h 2217807"/>
              <a:gd name="connsiteX3" fmla="*/ 1238536 w 2640640"/>
              <a:gd name="connsiteY3" fmla="*/ 2212400 h 2217807"/>
              <a:gd name="connsiteX4" fmla="*/ 2074049 w 2640640"/>
              <a:gd name="connsiteY4" fmla="*/ 1420741 h 2217807"/>
              <a:gd name="connsiteX5" fmla="*/ 2588867 w 2640640"/>
              <a:gd name="connsiteY5" fmla="*/ 2170388 h 2217807"/>
              <a:gd name="connsiteX6" fmla="*/ 2622768 w 2640640"/>
              <a:gd name="connsiteY6" fmla="*/ 0 h 2217807"/>
              <a:gd name="connsiteX0" fmla="*/ 0 w 2648952"/>
              <a:gd name="connsiteY0" fmla="*/ 48573 h 2219585"/>
              <a:gd name="connsiteX1" fmla="*/ 203810 w 2648952"/>
              <a:gd name="connsiteY1" fmla="*/ 910967 h 2219585"/>
              <a:gd name="connsiteX2" fmla="*/ 548719 w 2648952"/>
              <a:gd name="connsiteY2" fmla="*/ 1726323 h 2219585"/>
              <a:gd name="connsiteX3" fmla="*/ 1238536 w 2648952"/>
              <a:gd name="connsiteY3" fmla="*/ 2212400 h 2219585"/>
              <a:gd name="connsiteX4" fmla="*/ 1955084 w 2648952"/>
              <a:gd name="connsiteY4" fmla="*/ 1570664 h 2219585"/>
              <a:gd name="connsiteX5" fmla="*/ 2588867 w 2648952"/>
              <a:gd name="connsiteY5" fmla="*/ 2170388 h 2219585"/>
              <a:gd name="connsiteX6" fmla="*/ 2622768 w 2648952"/>
              <a:gd name="connsiteY6" fmla="*/ 0 h 2219585"/>
              <a:gd name="connsiteX0" fmla="*/ 0 w 2648952"/>
              <a:gd name="connsiteY0" fmla="*/ 48573 h 2405747"/>
              <a:gd name="connsiteX1" fmla="*/ 203810 w 2648952"/>
              <a:gd name="connsiteY1" fmla="*/ 910967 h 2405747"/>
              <a:gd name="connsiteX2" fmla="*/ 548719 w 2648952"/>
              <a:gd name="connsiteY2" fmla="*/ 1726323 h 2405747"/>
              <a:gd name="connsiteX3" fmla="*/ 1238536 w 2648952"/>
              <a:gd name="connsiteY3" fmla="*/ 2212400 h 2405747"/>
              <a:gd name="connsiteX4" fmla="*/ 1955084 w 2648952"/>
              <a:gd name="connsiteY4" fmla="*/ 1570664 h 2405747"/>
              <a:gd name="connsiteX5" fmla="*/ 2588867 w 2648952"/>
              <a:gd name="connsiteY5" fmla="*/ 2363144 h 2405747"/>
              <a:gd name="connsiteX6" fmla="*/ 2622768 w 2648952"/>
              <a:gd name="connsiteY6" fmla="*/ 0 h 2405747"/>
              <a:gd name="connsiteX0" fmla="*/ 0 w 2999862"/>
              <a:gd name="connsiteY0" fmla="*/ 48573 h 2405747"/>
              <a:gd name="connsiteX1" fmla="*/ 203810 w 2999862"/>
              <a:gd name="connsiteY1" fmla="*/ 910967 h 2405747"/>
              <a:gd name="connsiteX2" fmla="*/ 548719 w 2999862"/>
              <a:gd name="connsiteY2" fmla="*/ 1726323 h 2405747"/>
              <a:gd name="connsiteX3" fmla="*/ 1238536 w 2999862"/>
              <a:gd name="connsiteY3" fmla="*/ 2212400 h 2405747"/>
              <a:gd name="connsiteX4" fmla="*/ 1955084 w 2999862"/>
              <a:gd name="connsiteY4" fmla="*/ 1570664 h 2405747"/>
              <a:gd name="connsiteX5" fmla="*/ 2588867 w 2999862"/>
              <a:gd name="connsiteY5" fmla="*/ 2363144 h 2405747"/>
              <a:gd name="connsiteX6" fmla="*/ 2999862 w 2999862"/>
              <a:gd name="connsiteY6" fmla="*/ 0 h 2405747"/>
              <a:gd name="connsiteX0" fmla="*/ 0 w 2999862"/>
              <a:gd name="connsiteY0" fmla="*/ 48573 h 2405336"/>
              <a:gd name="connsiteX1" fmla="*/ 203810 w 2999862"/>
              <a:gd name="connsiteY1" fmla="*/ 910967 h 2405336"/>
              <a:gd name="connsiteX2" fmla="*/ 548719 w 2999862"/>
              <a:gd name="connsiteY2" fmla="*/ 1726323 h 2405336"/>
              <a:gd name="connsiteX3" fmla="*/ 927519 w 2999862"/>
              <a:gd name="connsiteY3" fmla="*/ 2285832 h 2405336"/>
              <a:gd name="connsiteX4" fmla="*/ 1955084 w 2999862"/>
              <a:gd name="connsiteY4" fmla="*/ 1570664 h 2405336"/>
              <a:gd name="connsiteX5" fmla="*/ 2588867 w 2999862"/>
              <a:gd name="connsiteY5" fmla="*/ 2363144 h 2405336"/>
              <a:gd name="connsiteX6" fmla="*/ 2999862 w 2999862"/>
              <a:gd name="connsiteY6" fmla="*/ 0 h 2405336"/>
              <a:gd name="connsiteX0" fmla="*/ 0 w 2999862"/>
              <a:gd name="connsiteY0" fmla="*/ 48573 h 2667993"/>
              <a:gd name="connsiteX1" fmla="*/ 203810 w 2999862"/>
              <a:gd name="connsiteY1" fmla="*/ 910967 h 2667993"/>
              <a:gd name="connsiteX2" fmla="*/ 548719 w 2999862"/>
              <a:gd name="connsiteY2" fmla="*/ 1726323 h 2667993"/>
              <a:gd name="connsiteX3" fmla="*/ 927519 w 2999862"/>
              <a:gd name="connsiteY3" fmla="*/ 2285832 h 2667993"/>
              <a:gd name="connsiteX4" fmla="*/ 1955084 w 2999862"/>
              <a:gd name="connsiteY4" fmla="*/ 1570664 h 2667993"/>
              <a:gd name="connsiteX5" fmla="*/ 2775477 w 2999862"/>
              <a:gd name="connsiteY5" fmla="*/ 2632391 h 2667993"/>
              <a:gd name="connsiteX6" fmla="*/ 2999862 w 2999862"/>
              <a:gd name="connsiteY6" fmla="*/ 0 h 2667993"/>
              <a:gd name="connsiteX0" fmla="*/ 0 w 2999862"/>
              <a:gd name="connsiteY0" fmla="*/ 48573 h 2667993"/>
              <a:gd name="connsiteX1" fmla="*/ 203810 w 2999862"/>
              <a:gd name="connsiteY1" fmla="*/ 910967 h 2667993"/>
              <a:gd name="connsiteX2" fmla="*/ 393212 w 2999862"/>
              <a:gd name="connsiteY2" fmla="*/ 1726323 h 2667993"/>
              <a:gd name="connsiteX3" fmla="*/ 927519 w 2999862"/>
              <a:gd name="connsiteY3" fmla="*/ 2285832 h 2667993"/>
              <a:gd name="connsiteX4" fmla="*/ 1955084 w 2999862"/>
              <a:gd name="connsiteY4" fmla="*/ 1570664 h 2667993"/>
              <a:gd name="connsiteX5" fmla="*/ 2775477 w 2999862"/>
              <a:gd name="connsiteY5" fmla="*/ 2632391 h 2667993"/>
              <a:gd name="connsiteX6" fmla="*/ 2999862 w 2999862"/>
              <a:gd name="connsiteY6" fmla="*/ 0 h 2667993"/>
              <a:gd name="connsiteX0" fmla="*/ 0 w 2999862"/>
              <a:gd name="connsiteY0" fmla="*/ 48573 h 2667993"/>
              <a:gd name="connsiteX1" fmla="*/ 79402 w 2999862"/>
              <a:gd name="connsiteY1" fmla="*/ 910968 h 2667993"/>
              <a:gd name="connsiteX2" fmla="*/ 393212 w 2999862"/>
              <a:gd name="connsiteY2" fmla="*/ 1726323 h 2667993"/>
              <a:gd name="connsiteX3" fmla="*/ 927519 w 2999862"/>
              <a:gd name="connsiteY3" fmla="*/ 2285832 h 2667993"/>
              <a:gd name="connsiteX4" fmla="*/ 1955084 w 2999862"/>
              <a:gd name="connsiteY4" fmla="*/ 1570664 h 2667993"/>
              <a:gd name="connsiteX5" fmla="*/ 2775477 w 2999862"/>
              <a:gd name="connsiteY5" fmla="*/ 2632391 h 2667993"/>
              <a:gd name="connsiteX6" fmla="*/ 2999862 w 2999862"/>
              <a:gd name="connsiteY6" fmla="*/ 0 h 2667993"/>
              <a:gd name="connsiteX0" fmla="*/ 0 w 3155371"/>
              <a:gd name="connsiteY0" fmla="*/ 24096 h 2667993"/>
              <a:gd name="connsiteX1" fmla="*/ 234911 w 3155371"/>
              <a:gd name="connsiteY1" fmla="*/ 910968 h 2667993"/>
              <a:gd name="connsiteX2" fmla="*/ 548721 w 3155371"/>
              <a:gd name="connsiteY2" fmla="*/ 1726323 h 2667993"/>
              <a:gd name="connsiteX3" fmla="*/ 1083028 w 3155371"/>
              <a:gd name="connsiteY3" fmla="*/ 2285832 h 2667993"/>
              <a:gd name="connsiteX4" fmla="*/ 2110593 w 3155371"/>
              <a:gd name="connsiteY4" fmla="*/ 1570664 h 2667993"/>
              <a:gd name="connsiteX5" fmla="*/ 2930986 w 3155371"/>
              <a:gd name="connsiteY5" fmla="*/ 2632391 h 2667993"/>
              <a:gd name="connsiteX6" fmla="*/ 3155371 w 3155371"/>
              <a:gd name="connsiteY6" fmla="*/ 0 h 2667993"/>
              <a:gd name="connsiteX0" fmla="*/ 0 w 3155371"/>
              <a:gd name="connsiteY0" fmla="*/ 24096 h 2860183"/>
              <a:gd name="connsiteX1" fmla="*/ 234911 w 3155371"/>
              <a:gd name="connsiteY1" fmla="*/ 910968 h 2860183"/>
              <a:gd name="connsiteX2" fmla="*/ 548721 w 3155371"/>
              <a:gd name="connsiteY2" fmla="*/ 1726323 h 2860183"/>
              <a:gd name="connsiteX3" fmla="*/ 1083028 w 3155371"/>
              <a:gd name="connsiteY3" fmla="*/ 2285832 h 2860183"/>
              <a:gd name="connsiteX4" fmla="*/ 2110593 w 3155371"/>
              <a:gd name="connsiteY4" fmla="*/ 1570664 h 2860183"/>
              <a:gd name="connsiteX5" fmla="*/ 2899883 w 3155371"/>
              <a:gd name="connsiteY5" fmla="*/ 2828208 h 2860183"/>
              <a:gd name="connsiteX6" fmla="*/ 3155371 w 3155371"/>
              <a:gd name="connsiteY6" fmla="*/ 0 h 2860183"/>
              <a:gd name="connsiteX0" fmla="*/ 0 w 3155371"/>
              <a:gd name="connsiteY0" fmla="*/ 24096 h 2859947"/>
              <a:gd name="connsiteX1" fmla="*/ 234911 w 3155371"/>
              <a:gd name="connsiteY1" fmla="*/ 910968 h 2859947"/>
              <a:gd name="connsiteX2" fmla="*/ 548721 w 3155371"/>
              <a:gd name="connsiteY2" fmla="*/ 1726323 h 2859947"/>
              <a:gd name="connsiteX3" fmla="*/ 927519 w 3155371"/>
              <a:gd name="connsiteY3" fmla="*/ 2359264 h 2859947"/>
              <a:gd name="connsiteX4" fmla="*/ 2110593 w 3155371"/>
              <a:gd name="connsiteY4" fmla="*/ 1570664 h 2859947"/>
              <a:gd name="connsiteX5" fmla="*/ 2899883 w 3155371"/>
              <a:gd name="connsiteY5" fmla="*/ 2828208 h 2859947"/>
              <a:gd name="connsiteX6" fmla="*/ 3155371 w 3155371"/>
              <a:gd name="connsiteY6" fmla="*/ 0 h 2859947"/>
              <a:gd name="connsiteX0" fmla="*/ 0 w 3155371"/>
              <a:gd name="connsiteY0" fmla="*/ 24096 h 2980449"/>
              <a:gd name="connsiteX1" fmla="*/ 234911 w 3155371"/>
              <a:gd name="connsiteY1" fmla="*/ 910968 h 2980449"/>
              <a:gd name="connsiteX2" fmla="*/ 548721 w 3155371"/>
              <a:gd name="connsiteY2" fmla="*/ 1726323 h 2980449"/>
              <a:gd name="connsiteX3" fmla="*/ 927519 w 3155371"/>
              <a:gd name="connsiteY3" fmla="*/ 2359264 h 2980449"/>
              <a:gd name="connsiteX4" fmla="*/ 2110593 w 3155371"/>
              <a:gd name="connsiteY4" fmla="*/ 1570664 h 2980449"/>
              <a:gd name="connsiteX5" fmla="*/ 2930986 w 3155371"/>
              <a:gd name="connsiteY5" fmla="*/ 2950594 h 2980449"/>
              <a:gd name="connsiteX6" fmla="*/ 3155371 w 3155371"/>
              <a:gd name="connsiteY6" fmla="*/ 0 h 2980449"/>
              <a:gd name="connsiteX0" fmla="*/ 0 w 3155371"/>
              <a:gd name="connsiteY0" fmla="*/ 24096 h 2980448"/>
              <a:gd name="connsiteX1" fmla="*/ 234911 w 3155371"/>
              <a:gd name="connsiteY1" fmla="*/ 910968 h 2980448"/>
              <a:gd name="connsiteX2" fmla="*/ 424314 w 3155371"/>
              <a:gd name="connsiteY2" fmla="*/ 1726323 h 2980448"/>
              <a:gd name="connsiteX3" fmla="*/ 927519 w 3155371"/>
              <a:gd name="connsiteY3" fmla="*/ 2359264 h 2980448"/>
              <a:gd name="connsiteX4" fmla="*/ 2110593 w 3155371"/>
              <a:gd name="connsiteY4" fmla="*/ 1570664 h 2980448"/>
              <a:gd name="connsiteX5" fmla="*/ 2930986 w 3155371"/>
              <a:gd name="connsiteY5" fmla="*/ 2950594 h 2980448"/>
              <a:gd name="connsiteX6" fmla="*/ 3155371 w 3155371"/>
              <a:gd name="connsiteY6" fmla="*/ 0 h 2980448"/>
              <a:gd name="connsiteX0" fmla="*/ 0 w 3155371"/>
              <a:gd name="connsiteY0" fmla="*/ 24096 h 2980448"/>
              <a:gd name="connsiteX1" fmla="*/ 110504 w 3155371"/>
              <a:gd name="connsiteY1" fmla="*/ 910968 h 2980448"/>
              <a:gd name="connsiteX2" fmla="*/ 424314 w 3155371"/>
              <a:gd name="connsiteY2" fmla="*/ 1726323 h 2980448"/>
              <a:gd name="connsiteX3" fmla="*/ 927519 w 3155371"/>
              <a:gd name="connsiteY3" fmla="*/ 2359264 h 2980448"/>
              <a:gd name="connsiteX4" fmla="*/ 2110593 w 3155371"/>
              <a:gd name="connsiteY4" fmla="*/ 1570664 h 2980448"/>
              <a:gd name="connsiteX5" fmla="*/ 2930986 w 3155371"/>
              <a:gd name="connsiteY5" fmla="*/ 2950594 h 2980448"/>
              <a:gd name="connsiteX6" fmla="*/ 3155371 w 3155371"/>
              <a:gd name="connsiteY6" fmla="*/ 0 h 2980448"/>
              <a:gd name="connsiteX0" fmla="*/ 0 w 3341981"/>
              <a:gd name="connsiteY0" fmla="*/ 24096 h 2980448"/>
              <a:gd name="connsiteX1" fmla="*/ 297114 w 3341981"/>
              <a:gd name="connsiteY1" fmla="*/ 910968 h 2980448"/>
              <a:gd name="connsiteX2" fmla="*/ 610924 w 3341981"/>
              <a:gd name="connsiteY2" fmla="*/ 1726323 h 2980448"/>
              <a:gd name="connsiteX3" fmla="*/ 1114129 w 3341981"/>
              <a:gd name="connsiteY3" fmla="*/ 2359264 h 2980448"/>
              <a:gd name="connsiteX4" fmla="*/ 2297203 w 3341981"/>
              <a:gd name="connsiteY4" fmla="*/ 1570664 h 2980448"/>
              <a:gd name="connsiteX5" fmla="*/ 3117596 w 3341981"/>
              <a:gd name="connsiteY5" fmla="*/ 2950594 h 2980448"/>
              <a:gd name="connsiteX6" fmla="*/ 3341981 w 3341981"/>
              <a:gd name="connsiteY6" fmla="*/ 0 h 2980448"/>
              <a:gd name="connsiteX0" fmla="*/ 0 w 3248676"/>
              <a:gd name="connsiteY0" fmla="*/ 24096 h 2980448"/>
              <a:gd name="connsiteX1" fmla="*/ 203809 w 3248676"/>
              <a:gd name="connsiteY1" fmla="*/ 910968 h 2980448"/>
              <a:gd name="connsiteX2" fmla="*/ 517619 w 3248676"/>
              <a:gd name="connsiteY2" fmla="*/ 1726323 h 2980448"/>
              <a:gd name="connsiteX3" fmla="*/ 1020824 w 3248676"/>
              <a:gd name="connsiteY3" fmla="*/ 2359264 h 2980448"/>
              <a:gd name="connsiteX4" fmla="*/ 2203898 w 3248676"/>
              <a:gd name="connsiteY4" fmla="*/ 1570664 h 2980448"/>
              <a:gd name="connsiteX5" fmla="*/ 3024291 w 3248676"/>
              <a:gd name="connsiteY5" fmla="*/ 2950594 h 2980448"/>
              <a:gd name="connsiteX6" fmla="*/ 3248676 w 3248676"/>
              <a:gd name="connsiteY6" fmla="*/ 0 h 298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48676" h="2980448">
                <a:moveTo>
                  <a:pt x="0" y="24096"/>
                </a:moveTo>
                <a:cubicBezTo>
                  <a:pt x="40501" y="190041"/>
                  <a:pt x="117539" y="627264"/>
                  <a:pt x="203809" y="910968"/>
                </a:cubicBezTo>
                <a:cubicBezTo>
                  <a:pt x="290079" y="1194672"/>
                  <a:pt x="381450" y="1484940"/>
                  <a:pt x="517619" y="1726323"/>
                </a:cubicBezTo>
                <a:cubicBezTo>
                  <a:pt x="653788" y="1967706"/>
                  <a:pt x="739778" y="2385207"/>
                  <a:pt x="1020824" y="2359264"/>
                </a:cubicBezTo>
                <a:cubicBezTo>
                  <a:pt x="1301871" y="2333321"/>
                  <a:pt x="1869987" y="1472109"/>
                  <a:pt x="2203898" y="1570664"/>
                </a:cubicBezTo>
                <a:cubicBezTo>
                  <a:pt x="2537809" y="1669219"/>
                  <a:pt x="2850161" y="3212371"/>
                  <a:pt x="3024291" y="2950594"/>
                </a:cubicBezTo>
                <a:cubicBezTo>
                  <a:pt x="3198421" y="2688817"/>
                  <a:pt x="3248676" y="0"/>
                  <a:pt x="3248676" y="0"/>
                </a:cubicBezTo>
              </a:path>
            </a:pathLst>
          </a:custGeom>
          <a:ln>
            <a:solidFill>
              <a:srgbClr val="3333C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721255" y="2125306"/>
            <a:ext cx="0" cy="2374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4881495" y="2123564"/>
            <a:ext cx="0" cy="23762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7032585" y="2125306"/>
            <a:ext cx="9151" cy="2374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9417999" y="2125306"/>
            <a:ext cx="0" cy="23745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571738" y="456254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R=S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13543" y="37704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R&gt;S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696400" y="465313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R&gt;S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697919" y="42930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R&lt;S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95820" y="457183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R=S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722682" y="455615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R=S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36160" y="458112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R&gt;S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3615" y="17719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βf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93463" y="16915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βf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825711" y="16915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βf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01975" y="169151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βf</a:t>
            </a:r>
          </a:p>
        </p:txBody>
      </p:sp>
      <p:pic>
        <p:nvPicPr>
          <p:cNvPr id="4" name="Bild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373217"/>
            <a:ext cx="367355" cy="230909"/>
          </a:xfrm>
          <a:prstGeom prst="rect">
            <a:avLst/>
          </a:prstGeom>
        </p:spPr>
      </p:pic>
      <p:pic>
        <p:nvPicPr>
          <p:cNvPr id="5" name="Bild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9" y="5445225"/>
            <a:ext cx="388347" cy="230909"/>
          </a:xfrm>
          <a:prstGeom prst="rect">
            <a:avLst/>
          </a:prstGeom>
        </p:spPr>
      </p:pic>
      <p:pic>
        <p:nvPicPr>
          <p:cNvPr id="6" name="Bild 5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326" y="5373217"/>
            <a:ext cx="356859" cy="230909"/>
          </a:xfrm>
          <a:prstGeom prst="rect">
            <a:avLst/>
          </a:prstGeom>
        </p:spPr>
      </p:pic>
      <p:cxnSp>
        <p:nvCxnSpPr>
          <p:cNvPr id="17" name="Gerade Verbindung 16"/>
          <p:cNvCxnSpPr/>
          <p:nvPr/>
        </p:nvCxnSpPr>
        <p:spPr bwMode="auto">
          <a:xfrm>
            <a:off x="3863752" y="1484784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39" name="Gerade Verbindung 38"/>
          <p:cNvCxnSpPr/>
          <p:nvPr/>
        </p:nvCxnSpPr>
        <p:spPr bwMode="auto">
          <a:xfrm>
            <a:off x="6168008" y="1484784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  <p:cxnSp>
        <p:nvCxnSpPr>
          <p:cNvPr id="40" name="Gerade Verbindung 39"/>
          <p:cNvCxnSpPr/>
          <p:nvPr/>
        </p:nvCxnSpPr>
        <p:spPr bwMode="auto">
          <a:xfrm>
            <a:off x="8400256" y="1484784"/>
            <a:ext cx="0" cy="360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16425384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LUK10anti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3690396"/>
            <a:ext cx="4644008" cy="2799305"/>
          </a:xfrm>
          <a:prstGeom prst="rect">
            <a:avLst/>
          </a:prstGeom>
        </p:spPr>
      </p:pic>
      <p:pic>
        <p:nvPicPr>
          <p:cNvPr id="3" name="Picture 2" descr="ReLUK10RSant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694308"/>
            <a:ext cx="4572000" cy="2806700"/>
          </a:xfrm>
          <a:prstGeom prst="rect">
            <a:avLst/>
          </a:prstGeom>
        </p:spPr>
      </p:pic>
      <p:pic>
        <p:nvPicPr>
          <p:cNvPr id="5" name="Picture 4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9" y="3284985"/>
            <a:ext cx="209917" cy="162209"/>
          </a:xfrm>
          <a:prstGeom prst="rect">
            <a:avLst/>
          </a:prstGeom>
        </p:spPr>
      </p:pic>
      <p:pic>
        <p:nvPicPr>
          <p:cNvPr id="6" name="Picture 5" descr="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28" y="971050"/>
            <a:ext cx="212914" cy="212914"/>
          </a:xfrm>
          <a:prstGeom prst="rect">
            <a:avLst/>
          </a:prstGeom>
        </p:spPr>
      </p:pic>
      <p:pic>
        <p:nvPicPr>
          <p:cNvPr id="7" name="Picture 6" descr="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62" y="1844824"/>
            <a:ext cx="181371" cy="220800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896" y="-99392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 err="1">
                <a:solidFill>
                  <a:srgbClr val="C00000"/>
                </a:solidFill>
              </a:rPr>
              <a:t>ReLU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i="1" dirty="0"/>
              <a:t> </a:t>
            </a:r>
            <a:r>
              <a:rPr lang="en-US" sz="2400" b="1" i="1" dirty="0">
                <a:solidFill>
                  <a:srgbClr val="000000"/>
                </a:solidFill>
              </a:rPr>
              <a:t>(</a:t>
            </a: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K&gt;2)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Picture 8" descr="epsilon_g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906" y="3933056"/>
            <a:ext cx="311727" cy="300182"/>
          </a:xfrm>
          <a:prstGeom prst="rect">
            <a:avLst/>
          </a:prstGeom>
        </p:spPr>
      </p:pic>
      <p:pic>
        <p:nvPicPr>
          <p:cNvPr id="10" name="Picture 9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9" y="6274096"/>
            <a:ext cx="209917" cy="162209"/>
          </a:xfrm>
          <a:prstGeom prst="rect">
            <a:avLst/>
          </a:prstGeom>
        </p:spPr>
      </p:pic>
      <p:pic>
        <p:nvPicPr>
          <p:cNvPr id="15" name="Picture 14" descr="R=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132857"/>
            <a:ext cx="702544" cy="200727"/>
          </a:xfrm>
          <a:prstGeom prst="rect">
            <a:avLst/>
          </a:prstGeom>
        </p:spPr>
      </p:pic>
      <p:pic>
        <p:nvPicPr>
          <p:cNvPr id="17" name="Picture 16" descr="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4" y="2564904"/>
            <a:ext cx="212914" cy="212914"/>
          </a:xfrm>
          <a:prstGeom prst="rect">
            <a:avLst/>
          </a:prstGeom>
        </p:spPr>
      </p:pic>
      <p:pic>
        <p:nvPicPr>
          <p:cNvPr id="18" name="Picture 17" descr="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565" y="1484784"/>
            <a:ext cx="181371" cy="220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279576" y="836712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K=10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44072" y="692696"/>
            <a:ext cx="30096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permutation symmetry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h.u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R=S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phase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3594" y="3861048"/>
            <a:ext cx="2910540" cy="1798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continuous kink(s) in </a:t>
            </a:r>
            <a:r>
              <a:rPr lang="en-US" sz="2000" i="1" dirty="0" err="1">
                <a:solidFill>
                  <a:schemeClr val="accent6">
                    <a:lumMod val="50000"/>
                  </a:schemeClr>
                </a:solidFill>
                <a:latin typeface="Lucida Sans Unicode"/>
                <a:cs typeface="Lucida Sans Unicode"/>
              </a:rPr>
              <a:t>ε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Lucida Sans Unicode"/>
                <a:cs typeface="Lucida Sans Unicode"/>
              </a:rPr>
              <a:t> </a:t>
            </a:r>
            <a:r>
              <a:rPr lang="en-US" sz="2000" i="1" baseline="-25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</a:t>
            </a:r>
            <a:endParaRPr lang="en-US" sz="2000" i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competing minima of </a:t>
            </a:r>
          </a:p>
          <a:p>
            <a:pPr>
              <a:lnSpc>
                <a:spcPct val="140000"/>
              </a:lnSpc>
            </a:pPr>
            <a:r>
              <a:rPr lang="en-US" dirty="0">
                <a:solidFill>
                  <a:srgbClr val="0000FF"/>
                </a:solidFill>
              </a:rPr>
              <a:t>poor</a:t>
            </a:r>
            <a:r>
              <a:rPr lang="en-US" baseline="30000" dirty="0">
                <a:solidFill>
                  <a:srgbClr val="0000FF"/>
                </a:solidFill>
              </a:rPr>
              <a:t>*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16165D"/>
                </a:solidFill>
              </a:rPr>
              <a:t>vs</a:t>
            </a:r>
            <a:r>
              <a:rPr lang="en-US" dirty="0"/>
              <a:t>.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good generalization</a:t>
            </a:r>
          </a:p>
          <a:p>
            <a:pPr>
              <a:lnSpc>
                <a:spcPct val="140000"/>
              </a:lnSpc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baseline="30000" dirty="0">
                <a:solidFill>
                  <a:srgbClr val="0000FF"/>
                </a:solidFill>
              </a:rPr>
              <a:t>* pretty good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44072" y="1641574"/>
            <a:ext cx="4896544" cy="1153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continuous phase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transtion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i="1" dirty="0"/>
              <a:t>global minimum:  </a:t>
            </a:r>
            <a:r>
              <a:rPr lang="en-US" sz="2000" i="1" dirty="0">
                <a:latin typeface="+mj-lt"/>
              </a:rPr>
              <a:t>R&gt;S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00FF"/>
                </a:solidFill>
              </a:rPr>
              <a:t>local minimum:    </a:t>
            </a:r>
            <a:r>
              <a:rPr lang="en-US" sz="2000" i="1" dirty="0">
                <a:solidFill>
                  <a:srgbClr val="0000FF"/>
                </a:solidFill>
                <a:latin typeface="+mj-lt"/>
              </a:rPr>
              <a:t>R&lt;S </a:t>
            </a:r>
          </a:p>
        </p:txBody>
      </p:sp>
    </p:spTree>
    <p:extLst>
      <p:ext uri="{BB962C8B-B14F-4D97-AF65-F5344CB8AC3E}">
        <p14:creationId xmlns:p14="http://schemas.microsoft.com/office/powerpoint/2010/main" val="2099163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ReLUK1000E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3551416"/>
            <a:ext cx="4464496" cy="2901921"/>
          </a:xfrm>
          <a:prstGeom prst="rect">
            <a:avLst/>
          </a:prstGeom>
        </p:spPr>
      </p:pic>
      <p:pic>
        <p:nvPicPr>
          <p:cNvPr id="14" name="Picture 13" descr="ReLUK1000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8" y="584200"/>
            <a:ext cx="4572000" cy="2844800"/>
          </a:xfrm>
          <a:prstGeom prst="rect">
            <a:avLst/>
          </a:prstGeom>
        </p:spPr>
      </p:pic>
      <p:pic>
        <p:nvPicPr>
          <p:cNvPr id="5" name="Picture 4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7" y="3356993"/>
            <a:ext cx="209917" cy="162209"/>
          </a:xfrm>
          <a:prstGeom prst="rect">
            <a:avLst/>
          </a:prstGeom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59896" y="-99392"/>
            <a:ext cx="52565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 i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ReLU</a:t>
            </a:r>
            <a:r>
              <a:rPr lang="en-US" sz="2400" b="1" i="1" dirty="0">
                <a:solidFill>
                  <a:srgbClr val="C00000"/>
                </a:solidFill>
              </a:rPr>
              <a:t>  </a:t>
            </a:r>
            <a:r>
              <a:rPr lang="en-US" sz="2400" b="1" i="1" dirty="0">
                <a:solidFill>
                  <a:srgbClr val="000000"/>
                </a:solidFill>
              </a:rPr>
              <a:t>(</a:t>
            </a: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large K)</a:t>
            </a:r>
            <a:endParaRPr lang="en-US" sz="24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Picture 8" descr="epsilon_g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46" y="3992914"/>
            <a:ext cx="311727" cy="300182"/>
          </a:xfrm>
          <a:prstGeom prst="rect">
            <a:avLst/>
          </a:prstGeom>
        </p:spPr>
      </p:pic>
      <p:pic>
        <p:nvPicPr>
          <p:cNvPr id="10" name="Picture 9" descr="alph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25" y="6363136"/>
            <a:ext cx="209917" cy="162209"/>
          </a:xfrm>
          <a:prstGeom prst="rect">
            <a:avLst/>
          </a:prstGeom>
        </p:spPr>
      </p:pic>
      <p:pic>
        <p:nvPicPr>
          <p:cNvPr id="15" name="Picture 14" descr="R=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72215" y="2119643"/>
            <a:ext cx="580615" cy="16589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44072" y="692696"/>
            <a:ext cx="30096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permutation symmetry of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h.u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initial 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R=S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phase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83595" y="3861048"/>
            <a:ext cx="31458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specialized and </a:t>
            </a:r>
          </a:p>
          <a:p>
            <a:r>
              <a:rPr lang="en-US" dirty="0">
                <a:solidFill>
                  <a:srgbClr val="0000FF"/>
                </a:solidFill>
              </a:rPr>
              <a:t>anti-specialized branch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both achieve perfect</a:t>
            </a:r>
          </a:p>
          <a:p>
            <a:r>
              <a:rPr lang="en-US" dirty="0">
                <a:solidFill>
                  <a:srgbClr val="0000FF"/>
                </a:solidFill>
              </a:rPr>
              <a:t>generalization, asymptotically !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44072" y="1853109"/>
            <a:ext cx="4896544" cy="1485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continuous phase </a:t>
            </a:r>
            <a:r>
              <a:rPr lang="en-US" dirty="0" err="1">
                <a:solidFill>
                  <a:srgbClr val="0000FF"/>
                </a:solidFill>
              </a:rPr>
              <a:t>transtion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00FF"/>
                </a:solidFill>
              </a:rPr>
              <a:t>at </a:t>
            </a:r>
          </a:p>
          <a:p>
            <a:pPr>
              <a:lnSpc>
                <a:spcPct val="120000"/>
              </a:lnSpc>
            </a:pPr>
            <a:r>
              <a:rPr lang="en-US" i="1" dirty="0">
                <a:solidFill>
                  <a:srgbClr val="0000FF"/>
                </a:solidFill>
              </a:rPr>
              <a:t>degenerate minima:  </a:t>
            </a:r>
            <a:r>
              <a:rPr lang="en-US" sz="2000" i="1" dirty="0">
                <a:solidFill>
                  <a:srgbClr val="0000FF"/>
                </a:solidFill>
                <a:latin typeface="+mj-lt"/>
              </a:rPr>
              <a:t>R&gt;S,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+mj-lt"/>
              </a:rPr>
              <a:t>R&lt;S</a:t>
            </a:r>
          </a:p>
          <a:p>
            <a:pPr>
              <a:lnSpc>
                <a:spcPct val="120000"/>
              </a:lnSpc>
            </a:pPr>
            <a:r>
              <a:rPr lang="en-US" sz="2000" i="1" dirty="0">
                <a:solidFill>
                  <a:srgbClr val="0000FF"/>
                </a:solidFill>
                <a:latin typeface="+mj-lt"/>
              </a:rPr>
              <a:t> </a:t>
            </a:r>
          </a:p>
        </p:txBody>
      </p:sp>
      <p:pic>
        <p:nvPicPr>
          <p:cNvPr id="13" name="Picture 12" descr="K_to_infty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078" y="702015"/>
            <a:ext cx="874595" cy="186390"/>
          </a:xfrm>
          <a:prstGeom prst="rect">
            <a:avLst/>
          </a:prstGeom>
        </p:spPr>
      </p:pic>
      <p:pic>
        <p:nvPicPr>
          <p:cNvPr id="23" name="Picture 22" descr="S_to_0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3" y="1551014"/>
            <a:ext cx="688207" cy="200727"/>
          </a:xfrm>
          <a:prstGeom prst="rect">
            <a:avLst/>
          </a:prstGeom>
        </p:spPr>
      </p:pic>
      <p:pic>
        <p:nvPicPr>
          <p:cNvPr id="24" name="Picture 23" descr="R_to_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12" y="908720"/>
            <a:ext cx="638676" cy="175962"/>
          </a:xfrm>
          <a:prstGeom prst="rect">
            <a:avLst/>
          </a:prstGeom>
        </p:spPr>
      </p:pic>
      <p:pic>
        <p:nvPicPr>
          <p:cNvPr id="25" name="Picture 24" descr="R_to_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488" y="2620964"/>
            <a:ext cx="746505" cy="159965"/>
          </a:xfrm>
          <a:prstGeom prst="rect">
            <a:avLst/>
          </a:prstGeom>
        </p:spPr>
      </p:pic>
      <p:pic>
        <p:nvPicPr>
          <p:cNvPr id="26" name="Picture 25" descr="S_to_2∕K.pdf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078" y="1985652"/>
            <a:ext cx="870923" cy="219212"/>
          </a:xfrm>
          <a:prstGeom prst="rect">
            <a:avLst/>
          </a:prstGeom>
        </p:spPr>
      </p:pic>
      <p:pic>
        <p:nvPicPr>
          <p:cNvPr id="27" name="Picture 26" descr="alpha=2_pi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298591"/>
            <a:ext cx="766198" cy="178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374F4-3206-DD39-8925-639F88FC9004}"/>
              </a:ext>
            </a:extLst>
          </p:cNvPr>
          <p:cNvSpPr txBox="1"/>
          <p:nvPr/>
        </p:nvSpPr>
        <p:spPr>
          <a:xfrm>
            <a:off x="400556" y="6453337"/>
            <a:ext cx="10531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ffectLst/>
              </a:rPr>
              <a:t>Elisa Oostwal, Michiel Straat, and Michael Biehl. ‘Hidden Unit Specialization in Layered Neural Networks: </a:t>
            </a:r>
            <a:r>
              <a:rPr lang="en-GB" sz="1200" dirty="0" err="1">
                <a:effectLst/>
              </a:rPr>
              <a:t>ReLU</a:t>
            </a:r>
            <a:r>
              <a:rPr lang="en-GB" sz="1200" dirty="0">
                <a:effectLst/>
              </a:rPr>
              <a:t> vs. Sigmoidal Activation’. </a:t>
            </a:r>
            <a:r>
              <a:rPr lang="en-GB" sz="1200" i="1" dirty="0" err="1">
                <a:effectLst/>
              </a:rPr>
              <a:t>Physica</a:t>
            </a:r>
            <a:r>
              <a:rPr lang="en-GB" sz="1200" i="1" dirty="0">
                <a:effectLst/>
              </a:rPr>
              <a:t> A: Statistical Mechanics and Its Applications</a:t>
            </a:r>
            <a:r>
              <a:rPr lang="en-GB" sz="1200" dirty="0">
                <a:effectLst/>
              </a:rPr>
              <a:t> 564 (15 February 2021): 125517.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483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A87-0E62-9834-6A74-3815B721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transition</a:t>
            </a:r>
            <a:r>
              <a:rPr lang="nl-NL" dirty="0"/>
              <a:t>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99CE-9120-1DAD-CDF9-48F44FD83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property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determines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type of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transition</a:t>
            </a:r>
            <a:r>
              <a:rPr lang="nl-NL" dirty="0"/>
              <a:t>?</a:t>
            </a:r>
          </a:p>
          <a:p>
            <a:r>
              <a:rPr lang="nl-NL" dirty="0" err="1"/>
              <a:t>Division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classes</a:t>
            </a:r>
          </a:p>
          <a:p>
            <a:pPr lvl="1"/>
            <a:r>
              <a:rPr lang="nl-NL" dirty="0" err="1"/>
              <a:t>Continuous</a:t>
            </a:r>
            <a:r>
              <a:rPr lang="nl-NL" dirty="0"/>
              <a:t>: RELU, Abs</a:t>
            </a:r>
          </a:p>
          <a:p>
            <a:pPr lvl="1"/>
            <a:r>
              <a:rPr lang="nl-NL" dirty="0" err="1"/>
              <a:t>Discontinuous</a:t>
            </a:r>
            <a:r>
              <a:rPr lang="nl-NL" dirty="0"/>
              <a:t>: </a:t>
            </a:r>
            <a:r>
              <a:rPr lang="nl-NL" dirty="0" err="1"/>
              <a:t>sigmoidal</a:t>
            </a:r>
            <a:r>
              <a:rPr lang="nl-NL" dirty="0"/>
              <a:t> (</a:t>
            </a:r>
            <a:r>
              <a:rPr lang="nl-NL" dirty="0" err="1"/>
              <a:t>tanh</a:t>
            </a:r>
            <a:r>
              <a:rPr lang="nl-NL" dirty="0"/>
              <a:t>, erf, </a:t>
            </a:r>
            <a:r>
              <a:rPr lang="nl-NL" dirty="0" err="1"/>
              <a:t>logistic</a:t>
            </a:r>
            <a:r>
              <a:rPr lang="nl-NL" dirty="0"/>
              <a:t>), PLU</a:t>
            </a:r>
            <a:endParaRPr lang="en-GB" dirty="0"/>
          </a:p>
          <a:p>
            <a:r>
              <a:rPr lang="en-GB" dirty="0"/>
              <a:t>Possible hypothesis: convexity of the activation function</a:t>
            </a:r>
          </a:p>
          <a:p>
            <a:r>
              <a:rPr lang="en-GB" dirty="0"/>
              <a:t>In practice: Swish and GELU have shown superior performance.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544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BFBD-AA14-24BF-FBF7-9D5B210E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Stat. </a:t>
            </a:r>
            <a:r>
              <a:rPr lang="nl-NL" dirty="0" err="1"/>
              <a:t>Phys</a:t>
            </a:r>
            <a:r>
              <a:rPr lang="nl-NL" dirty="0"/>
              <a:t>. Analysis of GELU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C449A7-64E0-717B-45E8-DA3B0119343D}"/>
              </a:ext>
            </a:extLst>
          </p:cNvPr>
          <p:cNvSpPr txBox="1"/>
          <p:nvPr/>
        </p:nvSpPr>
        <p:spPr>
          <a:xfrm>
            <a:off x="0" y="6492875"/>
            <a:ext cx="12099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NL" sz="1200" dirty="0"/>
              <a:t>Frederieke </a:t>
            </a:r>
            <a:r>
              <a:rPr lang="nl-NL" sz="1200" dirty="0" err="1"/>
              <a:t>Richert</a:t>
            </a:r>
            <a:r>
              <a:rPr lang="nl-NL" sz="1200" dirty="0"/>
              <a:t>, Michiel Straat, Elisa Oostwal </a:t>
            </a:r>
            <a:r>
              <a:rPr lang="nl-NL" sz="1200" dirty="0" err="1"/>
              <a:t>and</a:t>
            </a:r>
            <a:r>
              <a:rPr lang="nl-NL" sz="1200" dirty="0"/>
              <a:t> Michael Biehl. ‘</a:t>
            </a:r>
            <a:r>
              <a:rPr lang="en-GB" sz="1200" b="0" i="0" u="none" strike="noStrike" baseline="0" dirty="0">
                <a:latin typeface="CMBX12"/>
              </a:rPr>
              <a:t>Layered Neural Networks with GELU Activation, a Statistical Mechanics Analysis’.</a:t>
            </a:r>
            <a:r>
              <a:rPr lang="nl-NL" sz="1200" dirty="0"/>
              <a:t> </a:t>
            </a:r>
            <a:r>
              <a:rPr lang="nl-NL" sz="1200" dirty="0" err="1"/>
              <a:t>Accepted</a:t>
            </a:r>
            <a:r>
              <a:rPr lang="nl-NL" sz="1200" dirty="0"/>
              <a:t> at ESANN 2023 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6A9ED-6A59-82CC-FC5C-13BB7A28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35" y="1576366"/>
            <a:ext cx="3486329" cy="609631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1212526-087A-3A3A-91E7-BBA2FB572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57615" y="2636089"/>
            <a:ext cx="3276768" cy="2159111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66162-7D6C-2FB0-F02F-1C2DD5DD4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996293" y="4643260"/>
            <a:ext cx="6432297" cy="5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3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A147F7-5D12-84FF-0D7A-D34F9E4814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Results </a:t>
                </a:r>
                <a:r>
                  <a:rPr lang="nl-NL" dirty="0" err="1"/>
                  <a:t>for</a:t>
                </a:r>
                <a:r>
                  <a:rPr lang="nl-NL" dirty="0"/>
                  <a:t> different </a:t>
                </a:r>
                <a:r>
                  <a:rPr lang="nl-NL" dirty="0" err="1"/>
                  <a:t>hidden</a:t>
                </a:r>
                <a:r>
                  <a:rPr lang="nl-NL" dirty="0"/>
                  <a:t> </a:t>
                </a:r>
                <a:r>
                  <a:rPr lang="nl-NL" dirty="0" err="1"/>
                  <a:t>layer</a:t>
                </a:r>
                <a:r>
                  <a:rPr lang="nl-NL" dirty="0"/>
                  <a:t> </a:t>
                </a:r>
                <a:r>
                  <a:rPr lang="nl-NL" dirty="0" err="1"/>
                  <a:t>size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A147F7-5D12-84FF-0D7A-D34F9E48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6863-6464-A6EB-ACB9-13344CB5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55F9-8C24-8960-1B96-639A815228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2" t="7209" r="2707" b="4042"/>
          <a:stretch/>
        </p:blipFill>
        <p:spPr>
          <a:xfrm>
            <a:off x="2510517" y="1690688"/>
            <a:ext cx="7613197" cy="377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7E5477-CCBE-53B9-6C2B-6CB8B8B732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dirty="0"/>
                  <a:t>Results </a:t>
                </a:r>
                <a:r>
                  <a:rPr lang="nl-NL" dirty="0" err="1"/>
                  <a:t>for</a:t>
                </a:r>
                <a:r>
                  <a:rPr lang="nl-NL" dirty="0"/>
                  <a:t> different </a:t>
                </a:r>
                <a:r>
                  <a:rPr lang="nl-NL" dirty="0" err="1"/>
                  <a:t>scaling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7E5477-CCBE-53B9-6C2B-6CB8B8B73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846BF9-2D58-21FE-C70B-9DAAF5C6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06" y="1972260"/>
            <a:ext cx="8515788" cy="40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975-13DF-3EEB-2FAF-154BE1E8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Spin model and thermodynamic limit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6E6CA6-F505-EC6F-EB68-291FF8D22FC8}"/>
              </a:ext>
            </a:extLst>
          </p:cNvPr>
          <p:cNvGrpSpPr/>
          <p:nvPr/>
        </p:nvGrpSpPr>
        <p:grpSpPr>
          <a:xfrm>
            <a:off x="4906297" y="1533643"/>
            <a:ext cx="2379406" cy="1689352"/>
            <a:chOff x="1071720" y="1516924"/>
            <a:chExt cx="2379406" cy="16893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3A56D2-8DFC-8859-5D50-DA603B311563}"/>
                </a:ext>
              </a:extLst>
            </p:cNvPr>
            <p:cNvSpPr txBox="1"/>
            <p:nvPr/>
          </p:nvSpPr>
          <p:spPr>
            <a:xfrm>
              <a:off x="2462979" y="1516924"/>
              <a:ext cx="6623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5400" dirty="0"/>
                <a:t>…</a:t>
              </a:r>
              <a:endParaRPr lang="en-GB" sz="54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6D12FB2-4763-6A66-1FEE-EADCC7D9F753}"/>
                </a:ext>
              </a:extLst>
            </p:cNvPr>
            <p:cNvGrpSpPr/>
            <p:nvPr/>
          </p:nvGrpSpPr>
          <p:grpSpPr>
            <a:xfrm>
              <a:off x="1071720" y="1690688"/>
              <a:ext cx="2379406" cy="1515588"/>
              <a:chOff x="1071720" y="1690688"/>
              <a:chExt cx="2379406" cy="1515588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0CA5FB5C-EC89-0516-12CB-21992E5C5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56851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6ACA9D6-6D0C-D992-0A99-6A50A0329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8244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A7AD9FE-D32A-285A-91DC-0112C11A8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0142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C3AD57-8DDD-9AE0-BC98-2EBAE738E6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1870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EF84563-C7F2-1AB0-5C42-EFC826A2DF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8683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36B9113-0C6F-9CB4-342B-447BC1CC0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5831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560F859-5778-3211-11EF-5AD73A3DF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4164" y="1690688"/>
                <a:ext cx="0" cy="97385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Left Brace 14">
                <a:extLst>
                  <a:ext uri="{FF2B5EF4-FFF2-40B4-BE49-F238E27FC236}">
                    <a16:creationId xmlns:a16="http://schemas.microsoft.com/office/drawing/2014/main" id="{11DD387C-2363-0C8A-7A29-206DD0D958D2}"/>
                  </a:ext>
                </a:extLst>
              </p:cNvPr>
              <p:cNvSpPr/>
              <p:nvPr/>
            </p:nvSpPr>
            <p:spPr>
              <a:xfrm rot="16200000">
                <a:off x="2081986" y="1837137"/>
                <a:ext cx="358873" cy="2379406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15E76D-8E74-10DD-F663-D22BC533A320}"/>
                  </a:ext>
                </a:extLst>
              </p:cNvPr>
              <p:cNvSpPr txBox="1"/>
              <p:nvPr/>
            </p:nvSpPr>
            <p:spPr>
              <a:xfrm>
                <a:off x="2422175" y="3425761"/>
                <a:ext cx="81188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800" dirty="0"/>
                  <a:t> spins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in 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GB" sz="2800" dirty="0"/>
                  <a:t>) or down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nl-NL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800" dirty="0"/>
                  <a:t>) position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15E76D-8E74-10DD-F663-D22BC533A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175" y="3425761"/>
                <a:ext cx="8118826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E8FD1-394A-0EDB-474A-9C5A2B110F27}"/>
                  </a:ext>
                </a:extLst>
              </p:cNvPr>
              <p:cNvSpPr txBox="1"/>
              <p:nvPr/>
            </p:nvSpPr>
            <p:spPr>
              <a:xfrm>
                <a:off x="963561" y="4100498"/>
                <a:ext cx="10515600" cy="238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Microstate: a configuration of the spins (as above), changes by spin flips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Macrostate</a:t>
                </a:r>
                <a:r>
                  <a:rPr lang="en-US" sz="2400" dirty="0"/>
                  <a:t>: large scale properties of the system that can be measured, for instance: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Magnetization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Magnetization per spin: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CE8FD1-394A-0EDB-474A-9C5A2B110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61" y="4100498"/>
                <a:ext cx="10515600" cy="2389372"/>
              </a:xfrm>
              <a:prstGeom prst="rect">
                <a:avLst/>
              </a:prstGeom>
              <a:blipFill>
                <a:blip r:embed="rId3"/>
                <a:stretch>
                  <a:fillRect l="-754" t="-20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AA8892-2C9E-3BC6-967A-D3C6C4A32BC7}"/>
              </a:ext>
            </a:extLst>
          </p:cNvPr>
          <p:cNvSpPr txBox="1"/>
          <p:nvPr/>
        </p:nvSpPr>
        <p:spPr>
          <a:xfrm>
            <a:off x="969295" y="1815739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/>
              <a:t>Ising</a:t>
            </a:r>
            <a:r>
              <a:rPr lang="nl-NL" sz="2400" dirty="0"/>
              <a:t> model in 1D: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7394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40F7-4070-D435-AF4C-724A39A3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Books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1392C-E94C-A429-BC08-1F22645A1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Engel, Andreas, and Christian P. L. Van den </a:t>
            </a:r>
            <a:r>
              <a:rPr lang="en-GB" dirty="0" err="1">
                <a:effectLst/>
              </a:rPr>
              <a:t>Broeck</a:t>
            </a:r>
            <a:r>
              <a:rPr lang="en-GB" dirty="0">
                <a:effectLst/>
              </a:rPr>
              <a:t>. </a:t>
            </a:r>
            <a:r>
              <a:rPr lang="en-GB" i="1" dirty="0">
                <a:effectLst/>
              </a:rPr>
              <a:t>Statistical Mechanics of Learning</a:t>
            </a:r>
            <a:r>
              <a:rPr lang="en-GB" dirty="0">
                <a:effectLst/>
              </a:rPr>
              <a:t>. New York, NY, USA: Cambridge University Press, 2001.</a:t>
            </a:r>
          </a:p>
          <a:p>
            <a:r>
              <a:rPr lang="en-GB" dirty="0" err="1">
                <a:effectLst/>
              </a:rPr>
              <a:t>Saitta</a:t>
            </a:r>
            <a:r>
              <a:rPr lang="en-GB" dirty="0">
                <a:effectLst/>
              </a:rPr>
              <a:t>, L., A. </a:t>
            </a:r>
            <a:r>
              <a:rPr lang="en-GB" dirty="0" err="1">
                <a:effectLst/>
              </a:rPr>
              <a:t>Giordana</a:t>
            </a:r>
            <a:r>
              <a:rPr lang="en-GB" dirty="0">
                <a:effectLst/>
              </a:rPr>
              <a:t>, and A. </a:t>
            </a:r>
            <a:r>
              <a:rPr lang="en-GB" dirty="0" err="1">
                <a:effectLst/>
              </a:rPr>
              <a:t>Cornuéjols</a:t>
            </a:r>
            <a:r>
              <a:rPr lang="en-GB" dirty="0">
                <a:effectLst/>
              </a:rPr>
              <a:t>. </a:t>
            </a:r>
            <a:r>
              <a:rPr lang="en-GB" i="1" dirty="0">
                <a:effectLst/>
              </a:rPr>
              <a:t>Phase Transitions in Machine Learning</a:t>
            </a:r>
            <a:r>
              <a:rPr lang="en-GB" dirty="0">
                <a:effectLst/>
              </a:rPr>
              <a:t>. Cambridge University Press, 2011.</a:t>
            </a:r>
          </a:p>
          <a:p>
            <a:r>
              <a:rPr lang="en-GB" dirty="0">
                <a:effectLst/>
              </a:rPr>
              <a:t>Krauth, Werner. </a:t>
            </a:r>
            <a:r>
              <a:rPr lang="en-GB" i="1" dirty="0">
                <a:effectLst/>
              </a:rPr>
              <a:t>Statistical Mechanics: Algorithms and Computations</a:t>
            </a:r>
            <a:r>
              <a:rPr lang="en-GB" dirty="0">
                <a:effectLst/>
              </a:rPr>
              <a:t>. Oxford Master Series in Physics Statistical, Computational, and Theoretical Physics 13. Oxford: Oxford Univ. Press, 2006.</a:t>
            </a:r>
          </a:p>
          <a:p>
            <a:endParaRPr lang="en-GB" dirty="0">
              <a:effectLst/>
            </a:endParaRPr>
          </a:p>
          <a:p>
            <a:endParaRPr lang="en-GB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84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D2EA-8C2C-A5A9-91EF-FD46A776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04CC-12BC-9CA2-ED15-D5236D3C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Interesting</a:t>
            </a:r>
            <a:r>
              <a:rPr lang="nl-NL" dirty="0"/>
              <a:t> analysis of </a:t>
            </a:r>
            <a:r>
              <a:rPr lang="nl-NL" dirty="0" err="1"/>
              <a:t>typical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, exact </a:t>
            </a:r>
            <a:r>
              <a:rPr lang="nl-NL" dirty="0" err="1"/>
              <a:t>averaged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. </a:t>
            </a:r>
            <a:r>
              <a:rPr lang="nl-NL" dirty="0" err="1"/>
              <a:t>Increased</a:t>
            </a:r>
            <a:r>
              <a:rPr lang="nl-NL" dirty="0"/>
              <a:t>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inspire</a:t>
            </a:r>
            <a:r>
              <a:rPr lang="nl-NL" dirty="0"/>
              <a:t> new </a:t>
            </a:r>
            <a:r>
              <a:rPr lang="nl-NL" dirty="0" err="1"/>
              <a:t>algorithm</a:t>
            </a:r>
            <a:r>
              <a:rPr lang="nl-NL" dirty="0"/>
              <a:t> design.</a:t>
            </a:r>
          </a:p>
          <a:p>
            <a:r>
              <a:rPr lang="nl-NL" dirty="0" err="1"/>
              <a:t>Complementary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theories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studies.</a:t>
            </a:r>
          </a:p>
          <a:p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further</a:t>
            </a:r>
            <a:r>
              <a:rPr lang="nl-NL" dirty="0"/>
              <a:t> </a:t>
            </a:r>
            <a:r>
              <a:rPr lang="nl-NL" dirty="0" err="1"/>
              <a:t>simplifying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model </a:t>
            </a:r>
            <a:r>
              <a:rPr lang="nl-NL" dirty="0" err="1"/>
              <a:t>realistic</a:t>
            </a:r>
            <a:r>
              <a:rPr lang="nl-NL" dirty="0"/>
              <a:t> </a:t>
            </a:r>
            <a:r>
              <a:rPr lang="nl-NL" dirty="0" err="1"/>
              <a:t>situations</a:t>
            </a:r>
            <a:r>
              <a:rPr lang="nl-NL" dirty="0"/>
              <a:t>, e.g. in case of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networks</a:t>
            </a:r>
            <a:endParaRPr lang="nl-NL" dirty="0"/>
          </a:p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: </a:t>
            </a:r>
            <a:r>
              <a:rPr lang="nl-NL" dirty="0" err="1"/>
              <a:t>Adding</a:t>
            </a:r>
            <a:r>
              <a:rPr lang="nl-NL" dirty="0"/>
              <a:t> more </a:t>
            </a:r>
            <a:r>
              <a:rPr lang="nl-NL" dirty="0" err="1"/>
              <a:t>realism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modelling</a:t>
            </a:r>
            <a:r>
              <a:rPr lang="nl-NL" dirty="0"/>
              <a:t>. </a:t>
            </a:r>
            <a:r>
              <a:rPr lang="nl-NL" dirty="0" err="1"/>
              <a:t>Realistic</a:t>
            </a:r>
            <a:r>
              <a:rPr lang="nl-NL" dirty="0"/>
              <a:t> data </a:t>
            </a:r>
            <a:r>
              <a:rPr lang="nl-NL" dirty="0" err="1"/>
              <a:t>distributions</a:t>
            </a:r>
            <a:r>
              <a:rPr lang="nl-NL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1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0EA99-37DB-C558-6BA8-3EDA32E8E2C7}"/>
                  </a:ext>
                </a:extLst>
              </p:cNvPr>
              <p:cNvSpPr txBox="1"/>
              <p:nvPr/>
            </p:nvSpPr>
            <p:spPr>
              <a:xfrm>
                <a:off x="838200" y="1030365"/>
                <a:ext cx="9940413" cy="1986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dirty="0"/>
                  <a:t>All </a:t>
                </a:r>
                <a:r>
                  <a:rPr lang="nl-NL" dirty="0" err="1"/>
                  <a:t>microstates</a:t>
                </a:r>
                <a:r>
                  <a:rPr lang="nl-NL" dirty="0"/>
                  <a:t> have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probability</a:t>
                </a:r>
                <a:r>
                  <a:rPr lang="nl-NL" dirty="0"/>
                  <a:t>, i.e.: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=+1</m:t>
                                </m:r>
                              </m:e>
                            </m:d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nl-N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=0,  </m:t>
                    </m:r>
                    <m:d>
                      <m:dPr>
                        <m:begChr m:val="⟨"/>
                        <m:endChr m:val="⟩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nl-NL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=0,  </m:t>
                    </m:r>
                    <m:d>
                      <m:dPr>
                        <m:begChr m:val="⟨"/>
                        <m:endChr m:val="⟩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nl-NL" dirty="0"/>
                  <a:t>. </a:t>
                </a:r>
                <a:r>
                  <a:rPr lang="nl-NL" dirty="0" err="1"/>
                  <a:t>Because</a:t>
                </a:r>
                <a:r>
                  <a:rPr lang="nl-NL" dirty="0"/>
                  <a:t> of Central Limit </a:t>
                </a:r>
                <a:r>
                  <a:rPr lang="nl-NL" dirty="0" err="1"/>
                  <a:t>Theorem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30EA99-37DB-C558-6BA8-3EDA32E8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0365"/>
                <a:ext cx="9940413" cy="1986698"/>
              </a:xfrm>
              <a:prstGeom prst="rect">
                <a:avLst/>
              </a:prstGeom>
              <a:blipFill>
                <a:blip r:embed="rId2"/>
                <a:stretch>
                  <a:fillRect l="-429" t="-1534" b="-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72DF-6763-602F-0028-E07A3EB8DC40}"/>
                  </a:ext>
                </a:extLst>
              </p:cNvPr>
              <p:cNvSpPr txBox="1"/>
              <p:nvPr/>
            </p:nvSpPr>
            <p:spPr>
              <a:xfrm>
                <a:off x="1125793" y="161729"/>
                <a:ext cx="6096000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800" dirty="0"/>
                  <a:t>Magnetization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↑</m:t>
                            </m:r>
                          </m:sub>
                        </m:sSub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nl-NL" sz="1800" b="0" i="1" smtClean="0">
                                <a:latin typeface="Cambria Math" panose="02040503050406030204" pitchFamily="18" charset="0"/>
                              </a:rPr>
                              <m:t>↓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872DF-6763-602F-0028-E07A3EB8D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93" y="161729"/>
                <a:ext cx="6096000" cy="384464"/>
              </a:xfrm>
              <a:prstGeom prst="rect">
                <a:avLst/>
              </a:prstGeom>
              <a:blipFill>
                <a:blip r:embed="rId3"/>
                <a:stretch>
                  <a:fillRect l="-900" t="-111111" b="-1793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A00AA3-1A14-24F7-2F30-3594A1811ECB}"/>
                  </a:ext>
                </a:extLst>
              </p:cNvPr>
              <p:cNvSpPr txBox="1"/>
              <p:nvPr/>
            </p:nvSpPr>
            <p:spPr>
              <a:xfrm>
                <a:off x="373626" y="546193"/>
                <a:ext cx="6096000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Magnetization per spin: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nl-NL" sz="1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l-NL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800" b="0" i="1" smtClean="0"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A00AA3-1A14-24F7-2F30-3594A181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6" y="546193"/>
                <a:ext cx="6096000" cy="484172"/>
              </a:xfrm>
              <a:prstGeom prst="rect">
                <a:avLst/>
              </a:prstGeom>
              <a:blipFill>
                <a:blip r:embed="rId4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771E7-11C1-F1FC-C35D-0CE52E8E8AA6}"/>
              </a:ext>
            </a:extLst>
          </p:cNvPr>
          <p:cNvGrpSpPr/>
          <p:nvPr/>
        </p:nvGrpSpPr>
        <p:grpSpPr>
          <a:xfrm>
            <a:off x="3942735" y="3860524"/>
            <a:ext cx="5754330" cy="2902338"/>
            <a:chOff x="3687097" y="3244334"/>
            <a:chExt cx="6452419" cy="34989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B48929A-20B7-8BDB-2B96-DFF25A1B6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323" t="20602" r="568" b="1"/>
            <a:stretch/>
          </p:blipFill>
          <p:spPr>
            <a:xfrm>
              <a:off x="3687097" y="3677265"/>
              <a:ext cx="6452419" cy="30660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8FE706-6F36-7A0A-A778-5A94BB55BFC6}"/>
                    </a:ext>
                  </a:extLst>
                </p:cNvPr>
                <p:cNvSpPr txBox="1"/>
                <p:nvPr/>
              </p:nvSpPr>
              <p:spPr>
                <a:xfrm>
                  <a:off x="5707912" y="3244334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8FE706-6F36-7A0A-A778-5A94BB55B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912" y="3244334"/>
                  <a:ext cx="776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140" b="-3529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8DD447-1CCB-0F4D-69D0-FD23CC2E3820}"/>
              </a:ext>
            </a:extLst>
          </p:cNvPr>
          <p:cNvSpPr txBox="1"/>
          <p:nvPr/>
        </p:nvSpPr>
        <p:spPr>
          <a:xfrm>
            <a:off x="2717927" y="3316569"/>
            <a:ext cx="675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/>
              <a:t>Distribution of </a:t>
            </a:r>
            <a:r>
              <a:rPr lang="nl-NL" b="1" dirty="0" err="1"/>
              <a:t>magnetization</a:t>
            </a:r>
            <a:r>
              <a:rPr lang="nl-NL" b="1" dirty="0"/>
              <a:t> per spin </a:t>
            </a:r>
            <a:r>
              <a:rPr lang="nl-NL" b="1" dirty="0" err="1"/>
              <a:t>for</a:t>
            </a:r>
            <a:r>
              <a:rPr lang="nl-NL" b="1" dirty="0"/>
              <a:t> </a:t>
            </a:r>
            <a:r>
              <a:rPr lang="nl-NL" b="1" dirty="0" err="1"/>
              <a:t>increasing</a:t>
            </a:r>
            <a:r>
              <a:rPr lang="nl-NL" b="1" dirty="0"/>
              <a:t> </a:t>
            </a:r>
            <a:r>
              <a:rPr lang="nl-NL" b="1" dirty="0" err="1"/>
              <a:t>number</a:t>
            </a:r>
            <a:r>
              <a:rPr lang="nl-NL" b="1" dirty="0"/>
              <a:t> of spins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075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7C28-7C4B-A98D-9CB5-09B40CE9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Second </a:t>
            </a:r>
            <a:r>
              <a:rPr lang="nl-NL" dirty="0" err="1"/>
              <a:t>example</a:t>
            </a:r>
            <a:r>
              <a:rPr lang="nl-NL" dirty="0"/>
              <a:t>: </a:t>
            </a:r>
            <a:r>
              <a:rPr lang="nl-NL" dirty="0" err="1"/>
              <a:t>Pressure</a:t>
            </a:r>
            <a:r>
              <a:rPr lang="nl-NL" dirty="0"/>
              <a:t> in a gas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D35-5CD5-A707-D1C2-B9DA601E0417}"/>
              </a:ext>
            </a:extLst>
          </p:cNvPr>
          <p:cNvSpPr/>
          <p:nvPr/>
        </p:nvSpPr>
        <p:spPr>
          <a:xfrm>
            <a:off x="1725561" y="2455606"/>
            <a:ext cx="2681748" cy="1946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8C68B-3987-E4CE-8A87-F647A0AD0209}"/>
              </a:ext>
            </a:extLst>
          </p:cNvPr>
          <p:cNvSpPr/>
          <p:nvPr/>
        </p:nvSpPr>
        <p:spPr>
          <a:xfrm>
            <a:off x="7676536" y="2455605"/>
            <a:ext cx="2681748" cy="1946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E2C0AC-3ECD-5282-57DF-E6D140AA05AE}"/>
              </a:ext>
            </a:extLst>
          </p:cNvPr>
          <p:cNvGrpSpPr/>
          <p:nvPr/>
        </p:nvGrpSpPr>
        <p:grpSpPr>
          <a:xfrm>
            <a:off x="2045110" y="2625213"/>
            <a:ext cx="196645" cy="206477"/>
            <a:chOff x="2045110" y="2625213"/>
            <a:chExt cx="196645" cy="2064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4A1BD1-BA00-DDB5-3786-C6B1684784B7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E4B257-5A80-9FE8-11C8-EC99E5A784F5}"/>
                </a:ext>
              </a:extLst>
            </p:cNvPr>
            <p:cNvCxnSpPr>
              <a:stCxn id="6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24C89C-7AAD-DCDD-4CBE-908ADF0828E0}"/>
              </a:ext>
            </a:extLst>
          </p:cNvPr>
          <p:cNvGrpSpPr/>
          <p:nvPr/>
        </p:nvGrpSpPr>
        <p:grpSpPr>
          <a:xfrm rot="10184000">
            <a:off x="3061519" y="3770671"/>
            <a:ext cx="196645" cy="206477"/>
            <a:chOff x="2045110" y="2625213"/>
            <a:chExt cx="196645" cy="2064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172FEE-4BE2-5DD3-740A-2DDEEA0883AF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9616E0-DA42-D5D3-B117-70677BE64E0B}"/>
                </a:ext>
              </a:extLst>
            </p:cNvPr>
            <p:cNvCxnSpPr>
              <a:stCxn id="11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0F116-8C27-0476-C00B-ACF63F018B70}"/>
              </a:ext>
            </a:extLst>
          </p:cNvPr>
          <p:cNvGrpSpPr/>
          <p:nvPr/>
        </p:nvGrpSpPr>
        <p:grpSpPr>
          <a:xfrm flipV="1">
            <a:off x="3465872" y="3057831"/>
            <a:ext cx="280218" cy="245808"/>
            <a:chOff x="2045110" y="2625213"/>
            <a:chExt cx="196645" cy="20647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C4B139-3A3F-1AE6-AF70-C81FFA301851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C9BE57-52FA-74A1-BE54-F44AA5A5A167}"/>
                </a:ext>
              </a:extLst>
            </p:cNvPr>
            <p:cNvCxnSpPr>
              <a:stCxn id="14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DB97FD-A94F-6311-0B94-0A5070B942B6}"/>
              </a:ext>
            </a:extLst>
          </p:cNvPr>
          <p:cNvGrpSpPr/>
          <p:nvPr/>
        </p:nvGrpSpPr>
        <p:grpSpPr>
          <a:xfrm rot="6174068">
            <a:off x="2025445" y="3889780"/>
            <a:ext cx="196645" cy="206477"/>
            <a:chOff x="2045110" y="2625213"/>
            <a:chExt cx="196645" cy="2064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8744D5-E99E-9AAE-8898-4CF2F7ABFF5D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56C485-BF2C-6647-0CF0-D40CC1C989D9}"/>
                </a:ext>
              </a:extLst>
            </p:cNvPr>
            <p:cNvCxnSpPr>
              <a:stCxn id="17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99BE7E-73DC-8DDC-9BCB-31519C5E3D3D}"/>
              </a:ext>
            </a:extLst>
          </p:cNvPr>
          <p:cNvGrpSpPr/>
          <p:nvPr/>
        </p:nvGrpSpPr>
        <p:grpSpPr>
          <a:xfrm>
            <a:off x="4132006" y="2685864"/>
            <a:ext cx="196645" cy="206477"/>
            <a:chOff x="2045110" y="2625213"/>
            <a:chExt cx="196645" cy="20647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B8BB5D-BAED-5B74-8DFD-88C4C651AA27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A46B026-35FD-AB01-9C02-95B4B957C670}"/>
                </a:ext>
              </a:extLst>
            </p:cNvPr>
            <p:cNvCxnSpPr>
              <a:stCxn id="20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68E49D3-B6CA-B0FE-7867-694CFFD36716}"/>
              </a:ext>
            </a:extLst>
          </p:cNvPr>
          <p:cNvGrpSpPr/>
          <p:nvPr/>
        </p:nvGrpSpPr>
        <p:grpSpPr>
          <a:xfrm>
            <a:off x="3653817" y="3608544"/>
            <a:ext cx="196645" cy="206477"/>
            <a:chOff x="2045110" y="2625213"/>
            <a:chExt cx="196645" cy="20647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9934EFB-439E-5620-E402-C3D57F23CDB9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598888-1D62-6244-8B95-601C1ECFDF2F}"/>
                </a:ext>
              </a:extLst>
            </p:cNvPr>
            <p:cNvCxnSpPr>
              <a:stCxn id="23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ECAAA3-C820-A523-6887-3FBB888F7298}"/>
              </a:ext>
            </a:extLst>
          </p:cNvPr>
          <p:cNvGrpSpPr/>
          <p:nvPr/>
        </p:nvGrpSpPr>
        <p:grpSpPr>
          <a:xfrm>
            <a:off x="8342671" y="2835003"/>
            <a:ext cx="196645" cy="206477"/>
            <a:chOff x="2045110" y="2625213"/>
            <a:chExt cx="196645" cy="20647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EC1A51-1178-C246-3DA6-43196E3C9BC3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32C4D3-3AF4-BFC7-E80A-E9D4DD9C5921}"/>
                </a:ext>
              </a:extLst>
            </p:cNvPr>
            <p:cNvCxnSpPr>
              <a:stCxn id="26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B80C92-7405-2259-7F2E-598828690286}"/>
              </a:ext>
            </a:extLst>
          </p:cNvPr>
          <p:cNvGrpSpPr/>
          <p:nvPr/>
        </p:nvGrpSpPr>
        <p:grpSpPr>
          <a:xfrm rot="9137138">
            <a:off x="8342671" y="3803020"/>
            <a:ext cx="196645" cy="206477"/>
            <a:chOff x="2045110" y="2625213"/>
            <a:chExt cx="196645" cy="2064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4B01B29-C22D-1B44-C21B-A2FA184B3606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094FF20-5800-A32E-FF43-77CCB9E40744}"/>
                </a:ext>
              </a:extLst>
            </p:cNvPr>
            <p:cNvCxnSpPr>
              <a:stCxn id="29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88A985-791D-784D-7C0F-E066AB51D71F}"/>
              </a:ext>
            </a:extLst>
          </p:cNvPr>
          <p:cNvGrpSpPr/>
          <p:nvPr/>
        </p:nvGrpSpPr>
        <p:grpSpPr>
          <a:xfrm rot="3017770">
            <a:off x="9758517" y="2933325"/>
            <a:ext cx="196645" cy="206477"/>
            <a:chOff x="2045110" y="2625213"/>
            <a:chExt cx="196645" cy="2064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CAA5258-48FD-292F-2872-5BB4E2B71718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F1BACFC-7AE3-3369-9E36-7FD115E36A2E}"/>
                </a:ext>
              </a:extLst>
            </p:cNvPr>
            <p:cNvCxnSpPr>
              <a:stCxn id="32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C7BDED-3D37-2C9C-6145-0A4AEF9E72D1}"/>
              </a:ext>
            </a:extLst>
          </p:cNvPr>
          <p:cNvGrpSpPr/>
          <p:nvPr/>
        </p:nvGrpSpPr>
        <p:grpSpPr>
          <a:xfrm rot="15914074">
            <a:off x="9372599" y="3694865"/>
            <a:ext cx="196645" cy="206477"/>
            <a:chOff x="2045110" y="2625213"/>
            <a:chExt cx="196645" cy="20647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9D4D224-9C32-F781-4DE9-27DDFA8D368F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34612E7-4A4F-58CE-95E8-B7C32BE68464}"/>
                </a:ext>
              </a:extLst>
            </p:cNvPr>
            <p:cNvCxnSpPr>
              <a:stCxn id="35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ABA58F-6EC0-4134-173F-251754B08050}"/>
              </a:ext>
            </a:extLst>
          </p:cNvPr>
          <p:cNvGrpSpPr/>
          <p:nvPr/>
        </p:nvGrpSpPr>
        <p:grpSpPr>
          <a:xfrm rot="12211595">
            <a:off x="8893278" y="3018970"/>
            <a:ext cx="196645" cy="206477"/>
            <a:chOff x="2045110" y="2625213"/>
            <a:chExt cx="196645" cy="206477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70373DE-32DD-55DC-3F53-88298BC8AB43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8BEA25A-3B95-8271-7526-9962A139C97D}"/>
                </a:ext>
              </a:extLst>
            </p:cNvPr>
            <p:cNvCxnSpPr>
              <a:stCxn id="38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6BBF81-2E6B-57C5-75E8-33F424262351}"/>
              </a:ext>
            </a:extLst>
          </p:cNvPr>
          <p:cNvGrpSpPr/>
          <p:nvPr/>
        </p:nvGrpSpPr>
        <p:grpSpPr>
          <a:xfrm rot="315096">
            <a:off x="8008375" y="3488388"/>
            <a:ext cx="196645" cy="206477"/>
            <a:chOff x="2045110" y="2625213"/>
            <a:chExt cx="196645" cy="20647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C90BED3-964F-E192-F3B0-CE67F865BE6D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388FD76-4D53-1EC4-33FF-18AB3BAB241E}"/>
                </a:ext>
              </a:extLst>
            </p:cNvPr>
            <p:cNvCxnSpPr>
              <a:stCxn id="41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EC7BB1-D0DF-F46D-12F2-0F5D679D4684}"/>
              </a:ext>
            </a:extLst>
          </p:cNvPr>
          <p:cNvGrpSpPr/>
          <p:nvPr/>
        </p:nvGrpSpPr>
        <p:grpSpPr>
          <a:xfrm rot="18174446">
            <a:off x="9341415" y="2674373"/>
            <a:ext cx="196645" cy="206477"/>
            <a:chOff x="2045110" y="2625213"/>
            <a:chExt cx="196645" cy="20647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EDF91C-FF7D-EFCE-B405-F8F7D2651700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9B10651-CC1F-A206-5778-4E16491C20B3}"/>
                </a:ext>
              </a:extLst>
            </p:cNvPr>
            <p:cNvCxnSpPr>
              <a:stCxn id="44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F2EEFC-2A8E-0C24-964B-FE20F90AC17D}"/>
              </a:ext>
            </a:extLst>
          </p:cNvPr>
          <p:cNvGrpSpPr/>
          <p:nvPr/>
        </p:nvGrpSpPr>
        <p:grpSpPr>
          <a:xfrm>
            <a:off x="8794955" y="3565131"/>
            <a:ext cx="196645" cy="206477"/>
            <a:chOff x="2045110" y="2625213"/>
            <a:chExt cx="196645" cy="206477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B89611C-D185-2196-91B2-51DAEF423568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A86FBA1-9332-9A9F-2A79-743429514FEB}"/>
                </a:ext>
              </a:extLst>
            </p:cNvPr>
            <p:cNvCxnSpPr>
              <a:stCxn id="47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6A566-165A-041B-50BD-C52732A559DF}"/>
              </a:ext>
            </a:extLst>
          </p:cNvPr>
          <p:cNvGrpSpPr/>
          <p:nvPr/>
        </p:nvGrpSpPr>
        <p:grpSpPr>
          <a:xfrm>
            <a:off x="7977191" y="2628526"/>
            <a:ext cx="196645" cy="206477"/>
            <a:chOff x="2045110" y="2625213"/>
            <a:chExt cx="196645" cy="20647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0AFC018-6A3A-07E8-A5B8-A5615210BD80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B8404B9-93EA-6E8C-D64B-04780BB8DF1C}"/>
                </a:ext>
              </a:extLst>
            </p:cNvPr>
            <p:cNvCxnSpPr>
              <a:stCxn id="50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60AA6C-65F4-B47C-9276-FA416D37E352}"/>
              </a:ext>
            </a:extLst>
          </p:cNvPr>
          <p:cNvGrpSpPr/>
          <p:nvPr/>
        </p:nvGrpSpPr>
        <p:grpSpPr>
          <a:xfrm rot="2608000">
            <a:off x="10022298" y="3663453"/>
            <a:ext cx="196645" cy="206477"/>
            <a:chOff x="2045110" y="2625213"/>
            <a:chExt cx="196645" cy="206477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FDD9D5-E6CB-EEB8-C488-628BA5FF0FCB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8D5D9C1-AC4A-5132-2269-9328D44EC758}"/>
                </a:ext>
              </a:extLst>
            </p:cNvPr>
            <p:cNvCxnSpPr>
              <a:stCxn id="53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6729F7F-E27A-986E-AF58-07425E18D239}"/>
              </a:ext>
            </a:extLst>
          </p:cNvPr>
          <p:cNvGrpSpPr/>
          <p:nvPr/>
        </p:nvGrpSpPr>
        <p:grpSpPr>
          <a:xfrm rot="9010386">
            <a:off x="8679425" y="4029526"/>
            <a:ext cx="196645" cy="206477"/>
            <a:chOff x="2045110" y="2625213"/>
            <a:chExt cx="196645" cy="20647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F2B4C5E-8B1A-A4DC-22F5-E81C52BC5E46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0C1BF61-1B50-F466-335C-4D3903124A16}"/>
                </a:ext>
              </a:extLst>
            </p:cNvPr>
            <p:cNvCxnSpPr>
              <a:stCxn id="56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872D24-F653-5F0F-F7F0-A47EB5B2ECD2}"/>
              </a:ext>
            </a:extLst>
          </p:cNvPr>
          <p:cNvGrpSpPr/>
          <p:nvPr/>
        </p:nvGrpSpPr>
        <p:grpSpPr>
          <a:xfrm rot="16377093">
            <a:off x="8474563" y="3318722"/>
            <a:ext cx="196645" cy="206477"/>
            <a:chOff x="2045110" y="2625213"/>
            <a:chExt cx="196645" cy="20647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3AAA5C6-9497-9031-8311-C7F7696E8944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6DCAB5E-9CF7-395C-3D6D-0DBE8C111FF7}"/>
                </a:ext>
              </a:extLst>
            </p:cNvPr>
            <p:cNvCxnSpPr>
              <a:stCxn id="59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D6616D8-3D49-9E69-24F6-3774C26BC9F1}"/>
              </a:ext>
            </a:extLst>
          </p:cNvPr>
          <p:cNvGrpSpPr/>
          <p:nvPr/>
        </p:nvGrpSpPr>
        <p:grpSpPr>
          <a:xfrm>
            <a:off x="9402795" y="3338991"/>
            <a:ext cx="196645" cy="206477"/>
            <a:chOff x="2045110" y="2625213"/>
            <a:chExt cx="196645" cy="20647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08AC385-EFE8-66E4-D12B-1DD483C6E883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98E145C-F6E6-0ECE-3DF6-C4EAE1CD3AB9}"/>
                </a:ext>
              </a:extLst>
            </p:cNvPr>
            <p:cNvCxnSpPr>
              <a:stCxn id="62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C67859B-A00B-751D-B800-10C98A8011BC}"/>
              </a:ext>
            </a:extLst>
          </p:cNvPr>
          <p:cNvGrpSpPr/>
          <p:nvPr/>
        </p:nvGrpSpPr>
        <p:grpSpPr>
          <a:xfrm rot="14304485">
            <a:off x="8834284" y="2620296"/>
            <a:ext cx="196645" cy="206477"/>
            <a:chOff x="2045110" y="2625213"/>
            <a:chExt cx="196645" cy="206477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315ADD7-FA62-DB0F-318F-6207FAAFCDCE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18D7118-FCC9-E141-F62A-553D32828E7B}"/>
                </a:ext>
              </a:extLst>
            </p:cNvPr>
            <p:cNvCxnSpPr>
              <a:stCxn id="65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3D1416-3112-A47D-6541-D2882F70FDD5}"/>
              </a:ext>
            </a:extLst>
          </p:cNvPr>
          <p:cNvGrpSpPr/>
          <p:nvPr/>
        </p:nvGrpSpPr>
        <p:grpSpPr>
          <a:xfrm rot="13592025">
            <a:off x="7887654" y="3158261"/>
            <a:ext cx="196645" cy="206477"/>
            <a:chOff x="2045110" y="2625213"/>
            <a:chExt cx="196645" cy="20647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E0EF560-F860-F403-FDF8-382C9CAE279B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DE2A9EE-69A2-5756-D362-FDD068543D19}"/>
                </a:ext>
              </a:extLst>
            </p:cNvPr>
            <p:cNvCxnSpPr>
              <a:stCxn id="68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FFFB07-2456-AC69-C73F-DD20B55BF255}"/>
              </a:ext>
            </a:extLst>
          </p:cNvPr>
          <p:cNvGrpSpPr/>
          <p:nvPr/>
        </p:nvGrpSpPr>
        <p:grpSpPr>
          <a:xfrm rot="16200000">
            <a:off x="7977191" y="4036046"/>
            <a:ext cx="196645" cy="206477"/>
            <a:chOff x="2045110" y="2625213"/>
            <a:chExt cx="196645" cy="20647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95BB8AF-14E0-D9DF-77B4-DB00E3BE7596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76FEE85-C100-55EC-3DD5-469AB0AE0753}"/>
                </a:ext>
              </a:extLst>
            </p:cNvPr>
            <p:cNvCxnSpPr>
              <a:stCxn id="71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38E79F1-CA3F-DC8D-F330-16FA5BF255AE}"/>
              </a:ext>
            </a:extLst>
          </p:cNvPr>
          <p:cNvGrpSpPr/>
          <p:nvPr/>
        </p:nvGrpSpPr>
        <p:grpSpPr>
          <a:xfrm rot="15739031">
            <a:off x="9904311" y="3237084"/>
            <a:ext cx="196645" cy="206477"/>
            <a:chOff x="2045110" y="2625213"/>
            <a:chExt cx="196645" cy="206477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61E648-CC9D-ED66-BB5D-2716A99A3C6E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30E8B81-AA0B-FCFD-CBB4-59535B46B0C0}"/>
                </a:ext>
              </a:extLst>
            </p:cNvPr>
            <p:cNvCxnSpPr>
              <a:stCxn id="74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A39FACF-711E-0598-CC62-27B7CD9722F9}"/>
              </a:ext>
            </a:extLst>
          </p:cNvPr>
          <p:cNvGrpSpPr/>
          <p:nvPr/>
        </p:nvGrpSpPr>
        <p:grpSpPr>
          <a:xfrm rot="2780559">
            <a:off x="9216053" y="4048628"/>
            <a:ext cx="196645" cy="206477"/>
            <a:chOff x="2045110" y="2625213"/>
            <a:chExt cx="196645" cy="206477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C18D7F-983B-E968-49AC-C25810514BFC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8DA26F5-9FD3-9CE4-BA36-7B422AA1FECD}"/>
                </a:ext>
              </a:extLst>
            </p:cNvPr>
            <p:cNvCxnSpPr>
              <a:stCxn id="77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B068F02-5FAF-D4C1-0497-E664BDC3DE74}"/>
              </a:ext>
            </a:extLst>
          </p:cNvPr>
          <p:cNvGrpSpPr/>
          <p:nvPr/>
        </p:nvGrpSpPr>
        <p:grpSpPr>
          <a:xfrm rot="18235701">
            <a:off x="9918287" y="4105239"/>
            <a:ext cx="196645" cy="206477"/>
            <a:chOff x="2045110" y="2625213"/>
            <a:chExt cx="196645" cy="206477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501A099-CC7E-7B09-2C31-C3EA30EF43F5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FDF008-63B4-CD1A-A283-2C6B88309202}"/>
                </a:ext>
              </a:extLst>
            </p:cNvPr>
            <p:cNvCxnSpPr>
              <a:stCxn id="80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F1E310-271E-E6E6-6F2F-D82A4F55981F}"/>
              </a:ext>
            </a:extLst>
          </p:cNvPr>
          <p:cNvGrpSpPr/>
          <p:nvPr/>
        </p:nvGrpSpPr>
        <p:grpSpPr>
          <a:xfrm rot="13563761">
            <a:off x="9293099" y="3002691"/>
            <a:ext cx="196645" cy="206477"/>
            <a:chOff x="2045110" y="2625213"/>
            <a:chExt cx="196645" cy="206477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0063CB7-F2D6-C100-A36C-8A0343999625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A97A3DE-9840-9BA0-83B5-FCB11BE2DD42}"/>
                </a:ext>
              </a:extLst>
            </p:cNvPr>
            <p:cNvCxnSpPr>
              <a:stCxn id="83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BCBD3D-B370-0F81-6088-906EF2E08840}"/>
              </a:ext>
            </a:extLst>
          </p:cNvPr>
          <p:cNvGrpSpPr/>
          <p:nvPr/>
        </p:nvGrpSpPr>
        <p:grpSpPr>
          <a:xfrm rot="8050429">
            <a:off x="9955162" y="2620296"/>
            <a:ext cx="196645" cy="206477"/>
            <a:chOff x="2045110" y="2625213"/>
            <a:chExt cx="196645" cy="206477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82028E6-31FF-599B-0C59-9BFC11BC8069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E95FF1-687B-624B-16C8-DACCB4D95563}"/>
                </a:ext>
              </a:extLst>
            </p:cNvPr>
            <p:cNvCxnSpPr>
              <a:stCxn id="86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BC7E17B-5633-0C61-280E-F576B1051511}"/>
              </a:ext>
            </a:extLst>
          </p:cNvPr>
          <p:cNvGrpSpPr/>
          <p:nvPr/>
        </p:nvGrpSpPr>
        <p:grpSpPr>
          <a:xfrm>
            <a:off x="9019408" y="3750341"/>
            <a:ext cx="196645" cy="206477"/>
            <a:chOff x="2045110" y="2625213"/>
            <a:chExt cx="196645" cy="206477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1D29793-AA89-64D0-E748-0A891148AC25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B3ED239-4DB0-A474-A479-1079FA30F6DE}"/>
                </a:ext>
              </a:extLst>
            </p:cNvPr>
            <p:cNvCxnSpPr>
              <a:stCxn id="89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BD41CC9-0D8C-5EE2-997F-7D8879530A45}"/>
              </a:ext>
            </a:extLst>
          </p:cNvPr>
          <p:cNvGrpSpPr/>
          <p:nvPr/>
        </p:nvGrpSpPr>
        <p:grpSpPr>
          <a:xfrm>
            <a:off x="8421329" y="3051851"/>
            <a:ext cx="196645" cy="206477"/>
            <a:chOff x="2045110" y="2625213"/>
            <a:chExt cx="196645" cy="206477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AF71EBA-540A-F9E7-0D11-76D58D945944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14C6187-ECD6-49D8-7547-FAF3AA2A1F57}"/>
                </a:ext>
              </a:extLst>
            </p:cNvPr>
            <p:cNvCxnSpPr>
              <a:stCxn id="92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BF3BDBD-0CA5-8AB5-2890-98AFB6A65E24}"/>
              </a:ext>
            </a:extLst>
          </p:cNvPr>
          <p:cNvGrpSpPr/>
          <p:nvPr/>
        </p:nvGrpSpPr>
        <p:grpSpPr>
          <a:xfrm rot="7397472">
            <a:off x="8325320" y="2550801"/>
            <a:ext cx="196645" cy="206477"/>
            <a:chOff x="2045110" y="2625213"/>
            <a:chExt cx="196645" cy="206477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6B50EC8-766C-0959-A48B-B2E5829347B4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F737E12-67D5-4CA2-7AC8-7BD45D811AAD}"/>
                </a:ext>
              </a:extLst>
            </p:cNvPr>
            <p:cNvCxnSpPr>
              <a:stCxn id="95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34ED0C2-C4A0-8104-2B2A-323D682C934B}"/>
              </a:ext>
            </a:extLst>
          </p:cNvPr>
          <p:cNvGrpSpPr/>
          <p:nvPr/>
        </p:nvGrpSpPr>
        <p:grpSpPr>
          <a:xfrm rot="20256293">
            <a:off x="9640530" y="3927891"/>
            <a:ext cx="196645" cy="206477"/>
            <a:chOff x="2045110" y="2625213"/>
            <a:chExt cx="196645" cy="206477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BA9F58D-D790-D5AA-3068-EB4F835D45DB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EA9F463-2B0D-3437-B3C7-6A60B53F1210}"/>
                </a:ext>
              </a:extLst>
            </p:cNvPr>
            <p:cNvCxnSpPr>
              <a:stCxn id="98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17F7C33-E4C3-F58A-77DC-099807EE9456}"/>
              </a:ext>
            </a:extLst>
          </p:cNvPr>
          <p:cNvGrpSpPr/>
          <p:nvPr/>
        </p:nvGrpSpPr>
        <p:grpSpPr>
          <a:xfrm>
            <a:off x="7764256" y="3842151"/>
            <a:ext cx="196645" cy="206477"/>
            <a:chOff x="2045110" y="2625213"/>
            <a:chExt cx="196645" cy="206477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E86DAAD-A5EF-DF08-4221-63CCA67D4196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F9DEFB6-5917-0683-B667-5EE32F69B121}"/>
                </a:ext>
              </a:extLst>
            </p:cNvPr>
            <p:cNvCxnSpPr>
              <a:stCxn id="101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E8E5E5-353E-328F-8718-A8C6680EA394}"/>
              </a:ext>
            </a:extLst>
          </p:cNvPr>
          <p:cNvGrpSpPr/>
          <p:nvPr/>
        </p:nvGrpSpPr>
        <p:grpSpPr>
          <a:xfrm rot="18930070">
            <a:off x="9003047" y="3306166"/>
            <a:ext cx="196645" cy="206477"/>
            <a:chOff x="2045110" y="2625213"/>
            <a:chExt cx="196645" cy="206477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7BE10EC-FDD9-93BF-6267-05D798E07807}"/>
                </a:ext>
              </a:extLst>
            </p:cNvPr>
            <p:cNvSpPr/>
            <p:nvPr/>
          </p:nvSpPr>
          <p:spPr>
            <a:xfrm>
              <a:off x="2045110" y="2723535"/>
              <a:ext cx="78658" cy="1081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C7B368E-BEA8-5D77-67D1-4C19D53C568B}"/>
                </a:ext>
              </a:extLst>
            </p:cNvPr>
            <p:cNvCxnSpPr>
              <a:stCxn id="104" idx="7"/>
            </p:cNvCxnSpPr>
            <p:nvPr/>
          </p:nvCxnSpPr>
          <p:spPr>
            <a:xfrm flipV="1">
              <a:off x="2112249" y="2625213"/>
              <a:ext cx="129506" cy="11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1E93F3-6102-F760-1D1F-9F4B44FC0DA0}"/>
              </a:ext>
            </a:extLst>
          </p:cNvPr>
          <p:cNvGrpSpPr/>
          <p:nvPr/>
        </p:nvGrpSpPr>
        <p:grpSpPr>
          <a:xfrm>
            <a:off x="120277" y="4712083"/>
            <a:ext cx="3855978" cy="1845970"/>
            <a:chOff x="120277" y="4712083"/>
            <a:chExt cx="3855978" cy="1845970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0FA01CA9-BA52-A945-193A-E2843FFED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35" y="4712083"/>
              <a:ext cx="2072820" cy="166130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60CC64E-4931-5AE1-5769-58BCF61383E4}"/>
                </a:ext>
              </a:extLst>
            </p:cNvPr>
            <p:cNvSpPr txBox="1"/>
            <p:nvPr/>
          </p:nvSpPr>
          <p:spPr>
            <a:xfrm>
              <a:off x="2615076" y="6188721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Time</a:t>
              </a:r>
              <a:endParaRPr lang="en-GB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F502A6A-31A0-9064-BB12-FB4BA5AB8B96}"/>
                </a:ext>
              </a:extLst>
            </p:cNvPr>
            <p:cNvSpPr txBox="1"/>
            <p:nvPr/>
          </p:nvSpPr>
          <p:spPr>
            <a:xfrm>
              <a:off x="120277" y="5332719"/>
              <a:ext cx="2121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Pressure</a:t>
              </a:r>
              <a:r>
                <a:rPr lang="nl-NL" dirty="0"/>
                <a:t> per </a:t>
              </a:r>
              <a:r>
                <a:rPr lang="nl-NL" dirty="0" err="1"/>
                <a:t>particle</a:t>
              </a:r>
              <a:endParaRPr lang="en-GB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7161CCB-C274-565B-6CC7-F25A71764EB5}"/>
              </a:ext>
            </a:extLst>
          </p:cNvPr>
          <p:cNvGrpSpPr/>
          <p:nvPr/>
        </p:nvGrpSpPr>
        <p:grpSpPr>
          <a:xfrm>
            <a:off x="6253312" y="4712083"/>
            <a:ext cx="3869645" cy="1661304"/>
            <a:chOff x="6253312" y="4712083"/>
            <a:chExt cx="3869645" cy="1661304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14AA0CD-1D17-D726-4C2B-01786879A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137" y="4712083"/>
              <a:ext cx="2072820" cy="1661304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BA2715-29ED-022E-88C5-CA894FD15D62}"/>
                </a:ext>
              </a:extLst>
            </p:cNvPr>
            <p:cNvSpPr txBox="1"/>
            <p:nvPr/>
          </p:nvSpPr>
          <p:spPr>
            <a:xfrm>
              <a:off x="6253312" y="5358069"/>
              <a:ext cx="2121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Pressure</a:t>
              </a:r>
              <a:r>
                <a:rPr lang="nl-NL" dirty="0"/>
                <a:t> per </a:t>
              </a:r>
              <a:r>
                <a:rPr lang="nl-NL" dirty="0" err="1"/>
                <a:t>particle</a:t>
              </a:r>
              <a:endParaRPr lang="en-GB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2F06307-1DD1-4558-A9D2-C4DE4F7A31E0}"/>
              </a:ext>
            </a:extLst>
          </p:cNvPr>
          <p:cNvSpPr txBox="1"/>
          <p:nvPr/>
        </p:nvSpPr>
        <p:spPr>
          <a:xfrm>
            <a:off x="8847039" y="618872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Time</a:t>
            </a:r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4ED4EB-FAE1-EC60-516A-AF6BF593EB57}"/>
              </a:ext>
            </a:extLst>
          </p:cNvPr>
          <p:cNvSpPr txBox="1"/>
          <p:nvPr/>
        </p:nvSpPr>
        <p:spPr>
          <a:xfrm>
            <a:off x="1829527" y="2023858"/>
            <a:ext cx="246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Low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particles</a:t>
            </a:r>
            <a:endParaRPr lang="en-GB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1D39A92-FC9E-8B3F-4758-BF3724DD1C3B}"/>
              </a:ext>
            </a:extLst>
          </p:cNvPr>
          <p:cNvSpPr txBox="1"/>
          <p:nvPr/>
        </p:nvSpPr>
        <p:spPr>
          <a:xfrm>
            <a:off x="7785791" y="201800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High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particles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00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9FC6-E12D-852D-40C0-EA0164C3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Some</a:t>
            </a:r>
            <a:r>
              <a:rPr lang="nl-NL" noProof="0" dirty="0"/>
              <a:t> important papers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F582B-B78E-1A39-F3C9-9194FC8E1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000" noProof="0" dirty="0"/>
                  <a:t>Hopfield network (</a:t>
                </a:r>
                <a:r>
                  <a:rPr lang="en-GB" sz="2000" noProof="0" dirty="0" err="1"/>
                  <a:t>Ising</a:t>
                </a:r>
                <a:r>
                  <a:rPr lang="en-GB" sz="2000" noProof="0" dirty="0"/>
                  <a:t> model of a neural network) </a:t>
                </a:r>
                <a:r>
                  <a:rPr lang="en-GB" sz="2000" baseline="30000" noProof="0" dirty="0"/>
                  <a:t>[1]</a:t>
                </a:r>
              </a:p>
              <a:p>
                <a:pPr lvl="1"/>
                <a:r>
                  <a:rPr lang="en-GB" sz="1600" noProof="0" dirty="0"/>
                  <a:t>Energy of a state: </a:t>
                </a:r>
                <a14:m>
                  <m:oMath xmlns:m="http://schemas.openxmlformats.org/officeDocument/2006/math">
                    <m:r>
                      <a:rPr lang="nl-NL" sz="1600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l-NL" sz="1600" b="0" i="1" noProof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nl-NL" sz="16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nl-NL" sz="16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nl-NL" sz="16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nl-NL" sz="16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l-NL" sz="16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GB" sz="1600" noProof="0" dirty="0"/>
              </a:p>
              <a:p>
                <a:r>
                  <a:rPr lang="en-GB" sz="2000" noProof="0" dirty="0"/>
                  <a:t>Learning dynamics in two-layer neural networks </a:t>
                </a:r>
                <a:r>
                  <a:rPr lang="en-GB" sz="2000" baseline="30000" noProof="0" dirty="0"/>
                  <a:t>[2] [3]</a:t>
                </a:r>
              </a:p>
              <a:p>
                <a:pPr marL="0" indent="0">
                  <a:buNone/>
                </a:pPr>
                <a:endParaRPr lang="en-GB" sz="2000" noProof="0" dirty="0"/>
              </a:p>
              <a:p>
                <a:r>
                  <a:rPr lang="en-GB" sz="2000" noProof="0" dirty="0"/>
                  <a:t>Currently these types of analyses are revisited in the deep learning era </a:t>
                </a:r>
                <a:r>
                  <a:rPr lang="en-GB" sz="2000" baseline="30000" noProof="0" dirty="0"/>
                  <a:t>[4]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F582B-B78E-1A39-F3C9-9194FC8E1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C7E204F-0EE8-A186-EE2C-65C2012FA7FE}"/>
              </a:ext>
            </a:extLst>
          </p:cNvPr>
          <p:cNvSpPr txBox="1"/>
          <p:nvPr/>
        </p:nvSpPr>
        <p:spPr>
          <a:xfrm>
            <a:off x="55060" y="5663386"/>
            <a:ext cx="12081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[1]: </a:t>
            </a:r>
            <a:r>
              <a:rPr lang="en-GB" sz="1400" dirty="0">
                <a:effectLst/>
              </a:rPr>
              <a:t>Hopfield, J. J. ‘Neural Networks and Physical Systems with Emergent Collective Computational Abilities’. </a:t>
            </a:r>
            <a:r>
              <a:rPr lang="en-GB" sz="1400" i="1" dirty="0">
                <a:effectLst/>
              </a:rPr>
              <a:t>Proceedings of the National Academy of Sciences</a:t>
            </a:r>
            <a:r>
              <a:rPr lang="en-GB" sz="1400" dirty="0">
                <a:effectLst/>
              </a:rPr>
              <a:t> 79, nr. 8 (1 </a:t>
            </a:r>
            <a:r>
              <a:rPr lang="en-GB" sz="1400" dirty="0" err="1">
                <a:effectLst/>
              </a:rPr>
              <a:t>april</a:t>
            </a:r>
            <a:r>
              <a:rPr lang="en-GB" sz="1400" dirty="0">
                <a:effectLst/>
              </a:rPr>
              <a:t> 1982): 2554-58. </a:t>
            </a:r>
          </a:p>
          <a:p>
            <a:r>
              <a:rPr lang="nl-NL" sz="1400" dirty="0"/>
              <a:t>[2]: </a:t>
            </a:r>
            <a:r>
              <a:rPr lang="en-GB" sz="1400" dirty="0">
                <a:effectLst/>
              </a:rPr>
              <a:t>Biehl, M., and H. </a:t>
            </a:r>
            <a:r>
              <a:rPr lang="en-GB" sz="1400" dirty="0" err="1">
                <a:effectLst/>
              </a:rPr>
              <a:t>Schwarze</a:t>
            </a:r>
            <a:r>
              <a:rPr lang="en-GB" sz="1400" dirty="0">
                <a:effectLst/>
              </a:rPr>
              <a:t>. ‘Learning by On-Line Gradient Descent’. </a:t>
            </a:r>
            <a:r>
              <a:rPr lang="en-GB" sz="1400" i="1" dirty="0">
                <a:effectLst/>
              </a:rPr>
              <a:t>Journal of Physics A: Mathematical and General</a:t>
            </a:r>
            <a:r>
              <a:rPr lang="en-GB" sz="1400" dirty="0">
                <a:effectLst/>
              </a:rPr>
              <a:t> 28, nr. 3 (</a:t>
            </a:r>
            <a:r>
              <a:rPr lang="en-GB" sz="1400" dirty="0" err="1">
                <a:effectLst/>
              </a:rPr>
              <a:t>februari</a:t>
            </a:r>
            <a:r>
              <a:rPr lang="en-GB" sz="1400" dirty="0">
                <a:effectLst/>
              </a:rPr>
              <a:t> 1995): 643-56.</a:t>
            </a:r>
            <a:endParaRPr lang="nl-NL" sz="1400" dirty="0"/>
          </a:p>
          <a:p>
            <a:r>
              <a:rPr lang="nl-NL" sz="1400" dirty="0"/>
              <a:t>[3]: </a:t>
            </a:r>
            <a:r>
              <a:rPr lang="en-GB" sz="1400" dirty="0">
                <a:effectLst/>
              </a:rPr>
              <a:t>Saad, David, and Sara A. </a:t>
            </a:r>
            <a:r>
              <a:rPr lang="en-GB" sz="1400" dirty="0" err="1">
                <a:effectLst/>
              </a:rPr>
              <a:t>Solla</a:t>
            </a:r>
            <a:r>
              <a:rPr lang="en-GB" sz="1400" dirty="0">
                <a:effectLst/>
              </a:rPr>
              <a:t>. ‘On-Line Learning in Soft Committee Machines’. </a:t>
            </a:r>
            <a:r>
              <a:rPr lang="en-GB" sz="1400" i="1" dirty="0">
                <a:effectLst/>
              </a:rPr>
              <a:t>Physical Review E</a:t>
            </a:r>
            <a:r>
              <a:rPr lang="en-GB" sz="1400" dirty="0">
                <a:effectLst/>
              </a:rPr>
              <a:t> 52, no. 4 (1 October 1995): 4225–43.</a:t>
            </a:r>
          </a:p>
          <a:p>
            <a:r>
              <a:rPr lang="en-GB" sz="1400" dirty="0"/>
              <a:t>[4]: </a:t>
            </a:r>
            <a:r>
              <a:rPr lang="en-GB" sz="1400" dirty="0" err="1"/>
              <a:t>Zdeborová</a:t>
            </a:r>
            <a:r>
              <a:rPr lang="en-GB" sz="1400" dirty="0"/>
              <a:t>, L. ‘Understanding deep learning is also a job for physicists.’ </a:t>
            </a:r>
            <a:r>
              <a:rPr lang="en-GB" sz="1400" i="1" dirty="0"/>
              <a:t>Nat. Phys.</a:t>
            </a:r>
            <a:r>
              <a:rPr lang="en-GB" sz="1400" dirty="0"/>
              <a:t> </a:t>
            </a:r>
            <a:r>
              <a:rPr lang="en-GB" sz="1400" b="1" dirty="0"/>
              <a:t>16</a:t>
            </a:r>
            <a:r>
              <a:rPr lang="en-GB" sz="1400" dirty="0"/>
              <a:t>, (2020), 602–604.</a:t>
            </a:r>
            <a:endParaRPr lang="en-GB" sz="1400" dirty="0">
              <a:effectLst/>
            </a:endParaRP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038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2D82-8FE6-CFD8-650D-E6B3A563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 err="1"/>
              <a:t>Typical</a:t>
            </a:r>
            <a:r>
              <a:rPr lang="nl-NL" i="1" dirty="0"/>
              <a:t> </a:t>
            </a:r>
            <a:r>
              <a:rPr lang="nl-NL" i="1" dirty="0" err="1"/>
              <a:t>results</a:t>
            </a:r>
            <a:r>
              <a:rPr lang="nl-NL" i="1" dirty="0"/>
              <a:t> </a:t>
            </a:r>
            <a:r>
              <a:rPr lang="nl-NL" dirty="0"/>
              <a:t>in model </a:t>
            </a:r>
            <a:r>
              <a:rPr lang="nl-NL" dirty="0" err="1"/>
              <a:t>scenarios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174D7-6672-AE58-3C78-E4F42673B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174"/>
                <a:ext cx="10515600" cy="4351338"/>
              </a:xfrm>
            </p:spPr>
            <p:txBody>
              <a:bodyPr/>
              <a:lstStyle/>
              <a:p>
                <a:r>
                  <a:rPr lang="nl-NL" dirty="0"/>
                  <a:t>Data</a:t>
                </a:r>
              </a:p>
              <a:p>
                <a:pPr lvl="1"/>
                <a:r>
                  <a:rPr lang="nl-NL" dirty="0"/>
                  <a:t>Independent input </a:t>
                </a:r>
                <a:r>
                  <a:rPr lang="nl-NL" dirty="0" err="1"/>
                  <a:t>vectors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nl-NL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nl-NL" dirty="0"/>
                  <a:t> of </a:t>
                </a:r>
                <a:r>
                  <a:rPr lang="nl-NL" dirty="0" err="1"/>
                  <a:t>i.i.d</a:t>
                </a:r>
                <a:r>
                  <a:rPr lang="nl-NL" dirty="0"/>
                  <a:t>. </a:t>
                </a:r>
                <a:r>
                  <a:rPr lang="nl-NL" dirty="0" err="1"/>
                  <a:t>components</a:t>
                </a:r>
                <a:endParaRPr lang="nl-NL" dirty="0"/>
              </a:p>
              <a:p>
                <a:pPr lvl="1"/>
                <a:r>
                  <a:rPr lang="nl-NL" dirty="0" err="1"/>
                  <a:t>Noise</a:t>
                </a:r>
                <a:r>
                  <a:rPr lang="nl-NL" dirty="0"/>
                  <a:t>-free training labels, </a:t>
                </a:r>
                <a:r>
                  <a:rPr lang="nl-NL" b="1" dirty="0"/>
                  <a:t>target </a:t>
                </a:r>
                <a:r>
                  <a:rPr lang="nl-NL" b="1" dirty="0" err="1"/>
                  <a:t>function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1" i="1" smtClean="0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/>
              </a:p>
              <a:p>
                <a:pPr lvl="1"/>
                <a:r>
                  <a:rPr lang="nl-NL" dirty="0" err="1"/>
                  <a:t>On-line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off-line</a:t>
                </a:r>
                <a:r>
                  <a:rPr lang="nl-NL" dirty="0"/>
                  <a:t> </a:t>
                </a:r>
                <a:r>
                  <a:rPr lang="nl-NL" dirty="0" err="1"/>
                  <a:t>learning</a:t>
                </a:r>
                <a:r>
                  <a:rPr lang="nl-NL" dirty="0"/>
                  <a:t> (</a:t>
                </a:r>
                <a:r>
                  <a:rPr lang="nl-NL" dirty="0" err="1"/>
                  <a:t>require</a:t>
                </a:r>
                <a:r>
                  <a:rPr lang="nl-NL" dirty="0"/>
                  <a:t> different </a:t>
                </a:r>
                <a:r>
                  <a:rPr lang="nl-NL" dirty="0" err="1"/>
                  <a:t>mathematical</a:t>
                </a:r>
                <a:r>
                  <a:rPr lang="nl-NL" dirty="0"/>
                  <a:t> treatment)</a:t>
                </a:r>
              </a:p>
              <a:p>
                <a:r>
                  <a:rPr lang="nl-NL" dirty="0"/>
                  <a:t>Student/teacher </a:t>
                </a:r>
                <a:r>
                  <a:rPr lang="nl-NL" dirty="0" err="1"/>
                  <a:t>network</a:t>
                </a:r>
                <a:endParaRPr lang="nl-NL" dirty="0"/>
              </a:p>
              <a:p>
                <a:pPr lvl="1"/>
                <a:r>
                  <a:rPr lang="nl-NL" dirty="0" err="1"/>
                  <a:t>Define</a:t>
                </a:r>
                <a:r>
                  <a:rPr lang="nl-NL" dirty="0"/>
                  <a:t>/control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complexity</a:t>
                </a:r>
                <a:r>
                  <a:rPr lang="nl-NL" dirty="0"/>
                  <a:t> of target </a:t>
                </a:r>
                <a:r>
                  <a:rPr lang="nl-NL" dirty="0" err="1"/>
                  <a:t>rule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learning</a:t>
                </a:r>
                <a:r>
                  <a:rPr lang="nl-NL" dirty="0"/>
                  <a:t> system</a:t>
                </a:r>
              </a:p>
              <a:p>
                <a:r>
                  <a:rPr lang="nl-NL" dirty="0"/>
                  <a:t>Analysis of </a:t>
                </a:r>
                <a:r>
                  <a:rPr lang="nl-NL" dirty="0" err="1"/>
                  <a:t>learning</a:t>
                </a:r>
                <a:r>
                  <a:rPr lang="nl-NL" dirty="0"/>
                  <a:t>: </a:t>
                </a:r>
                <a:r>
                  <a:rPr lang="nl-NL" dirty="0" err="1"/>
                  <a:t>particular</a:t>
                </a:r>
                <a:r>
                  <a:rPr lang="nl-NL" dirty="0"/>
                  <a:t> </a:t>
                </a:r>
                <a:r>
                  <a:rPr lang="nl-NL" dirty="0" err="1"/>
                  <a:t>algorithm</a:t>
                </a:r>
                <a:r>
                  <a:rPr lang="nl-NL" dirty="0"/>
                  <a:t>, </a:t>
                </a:r>
                <a:r>
                  <a:rPr lang="nl-NL" dirty="0" err="1"/>
                  <a:t>stochastic</a:t>
                </a:r>
                <a:r>
                  <a:rPr lang="nl-NL" dirty="0"/>
                  <a:t> </a:t>
                </a:r>
                <a:r>
                  <a:rPr lang="nl-NL" dirty="0" err="1"/>
                  <a:t>optimization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6174D7-6672-AE58-3C78-E4F42673B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174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9D5147C-3729-D5A2-8155-407C9560D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872" y="4451918"/>
            <a:ext cx="2376231" cy="23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0B628B21-99C7-4529-AE8E-9D88780D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559" y="29723"/>
            <a:ext cx="70407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dirty="0">
                <a:solidFill>
                  <a:srgbClr val="FF0000"/>
                </a:solidFill>
              </a:rPr>
              <a:t>On-line learning modelling with student-teacher setup</a:t>
            </a:r>
          </a:p>
        </p:txBody>
      </p:sp>
      <p:sp>
        <p:nvSpPr>
          <p:cNvPr id="3" name="Tekstvak 2 1">
            <a:extLst>
              <a:ext uri="{FF2B5EF4-FFF2-40B4-BE49-F238E27FC236}">
                <a16:creationId xmlns:a16="http://schemas.microsoft.com/office/drawing/2014/main" id="{0B5500CD-0A9B-4753-81D1-C960E634F42C}"/>
              </a:ext>
            </a:extLst>
          </p:cNvPr>
          <p:cNvSpPr txBox="1"/>
          <p:nvPr/>
        </p:nvSpPr>
        <p:spPr>
          <a:xfrm>
            <a:off x="1820027" y="739993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hypothesis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34F67A1-77D5-4D87-AD24-C81EA49D210A}"/>
              </a:ext>
            </a:extLst>
          </p:cNvPr>
          <p:cNvSpPr txBox="1"/>
          <p:nvPr/>
        </p:nvSpPr>
        <p:spPr>
          <a:xfrm>
            <a:off x="8087035" y="712352"/>
            <a:ext cx="13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Teacher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79E859A-BD4F-41B2-B178-95D1488188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1" y="1120324"/>
            <a:ext cx="2557397" cy="2246753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8AF65B4A-1F3E-45C4-B683-16EA4E75C75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72" y="1663764"/>
            <a:ext cx="364800" cy="178133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BF629014-3293-4033-8702-F1F98E87A3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72" y="2313197"/>
            <a:ext cx="364800" cy="17813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B2455C14-B1B8-4C95-BA13-C1AC374921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53" y="1941176"/>
            <a:ext cx="123429" cy="112762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0913A14E-BD74-4E26-B25E-3DCDF3DF82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98" y="2773850"/>
            <a:ext cx="537143" cy="129143"/>
          </a:xfrm>
          <a:prstGeom prst="rect">
            <a:avLst/>
          </a:prstGeom>
        </p:spPr>
      </p:pic>
      <p:sp>
        <p:nvSpPr>
          <p:cNvPr id="22" name="Ovaal 21">
            <a:extLst>
              <a:ext uri="{FF2B5EF4-FFF2-40B4-BE49-F238E27FC236}">
                <a16:creationId xmlns:a16="http://schemas.microsoft.com/office/drawing/2014/main" id="{DB6F4CA4-BF65-4048-877D-4339023ACCE6}"/>
              </a:ext>
            </a:extLst>
          </p:cNvPr>
          <p:cNvSpPr/>
          <p:nvPr/>
        </p:nvSpPr>
        <p:spPr>
          <a:xfrm>
            <a:off x="8052576" y="1180148"/>
            <a:ext cx="630221" cy="202317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E708F8C9-7725-4AA9-B34E-78DDE33D88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33" y="844752"/>
            <a:ext cx="2216873" cy="1638023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F4FBCA32-B882-474D-997F-4749D14E4D5D}"/>
              </a:ext>
            </a:extLst>
          </p:cNvPr>
          <p:cNvSpPr txBox="1"/>
          <p:nvPr/>
        </p:nvSpPr>
        <p:spPr>
          <a:xfrm>
            <a:off x="4977885" y="12800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g(x)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4956E77-0B49-40AF-A2D6-54197CD4BF16}"/>
              </a:ext>
            </a:extLst>
          </p:cNvPr>
          <p:cNvSpPr/>
          <p:nvPr/>
        </p:nvSpPr>
        <p:spPr>
          <a:xfrm>
            <a:off x="1524000" y="631932"/>
            <a:ext cx="9144000" cy="32291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\documentclass{article}&#10;\usepackage{amsmath}&#10;\usepackage{amsfonts}&#10;\usepackage{bm}&#10;\pagestyle{empty}&#10;&#10;\begin{document}&#10;$&#10;\sigma(\bm{\xi}) = &#10;\sum_{i=1}^K  \, g(h_i), \,$  with $h_i = \bm{w}_i \cdot \bm{\xi}$&#10;&#10;&#10;&#10;\end{document}" title="IguanaTex Bitmap Display">
            <a:extLst>
              <a:ext uri="{FF2B5EF4-FFF2-40B4-BE49-F238E27FC236}">
                <a16:creationId xmlns:a16="http://schemas.microsoft.com/office/drawing/2014/main" id="{15B99861-DF24-9190-6A17-670AD8A9BC1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15" y="3478343"/>
            <a:ext cx="3006109" cy="247519"/>
          </a:xfrm>
          <a:prstGeom prst="rect">
            <a:avLst/>
          </a:prstGeom>
        </p:spPr>
      </p:pic>
      <p:pic>
        <p:nvPicPr>
          <p:cNvPr id="37" name="Picture 36" descr="\documentclass{article}&#10;\usepackage{amsmath}&#10;\usepackage{amsfonts}&#10;\usepackage{bm}&#10;\pagestyle{empty}&#10;&#10;\begin{document}&#10;$&#10;\tau(\bm{\xi}) = &#10;\sum_{m=1}^M  \, g(b_m), \,$  with $b_m = \bm{B}_m \cdot \bm{\xi}$&#10;&#10;&#10;&#10;\end{document}" title="IguanaTex Bitmap Display">
            <a:extLst>
              <a:ext uri="{FF2B5EF4-FFF2-40B4-BE49-F238E27FC236}">
                <a16:creationId xmlns:a16="http://schemas.microsoft.com/office/drawing/2014/main" id="{58478FFC-2D4A-E83B-F31B-D69B749296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38" y="3478343"/>
            <a:ext cx="3274069" cy="248261"/>
          </a:xfrm>
          <a:prstGeom prst="rect">
            <a:avLst/>
          </a:prstGeom>
        </p:spPr>
      </p:pic>
      <p:pic>
        <p:nvPicPr>
          <p:cNvPr id="45" name="Afbeelding 44">
            <a:extLst>
              <a:ext uri="{FF2B5EF4-FFF2-40B4-BE49-F238E27FC236}">
                <a16:creationId xmlns:a16="http://schemas.microsoft.com/office/drawing/2014/main" id="{AA06F324-29D7-4917-83AA-99289C68D4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24" y="1065317"/>
            <a:ext cx="2557397" cy="2246753"/>
          </a:xfrm>
          <a:prstGeom prst="rect">
            <a:avLst/>
          </a:prstGeom>
        </p:spPr>
      </p:pic>
      <p:pic>
        <p:nvPicPr>
          <p:cNvPr id="54" name="Afbeelding 53">
            <a:extLst>
              <a:ext uri="{FF2B5EF4-FFF2-40B4-BE49-F238E27FC236}">
                <a16:creationId xmlns:a16="http://schemas.microsoft.com/office/drawing/2014/main" id="{434939C0-6D39-4744-A2EE-E8B0ADD8B42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5" y="1608758"/>
            <a:ext cx="391114" cy="178467"/>
          </a:xfrm>
          <a:prstGeom prst="rect">
            <a:avLst/>
          </a:prstGeom>
        </p:spPr>
      </p:pic>
      <p:pic>
        <p:nvPicPr>
          <p:cNvPr id="56" name="Afbeelding 55">
            <a:extLst>
              <a:ext uri="{FF2B5EF4-FFF2-40B4-BE49-F238E27FC236}">
                <a16:creationId xmlns:a16="http://schemas.microsoft.com/office/drawing/2014/main" id="{A16E3541-0EC9-4DDC-B106-1EACBC4DA17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5" y="2258191"/>
            <a:ext cx="391114" cy="178467"/>
          </a:xfrm>
          <a:prstGeom prst="rect">
            <a:avLst/>
          </a:prstGeom>
        </p:spPr>
      </p:pic>
      <p:pic>
        <p:nvPicPr>
          <p:cNvPr id="58" name="Afbeelding 57">
            <a:extLst>
              <a:ext uri="{FF2B5EF4-FFF2-40B4-BE49-F238E27FC236}">
                <a16:creationId xmlns:a16="http://schemas.microsoft.com/office/drawing/2014/main" id="{9A7606C6-76F0-4F12-A424-BE236B7F712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15" y="1886171"/>
            <a:ext cx="137298" cy="113773"/>
          </a:xfrm>
          <a:prstGeom prst="rect">
            <a:avLst/>
          </a:prstGeom>
        </p:spPr>
      </p:pic>
      <p:pic>
        <p:nvPicPr>
          <p:cNvPr id="60" name="Afbeelding 59">
            <a:extLst>
              <a:ext uri="{FF2B5EF4-FFF2-40B4-BE49-F238E27FC236}">
                <a16:creationId xmlns:a16="http://schemas.microsoft.com/office/drawing/2014/main" id="{04CBB3A2-363C-4B38-9528-CEB9D23BA6B2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49" y="2773154"/>
            <a:ext cx="506286" cy="129143"/>
          </a:xfrm>
          <a:prstGeom prst="rect">
            <a:avLst/>
          </a:prstGeom>
        </p:spPr>
      </p:pic>
      <p:sp>
        <p:nvSpPr>
          <p:cNvPr id="63" name="Tekstvak 62">
            <a:extLst>
              <a:ext uri="{FF2B5EF4-FFF2-40B4-BE49-F238E27FC236}">
                <a16:creationId xmlns:a16="http://schemas.microsoft.com/office/drawing/2014/main" id="{2CE84FF2-1E01-4655-AE69-675F36028972}"/>
              </a:ext>
            </a:extLst>
          </p:cNvPr>
          <p:cNvSpPr txBox="1"/>
          <p:nvPr/>
        </p:nvSpPr>
        <p:spPr>
          <a:xfrm>
            <a:off x="8259122" y="1221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DA0DA83E-753E-437B-83C3-10408ABDB633}"/>
              </a:ext>
            </a:extLst>
          </p:cNvPr>
          <p:cNvSpPr txBox="1"/>
          <p:nvPr/>
        </p:nvSpPr>
        <p:spPr>
          <a:xfrm>
            <a:off x="8241657" y="273866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B750A7AB-127C-462E-8128-948CEF5A4427}"/>
              </a:ext>
            </a:extLst>
          </p:cNvPr>
          <p:cNvSpPr txBox="1"/>
          <p:nvPr/>
        </p:nvSpPr>
        <p:spPr>
          <a:xfrm>
            <a:off x="8241657" y="23166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DE09D499-5A54-4756-8CE9-45B4D09D5B63}"/>
              </a:ext>
            </a:extLst>
          </p:cNvPr>
          <p:cNvSpPr txBox="1"/>
          <p:nvPr/>
        </p:nvSpPr>
        <p:spPr>
          <a:xfrm>
            <a:off x="8241657" y="188885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3B06F74C-920B-4453-A630-9C15772C1411}"/>
              </a:ext>
            </a:extLst>
          </p:cNvPr>
          <p:cNvSpPr txBox="1"/>
          <p:nvPr/>
        </p:nvSpPr>
        <p:spPr>
          <a:xfrm>
            <a:off x="8240019" y="15553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2 2">
                <a:extLst>
                  <a:ext uri="{FF2B5EF4-FFF2-40B4-BE49-F238E27FC236}">
                    <a16:creationId xmlns:a16="http://schemas.microsoft.com/office/drawing/2014/main" id="{89ED607C-50CB-20FC-8437-AF8AA49D8412}"/>
                  </a:ext>
                </a:extLst>
              </p:cNvPr>
              <p:cNvSpPr txBox="1"/>
              <p:nvPr/>
            </p:nvSpPr>
            <p:spPr>
              <a:xfrm>
                <a:off x="1839350" y="3863813"/>
                <a:ext cx="4927631" cy="355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Consider a stream of examples: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1600" dirty="0">
                    <a:solidFill>
                      <a:schemeClr val="accent6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kstvak 2 2">
                <a:extLst>
                  <a:ext uri="{FF2B5EF4-FFF2-40B4-BE49-F238E27FC236}">
                    <a16:creationId xmlns:a16="http://schemas.microsoft.com/office/drawing/2014/main" id="{89ED607C-50CB-20FC-8437-AF8AA49D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350" y="3863813"/>
                <a:ext cx="4927631" cy="355225"/>
              </a:xfrm>
              <a:prstGeom prst="rect">
                <a:avLst/>
              </a:prstGeom>
              <a:blipFill>
                <a:blip r:embed="rId24"/>
                <a:stretch>
                  <a:fillRect l="-743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2E5A3-DD56-9B1A-00F0-71B0BC8811F8}"/>
                  </a:ext>
                </a:extLst>
              </p:cNvPr>
              <p:cNvSpPr txBox="1"/>
              <p:nvPr/>
            </p:nvSpPr>
            <p:spPr>
              <a:xfrm>
                <a:off x="1576269" y="4194277"/>
                <a:ext cx="6955494" cy="12475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At a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presentation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of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an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example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nl-NL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… teacher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, student 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1600" i="1">
                            <a:solidFill>
                              <a:srgbClr val="E3652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solidFill>
                              <a:srgbClr val="E3652D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Quadratic error: </a:t>
                </a:r>
                <a14:m>
                  <m:oMath xmlns:m="http://schemas.openxmlformats.org/officeDocument/2006/math"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16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nl-NL" sz="16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p>
                    <m:r>
                      <a:rPr lang="nl-NL" sz="16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NL" sz="1600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1600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nl-NL" sz="1600" i="1">
                                        <a:solidFill>
                                          <a:srgbClr val="E3652D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1600" i="1">
                                        <a:solidFill>
                                          <a:srgbClr val="E3652D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sz="16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sz="16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nl-NL" sz="16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16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Update weights with </a:t>
                </a:r>
                <a:r>
                  <a:rPr lang="en-GB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g.d.</a:t>
                </a:r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2E5A3-DD56-9B1A-00F0-71B0BC88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269" y="4194277"/>
                <a:ext cx="6955494" cy="1247521"/>
              </a:xfrm>
              <a:prstGeom prst="rect">
                <a:avLst/>
              </a:prstGeom>
              <a:blipFill>
                <a:blip r:embed="rId25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6A051-23C0-8ABB-9741-5806D8815489}"/>
                  </a:ext>
                </a:extLst>
              </p:cNvPr>
              <p:cNvSpPr txBox="1"/>
              <p:nvPr/>
            </p:nvSpPr>
            <p:spPr>
              <a:xfrm>
                <a:off x="1614854" y="1054044"/>
                <a:ext cx="644407" cy="438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36A051-23C0-8ABB-9741-5806D881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854" y="1054044"/>
                <a:ext cx="644407" cy="438262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AFC8F0-96A5-C232-14D3-52068A9E47A6}"/>
                  </a:ext>
                </a:extLst>
              </p:cNvPr>
              <p:cNvSpPr txBox="1"/>
              <p:nvPr/>
            </p:nvSpPr>
            <p:spPr>
              <a:xfrm>
                <a:off x="1600057" y="1629387"/>
                <a:ext cx="643253" cy="439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AFC8F0-96A5-C232-14D3-52068A9E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57" y="1629387"/>
                <a:ext cx="643253" cy="439095"/>
              </a:xfrm>
              <a:prstGeom prst="rect">
                <a:avLst/>
              </a:prstGeom>
              <a:blipFill>
                <a:blip r:embed="rId27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52B603-1455-F21D-F280-AECCA963400E}"/>
                  </a:ext>
                </a:extLst>
              </p:cNvPr>
              <p:cNvSpPr txBox="1"/>
              <p:nvPr/>
            </p:nvSpPr>
            <p:spPr>
              <a:xfrm>
                <a:off x="1600056" y="2888419"/>
                <a:ext cx="643253" cy="439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52B603-1455-F21D-F280-AECCA963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056" y="2888419"/>
                <a:ext cx="643253" cy="439159"/>
              </a:xfrm>
              <a:prstGeom prst="rect">
                <a:avLst/>
              </a:prstGeom>
              <a:blipFill>
                <a:blip r:embed="rId2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9B2C0-521C-854B-0891-CB74C4004193}"/>
                  </a:ext>
                </a:extLst>
              </p:cNvPr>
              <p:cNvSpPr txBox="1"/>
              <p:nvPr/>
            </p:nvSpPr>
            <p:spPr>
              <a:xfrm>
                <a:off x="7472741" y="2936503"/>
                <a:ext cx="643253" cy="439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39B2C0-521C-854B-0891-CB74C4004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741" y="2936503"/>
                <a:ext cx="643253" cy="439159"/>
              </a:xfrm>
              <a:prstGeom prst="rect">
                <a:avLst/>
              </a:prstGeom>
              <a:blipFill>
                <a:blip r:embed="rId2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D0F47E-BCC7-0A6F-1DBB-F65ECFC87A49}"/>
                  </a:ext>
                </a:extLst>
              </p:cNvPr>
              <p:cNvSpPr txBox="1"/>
              <p:nvPr/>
            </p:nvSpPr>
            <p:spPr>
              <a:xfrm>
                <a:off x="7472742" y="1652873"/>
                <a:ext cx="643253" cy="439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DD0F47E-BCC7-0A6F-1DBB-F65ECFC87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742" y="1652873"/>
                <a:ext cx="643253" cy="439095"/>
              </a:xfrm>
              <a:prstGeom prst="rect">
                <a:avLst/>
              </a:prstGeom>
              <a:blipFill>
                <a:blip r:embed="rId30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579FA-3542-3E74-AE99-C3F01E1ED189}"/>
                  </a:ext>
                </a:extLst>
              </p:cNvPr>
              <p:cNvSpPr txBox="1"/>
              <p:nvPr/>
            </p:nvSpPr>
            <p:spPr>
              <a:xfrm>
                <a:off x="7493493" y="1122067"/>
                <a:ext cx="643253" cy="438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579FA-3542-3E74-AE99-C3F01E1ED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493" y="1122067"/>
                <a:ext cx="643253" cy="438838"/>
              </a:xfrm>
              <a:prstGeom prst="rect">
                <a:avLst/>
              </a:prstGeom>
              <a:blipFill>
                <a:blip r:embed="rId3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29A06-BFC9-3E23-7A8F-C4494A5F36FE}"/>
                  </a:ext>
                </a:extLst>
              </p:cNvPr>
              <p:cNvSpPr txBox="1"/>
              <p:nvPr/>
            </p:nvSpPr>
            <p:spPr>
              <a:xfrm>
                <a:off x="3640652" y="1784815"/>
                <a:ext cx="66954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solidFill>
                                <a:srgbClr val="E3652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solidFill>
                                <a:srgbClr val="E3652D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E3652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E3652D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29A06-BFC9-3E23-7A8F-C4494A5F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52" y="1784815"/>
                <a:ext cx="669542" cy="38792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197BB-D809-918A-61CE-04E9BFB8B7E4}"/>
                  </a:ext>
                </a:extLst>
              </p:cNvPr>
              <p:cNvSpPr txBox="1"/>
              <p:nvPr/>
            </p:nvSpPr>
            <p:spPr>
              <a:xfrm>
                <a:off x="9542266" y="1845563"/>
                <a:ext cx="639983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d>
                            <m:dPr>
                              <m:ctrlP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E9197BB-D809-918A-61CE-04E9BFB8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266" y="1845563"/>
                <a:ext cx="639983" cy="38792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8C0EB0-1CE5-7E0C-FCF9-7947C68CD500}"/>
                  </a:ext>
                </a:extLst>
              </p:cNvPr>
              <p:cNvSpPr txBox="1"/>
              <p:nvPr/>
            </p:nvSpPr>
            <p:spPr>
              <a:xfrm>
                <a:off x="5136402" y="2651573"/>
                <a:ext cx="1505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: </m:t>
                      </m:r>
                      <m:sSup>
                        <m:sSupPr>
                          <m:ctrlP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nl-NL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nl-NL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8C0EB0-1CE5-7E0C-FCF9-7947C68C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402" y="2651573"/>
                <a:ext cx="1505412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2E22C1-A974-43ED-9CAF-9175D23E1A11}"/>
                  </a:ext>
                </a:extLst>
              </p:cNvPr>
              <p:cNvSpPr txBox="1"/>
              <p:nvPr/>
            </p:nvSpPr>
            <p:spPr>
              <a:xfrm>
                <a:off x="1937057" y="5106190"/>
                <a:ext cx="5610831" cy="443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nl-NL" sz="1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600" dirty="0">
                    <a:solidFill>
                      <a:schemeClr val="accent6">
                        <a:lumMod val="50000"/>
                      </a:schemeClr>
                    </a:solidFill>
                  </a:rPr>
                  <a:t>,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d>
                              <m:dPr>
                                <m:ctrlPr>
                                  <a:rPr lang="nl-NL" sz="16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6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sup>
                        </m:s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nl-NL" sz="1600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1600" i="1">
                                <a:solidFill>
                                  <a:srgbClr val="E3652D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d>
                              <m:dPr>
                                <m:ctrlPr>
                                  <a:rPr lang="nl-NL" sz="1600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600" i="1">
                                    <a:solidFill>
                                      <a:srgbClr val="E3652D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sup>
                    </m:sSub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2E22C1-A974-43ED-9CAF-9175D23E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057" y="5106190"/>
                <a:ext cx="5610831" cy="443455"/>
              </a:xfrm>
              <a:prstGeom prst="rect">
                <a:avLst/>
              </a:prstGeom>
              <a:blipFill>
                <a:blip r:embed="rId3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E766AF-1EBF-045C-B01B-87DEE3C27A0B}"/>
                  </a:ext>
                </a:extLst>
              </p:cNvPr>
              <p:cNvSpPr txBox="1"/>
              <p:nvPr/>
            </p:nvSpPr>
            <p:spPr>
              <a:xfrm>
                <a:off x="1552332" y="5816108"/>
                <a:ext cx="6241965" cy="493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Generalization error: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nl-NL" sz="16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nl-NL" sz="16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1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𝝃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nl-NL" sz="1600" i="1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nl-NL" sz="1600" i="1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nl-NL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l-NL" sz="16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b="1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𝝃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nl-NL" sz="16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1600" i="1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nl-NL" sz="16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16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nl-NL" sz="16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l-NL" sz="1600" i="1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</m:sub>
                    </m:sSub>
                  </m:oMath>
                </a14:m>
                <a:endParaRPr lang="en-GB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BE766AF-1EBF-045C-B01B-87DEE3C27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332" y="5816108"/>
                <a:ext cx="6241965" cy="493212"/>
              </a:xfrm>
              <a:prstGeom prst="rect">
                <a:avLst/>
              </a:prstGeom>
              <a:blipFill>
                <a:blip r:embed="rId36"/>
                <a:stretch>
                  <a:fillRect l="-586" t="-60494" b="-10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8C8990-A786-71A2-7D2B-1C672D5F9BD1}"/>
                  </a:ext>
                </a:extLst>
              </p:cNvPr>
              <p:cNvSpPr txBox="1"/>
              <p:nvPr/>
            </p:nvSpPr>
            <p:spPr>
              <a:xfrm>
                <a:off x="1594323" y="5498858"/>
                <a:ext cx="6925870" cy="355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Given a test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nl-NL" sz="16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𝝃</m:t>
                        </m:r>
                      </m:e>
                      <m:sup>
                        <m:d>
                          <m:dPr>
                            <m:ctrlPr>
                              <a:rPr lang="nl-NL" sz="1600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nl-NL" sz="1600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nl-NL" sz="16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with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examples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not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used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nl-NL" sz="1600" dirty="0" err="1">
                    <a:solidFill>
                      <a:schemeClr val="accent6">
                        <a:lumMod val="50000"/>
                      </a:schemeClr>
                    </a:solidFill>
                  </a:rPr>
                  <a:t>for</a:t>
                </a:r>
                <a:r>
                  <a:rPr lang="nl-NL" sz="1600" dirty="0">
                    <a:solidFill>
                      <a:schemeClr val="accent6">
                        <a:lumMod val="50000"/>
                      </a:schemeClr>
                    </a:solidFill>
                  </a:rPr>
                  <a:t> training: </a:t>
                </a:r>
                <a:endParaRPr lang="en-GB" sz="16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A8C8990-A786-71A2-7D2B-1C672D5F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23" y="5498858"/>
                <a:ext cx="6925870" cy="355547"/>
              </a:xfrm>
              <a:prstGeom prst="rect">
                <a:avLst/>
              </a:prstGeom>
              <a:blipFill>
                <a:blip r:embed="rId37"/>
                <a:stretch>
                  <a:fillRect l="-528" b="-22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4605371-C2B2-8996-77C9-1B128EB68663}"/>
              </a:ext>
            </a:extLst>
          </p:cNvPr>
          <p:cNvSpPr txBox="1"/>
          <p:nvPr/>
        </p:nvSpPr>
        <p:spPr>
          <a:xfrm>
            <a:off x="1614853" y="6180079"/>
            <a:ext cx="9636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Allows to model various types of practically relevant scenarios</a:t>
            </a:r>
          </a:p>
        </p:txBody>
      </p:sp>
    </p:spTree>
    <p:extLst>
      <p:ext uri="{BB962C8B-B14F-4D97-AF65-F5344CB8AC3E}">
        <p14:creationId xmlns:p14="http://schemas.microsoft.com/office/powerpoint/2010/main" val="3867994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8" grpId="0"/>
      <p:bldP spid="19" grpId="0"/>
      <p:bldP spid="21" grpId="0"/>
      <p:bldP spid="27" grpId="0"/>
      <p:bldP spid="49" grpId="0"/>
      <p:bldP spid="50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7">
            <a:extLst>
              <a:ext uri="{FF2B5EF4-FFF2-40B4-BE49-F238E27FC236}">
                <a16:creationId xmlns:a16="http://schemas.microsoft.com/office/drawing/2014/main" id="{0B628B21-99C7-4529-AE8E-9D88780D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2393" y="29723"/>
            <a:ext cx="56348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 Unicode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b="1" i="1" dirty="0">
                <a:solidFill>
                  <a:srgbClr val="FF0000"/>
                </a:solidFill>
              </a:rPr>
              <a:t>Order parameters</a:t>
            </a:r>
            <a:r>
              <a:rPr lang="en-US" sz="2000" b="1" dirty="0">
                <a:solidFill>
                  <a:srgbClr val="FF0000"/>
                </a:solidFill>
              </a:rPr>
              <a:t>: A high-level description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B5500CD-0A9B-4753-81D1-C960E634F42C}"/>
              </a:ext>
            </a:extLst>
          </p:cNvPr>
          <p:cNvSpPr txBox="1"/>
          <p:nvPr/>
        </p:nvSpPr>
        <p:spPr>
          <a:xfrm>
            <a:off x="1820027" y="739993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Student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hypothesis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E34F67A1-77D5-4D87-AD24-C81EA49D210A}"/>
              </a:ext>
            </a:extLst>
          </p:cNvPr>
          <p:cNvSpPr txBox="1"/>
          <p:nvPr/>
        </p:nvSpPr>
        <p:spPr>
          <a:xfrm>
            <a:off x="8087035" y="712352"/>
            <a:ext cx="133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Teacher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rule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979E859A-BD4F-41B2-B178-95D1488188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1" y="1120324"/>
            <a:ext cx="2557397" cy="2246753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15CEEC95-19C5-42BC-808A-4B912BB2F3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79" y="1235155"/>
            <a:ext cx="191350" cy="22956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174C3549-01C8-40CA-A63B-4E2A75028E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14" y="1759523"/>
            <a:ext cx="196571" cy="228571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F1FCC08D-B7CE-467E-8E46-091AE4BAF8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42" y="3048721"/>
            <a:ext cx="277333" cy="228571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8AF65B4A-1F3E-45C4-B683-16EA4E75C7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72" y="1663764"/>
            <a:ext cx="364800" cy="178133"/>
          </a:xfrm>
          <a:prstGeom prst="rect">
            <a:avLst/>
          </a:prstGeom>
        </p:spPr>
      </p:pic>
      <p:pic>
        <p:nvPicPr>
          <p:cNvPr id="44" name="Afbeelding 43">
            <a:extLst>
              <a:ext uri="{FF2B5EF4-FFF2-40B4-BE49-F238E27FC236}">
                <a16:creationId xmlns:a16="http://schemas.microsoft.com/office/drawing/2014/main" id="{BF629014-3293-4033-8702-F1F98E87A3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472" y="2313197"/>
            <a:ext cx="364800" cy="17813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B2455C14-B1B8-4C95-BA13-C1AC374921F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053" y="1941176"/>
            <a:ext cx="123429" cy="112762"/>
          </a:xfrm>
          <a:prstGeom prst="rect">
            <a:avLst/>
          </a:prstGeom>
        </p:spPr>
      </p:pic>
      <p:pic>
        <p:nvPicPr>
          <p:cNvPr id="62" name="Afbeelding 61">
            <a:extLst>
              <a:ext uri="{FF2B5EF4-FFF2-40B4-BE49-F238E27FC236}">
                <a16:creationId xmlns:a16="http://schemas.microsoft.com/office/drawing/2014/main" id="{0913A14E-BD74-4E26-B25E-3DCDF3DF827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798" y="2773850"/>
            <a:ext cx="537143" cy="129143"/>
          </a:xfrm>
          <a:prstGeom prst="rect">
            <a:avLst/>
          </a:prstGeom>
        </p:spPr>
      </p:pic>
      <p:sp>
        <p:nvSpPr>
          <p:cNvPr id="22" name="Ovaal 21">
            <a:extLst>
              <a:ext uri="{FF2B5EF4-FFF2-40B4-BE49-F238E27FC236}">
                <a16:creationId xmlns:a16="http://schemas.microsoft.com/office/drawing/2014/main" id="{DB6F4CA4-BF65-4048-877D-4339023ACCE6}"/>
              </a:ext>
            </a:extLst>
          </p:cNvPr>
          <p:cNvSpPr/>
          <p:nvPr/>
        </p:nvSpPr>
        <p:spPr>
          <a:xfrm>
            <a:off x="8052576" y="1180148"/>
            <a:ext cx="630221" cy="2023173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2C064943-7DAC-4BEC-993C-61291736C05C}"/>
                  </a:ext>
                </a:extLst>
              </p:cNvPr>
              <p:cNvSpPr txBox="1"/>
              <p:nvPr/>
            </p:nvSpPr>
            <p:spPr>
              <a:xfrm>
                <a:off x="1524000" y="3935306"/>
                <a:ext cx="9144000" cy="346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Idea: </a:t>
                </a:r>
                <a14:m>
                  <m:oMath xmlns:m="http://schemas.openxmlformats.org/officeDocument/2006/math">
                    <m:r>
                      <a:rPr lang="nl-NL" sz="1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</a:rPr>
                  <a:t> can be quite large (MNIST: N=784), therefore keep track of and study a few </a:t>
                </a:r>
                <a:r>
                  <a:rPr lang="en-US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order parameters: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2C064943-7DAC-4BEC-993C-61291736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35306"/>
                <a:ext cx="9144000" cy="3462486"/>
              </a:xfrm>
              <a:prstGeom prst="rect">
                <a:avLst/>
              </a:prstGeom>
              <a:blipFill>
                <a:blip r:embed="rId26"/>
                <a:stretch>
                  <a:fillRect l="-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hoek 25">
            <a:extLst>
              <a:ext uri="{FF2B5EF4-FFF2-40B4-BE49-F238E27FC236}">
                <a16:creationId xmlns:a16="http://schemas.microsoft.com/office/drawing/2014/main" id="{04956E77-0B49-40AF-A2D6-54197CD4BF16}"/>
              </a:ext>
            </a:extLst>
          </p:cNvPr>
          <p:cNvSpPr/>
          <p:nvPr/>
        </p:nvSpPr>
        <p:spPr>
          <a:xfrm>
            <a:off x="1524000" y="631932"/>
            <a:ext cx="9144000" cy="32291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Afbeelding 44">
            <a:extLst>
              <a:ext uri="{FF2B5EF4-FFF2-40B4-BE49-F238E27FC236}">
                <a16:creationId xmlns:a16="http://schemas.microsoft.com/office/drawing/2014/main" id="{AA06F324-29D7-4917-83AA-99289C68D4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524" y="1065317"/>
            <a:ext cx="2557397" cy="2246753"/>
          </a:xfrm>
          <a:prstGeom prst="rect">
            <a:avLst/>
          </a:prstGeom>
        </p:spPr>
      </p:pic>
      <p:pic>
        <p:nvPicPr>
          <p:cNvPr id="46" name="Afbeelding 45">
            <a:extLst>
              <a:ext uri="{FF2B5EF4-FFF2-40B4-BE49-F238E27FC236}">
                <a16:creationId xmlns:a16="http://schemas.microsoft.com/office/drawing/2014/main" id="{409523D1-4A47-4BD8-AF58-86365BD8B90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42" y="1180148"/>
            <a:ext cx="191350" cy="229563"/>
          </a:xfrm>
          <a:prstGeom prst="rect">
            <a:avLst/>
          </a:prstGeom>
        </p:spPr>
      </p:pic>
      <p:pic>
        <p:nvPicPr>
          <p:cNvPr id="47" name="Afbeelding 46">
            <a:extLst>
              <a:ext uri="{FF2B5EF4-FFF2-40B4-BE49-F238E27FC236}">
                <a16:creationId xmlns:a16="http://schemas.microsoft.com/office/drawing/2014/main" id="{3AFC2B73-2D41-4116-BE3E-3A6F75973BC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077" y="1704516"/>
            <a:ext cx="196571" cy="228571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D84B57D4-CAA0-4E03-B74A-58C00F55810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5" y="2993714"/>
            <a:ext cx="277333" cy="228571"/>
          </a:xfrm>
          <a:prstGeom prst="rect">
            <a:avLst/>
          </a:prstGeom>
        </p:spPr>
      </p:pic>
      <p:pic>
        <p:nvPicPr>
          <p:cNvPr id="54" name="Afbeelding 53">
            <a:extLst>
              <a:ext uri="{FF2B5EF4-FFF2-40B4-BE49-F238E27FC236}">
                <a16:creationId xmlns:a16="http://schemas.microsoft.com/office/drawing/2014/main" id="{434939C0-6D39-4744-A2EE-E8B0ADD8B428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5" y="1608758"/>
            <a:ext cx="391114" cy="178467"/>
          </a:xfrm>
          <a:prstGeom prst="rect">
            <a:avLst/>
          </a:prstGeom>
        </p:spPr>
      </p:pic>
      <p:pic>
        <p:nvPicPr>
          <p:cNvPr id="56" name="Afbeelding 55">
            <a:extLst>
              <a:ext uri="{FF2B5EF4-FFF2-40B4-BE49-F238E27FC236}">
                <a16:creationId xmlns:a16="http://schemas.microsoft.com/office/drawing/2014/main" id="{A16E3541-0EC9-4DDC-B106-1EACBC4DA17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835" y="2258191"/>
            <a:ext cx="391114" cy="178467"/>
          </a:xfrm>
          <a:prstGeom prst="rect">
            <a:avLst/>
          </a:prstGeom>
        </p:spPr>
      </p:pic>
      <p:pic>
        <p:nvPicPr>
          <p:cNvPr id="58" name="Afbeelding 57">
            <a:extLst>
              <a:ext uri="{FF2B5EF4-FFF2-40B4-BE49-F238E27FC236}">
                <a16:creationId xmlns:a16="http://schemas.microsoft.com/office/drawing/2014/main" id="{9A7606C6-76F0-4F12-A424-BE236B7F712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15" y="1886171"/>
            <a:ext cx="137298" cy="113773"/>
          </a:xfrm>
          <a:prstGeom prst="rect">
            <a:avLst/>
          </a:prstGeom>
        </p:spPr>
      </p:pic>
      <p:pic>
        <p:nvPicPr>
          <p:cNvPr id="60" name="Afbeelding 59">
            <a:extLst>
              <a:ext uri="{FF2B5EF4-FFF2-40B4-BE49-F238E27FC236}">
                <a16:creationId xmlns:a16="http://schemas.microsoft.com/office/drawing/2014/main" id="{04CBB3A2-363C-4B38-9528-CEB9D23BA6B2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49" y="2773154"/>
            <a:ext cx="506286" cy="129143"/>
          </a:xfrm>
          <a:prstGeom prst="rect">
            <a:avLst/>
          </a:prstGeom>
        </p:spPr>
      </p:pic>
      <p:sp>
        <p:nvSpPr>
          <p:cNvPr id="63" name="Tekstvak 62">
            <a:extLst>
              <a:ext uri="{FF2B5EF4-FFF2-40B4-BE49-F238E27FC236}">
                <a16:creationId xmlns:a16="http://schemas.microsoft.com/office/drawing/2014/main" id="{2CE84FF2-1E01-4655-AE69-675F36028972}"/>
              </a:ext>
            </a:extLst>
          </p:cNvPr>
          <p:cNvSpPr txBox="1"/>
          <p:nvPr/>
        </p:nvSpPr>
        <p:spPr>
          <a:xfrm>
            <a:off x="8259122" y="1221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DA0DA83E-753E-437B-83C3-10408ABDB633}"/>
              </a:ext>
            </a:extLst>
          </p:cNvPr>
          <p:cNvSpPr txBox="1"/>
          <p:nvPr/>
        </p:nvSpPr>
        <p:spPr>
          <a:xfrm>
            <a:off x="8241657" y="273866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5" name="Tekstvak 64">
            <a:extLst>
              <a:ext uri="{FF2B5EF4-FFF2-40B4-BE49-F238E27FC236}">
                <a16:creationId xmlns:a16="http://schemas.microsoft.com/office/drawing/2014/main" id="{B750A7AB-127C-462E-8128-948CEF5A4427}"/>
              </a:ext>
            </a:extLst>
          </p:cNvPr>
          <p:cNvSpPr txBox="1"/>
          <p:nvPr/>
        </p:nvSpPr>
        <p:spPr>
          <a:xfrm>
            <a:off x="8241657" y="23166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DE09D499-5A54-4756-8CE9-45B4D09D5B63}"/>
              </a:ext>
            </a:extLst>
          </p:cNvPr>
          <p:cNvSpPr txBox="1"/>
          <p:nvPr/>
        </p:nvSpPr>
        <p:spPr>
          <a:xfrm>
            <a:off x="8241657" y="188885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3B06F74C-920B-4453-A630-9C15772C1411}"/>
              </a:ext>
            </a:extLst>
          </p:cNvPr>
          <p:cNvSpPr txBox="1"/>
          <p:nvPr/>
        </p:nvSpPr>
        <p:spPr>
          <a:xfrm>
            <a:off x="8240019" y="1555389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pic>
        <p:nvPicPr>
          <p:cNvPr id="6" name="Picture 5" descr="\documentclass{article}&#10;\usepackage{amsmath}&#10;\usepackage{amsfonts}&#10;\usepackage{bm}&#10;\pagestyle{empty}&#10;&#10;\begin{document}&#10;$&#10;\sigma(\bm{\xi}) = &#10;\sum_{i=1}^K  \, g(h_i), \,$  with $h_i = \bm{w}_i \cdot \bm{\xi}$&#10;&#10;&#10;&#10;\end{document}" title="IguanaTex Bitmap Display">
            <a:extLst>
              <a:ext uri="{FF2B5EF4-FFF2-40B4-BE49-F238E27FC236}">
                <a16:creationId xmlns:a16="http://schemas.microsoft.com/office/drawing/2014/main" id="{E49B1EE5-EBC7-B706-2EF0-4E0C8841668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95" y="3497942"/>
            <a:ext cx="3006109" cy="247519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fonts}&#10;\usepackage{bm}&#10;\pagestyle{empty}&#10;&#10;\begin{document}&#10;$&#10;\tau(\bm{\xi}) = &#10;\sum_{m=1}^M  \, g(b_m), \,$  with $b_m = \bm{B}_m \cdot \bm{\xi}$&#10;&#10;&#10;&#10;\end{document}" title="IguanaTex Bitmap Display">
            <a:extLst>
              <a:ext uri="{FF2B5EF4-FFF2-40B4-BE49-F238E27FC236}">
                <a16:creationId xmlns:a16="http://schemas.microsoft.com/office/drawing/2014/main" id="{31F1AACC-E21C-BB05-03ED-6F0CEDCD2CA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818" y="3497942"/>
            <a:ext cx="3274069" cy="24826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DF422E-3102-2397-66AA-8510DC21D94B}"/>
              </a:ext>
            </a:extLst>
          </p:cNvPr>
          <p:cNvGrpSpPr/>
          <p:nvPr/>
        </p:nvGrpSpPr>
        <p:grpSpPr>
          <a:xfrm>
            <a:off x="1524001" y="4799096"/>
            <a:ext cx="2025779" cy="1720779"/>
            <a:chOff x="3347864" y="4594403"/>
            <a:chExt cx="2025779" cy="17207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8C8B4D-2190-31FE-A126-8818E8F74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3">
              <a:extLst>
                <a:ext uri="{BEBA8EAE-BF5A-486C-A8C5-ECC9F3942E4B}">
                  <a14:imgProps xmlns:a14="http://schemas.microsoft.com/office/drawing/2010/main">
                    <a14:imgLayer r:embed="rId34">
                      <a14:imgEffect>
                        <a14:backgroundRemoval t="3627" b="98964" l="0" r="97500">
                          <a14:foregroundMark x1="46029" y1="17098" x2="46029" y2="17098"/>
                          <a14:foregroundMark x1="51029" y1="11917" x2="53529" y2="13299"/>
                          <a14:foregroundMark x1="52500" y1="15717" x2="30882" y2="34542"/>
                          <a14:foregroundMark x1="30882" y1="34542" x2="34265" y2="40933"/>
                          <a14:foregroundMark x1="42941" y1="42314" x2="41618" y2="12263"/>
                          <a14:foregroundMark x1="41618" y1="12263" x2="41618" y2="12263"/>
                          <a14:foregroundMark x1="40441" y1="24180" x2="63382" y2="41451"/>
                          <a14:foregroundMark x1="51176" y1="9672" x2="29412" y2="29016"/>
                          <a14:foregroundMark x1="29412" y1="29016" x2="29412" y2="29016"/>
                          <a14:foregroundMark x1="35882" y1="34024" x2="60147" y2="45596"/>
                          <a14:foregroundMark x1="60147" y1="45596" x2="60147" y2="45596"/>
                          <a14:foregroundMark x1="53235" y1="46287" x2="28382" y2="52504"/>
                          <a14:foregroundMark x1="28382" y1="52504" x2="36029" y2="62694"/>
                          <a14:foregroundMark x1="67353" y1="70639" x2="88824" y2="67530"/>
                          <a14:foregroundMark x1="87794" y1="62176" x2="73971" y2="49568"/>
                          <a14:foregroundMark x1="90294" y1="58204" x2="98382" y2="81347"/>
                          <a14:foregroundMark x1="95294" y1="75820" x2="93676" y2="42314"/>
                          <a14:foregroundMark x1="94265" y1="45423" x2="95588" y2="81865"/>
                          <a14:foregroundMark x1="95588" y1="81865" x2="95294" y2="82383"/>
                          <a14:foregroundMark x1="93235" y1="78929" x2="71765" y2="11054"/>
                          <a14:foregroundMark x1="70735" y1="20035" x2="43382" y2="68912"/>
                          <a14:foregroundMark x1="43382" y1="68912" x2="43382" y2="73921"/>
                          <a14:foregroundMark x1="72059" y1="41278" x2="36029" y2="87392"/>
                          <a14:foregroundMark x1="81471" y1="29534" x2="6765" y2="31088"/>
                          <a14:foregroundMark x1="6765" y1="31088" x2="5882" y2="32815"/>
                          <a14:foregroundMark x1="31176" y1="18135" x2="11618" y2="64594"/>
                          <a14:foregroundMark x1="24853" y1="32470" x2="6912" y2="78411"/>
                          <a14:foregroundMark x1="17059" y1="47323" x2="15735" y2="75993"/>
                          <a14:foregroundMark x1="15735" y1="75993" x2="19118" y2="94301"/>
                          <a14:foregroundMark x1="24118" y1="56304" x2="27206" y2="87219"/>
                          <a14:foregroundMark x1="27206" y1="87219" x2="27206" y2="87219"/>
                          <a14:foregroundMark x1="51765" y1="63385" x2="54559" y2="89810"/>
                          <a14:foregroundMark x1="72500" y1="80829" x2="73529" y2="95509"/>
                          <a14:foregroundMark x1="82500" y1="93782" x2="42647" y2="98964"/>
                          <a14:foregroundMark x1="65294" y1="85320" x2="47647" y2="96028"/>
                          <a14:foregroundMark x1="59265" y1="34370" x2="46618" y2="22453"/>
                          <a14:foregroundMark x1="27353" y1="11917" x2="8971" y2="5699"/>
                          <a14:foregroundMark x1="6029" y1="7772" x2="0" y2="3627"/>
                        </a14:backgroundRemoval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rcRect t="11993"/>
            <a:stretch/>
          </p:blipFill>
          <p:spPr>
            <a:xfrm>
              <a:off x="3347864" y="4797152"/>
              <a:ext cx="2025779" cy="15180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F72351-F0F1-B607-ABD8-F66C6ED88552}"/>
                    </a:ext>
                  </a:extLst>
                </p:cNvPr>
                <p:cNvSpPr txBox="1"/>
                <p:nvPr/>
              </p:nvSpPr>
              <p:spPr>
                <a:xfrm>
                  <a:off x="4211960" y="4594403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NL" b="1" i="1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CF72351-F0F1-B607-ABD8-F66C6ED88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4594403"/>
                  <a:ext cx="418704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FACCC0-A56F-460D-0665-CE1B4606AA11}"/>
                  </a:ext>
                </a:extLst>
              </p:cNvPr>
              <p:cNvSpPr txBox="1"/>
              <p:nvPr/>
            </p:nvSpPr>
            <p:spPr>
              <a:xfrm>
                <a:off x="4028373" y="5596373"/>
                <a:ext cx="513441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Number of </a:t>
                </a:r>
                <a:r>
                  <a:rPr lang="nl-NL" dirty="0" err="1">
                    <a:solidFill>
                      <a:schemeClr val="accent6">
                        <a:lumMod val="50000"/>
                      </a:schemeClr>
                    </a:solidFill>
                  </a:rPr>
                  <a:t>dynamic</a:t>
                </a:r>
                <a:r>
                  <a:rPr lang="nl-NL" dirty="0">
                    <a:solidFill>
                      <a:schemeClr val="accent6">
                        <a:lumMod val="50000"/>
                      </a:schemeClr>
                    </a:solidFill>
                  </a:rPr>
                  <a:t> order parameters: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nl-NL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𝐾𝑀</m:t>
                    </m:r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en-GB" dirty="0">
                    <a:solidFill>
                      <a:schemeClr val="accent6">
                        <a:lumMod val="50000"/>
                      </a:schemeClr>
                    </a:solidFill>
                  </a:rPr>
                  <a:t>Number of student weights: 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𝐾𝑁</m:t>
                    </m:r>
                  </m:oMath>
                </a14:m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endParaRPr lang="en-GB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FACCC0-A56F-460D-0665-CE1B4606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373" y="5596373"/>
                <a:ext cx="5134419" cy="923330"/>
              </a:xfrm>
              <a:prstGeom prst="rect">
                <a:avLst/>
              </a:prstGeom>
              <a:blipFill>
                <a:blip r:embed="rId36"/>
                <a:stretch>
                  <a:fillRect l="-1069"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00BE8BCC-201F-473C-F485-5D1106ACE3D6}"/>
              </a:ext>
            </a:extLst>
          </p:cNvPr>
          <p:cNvSpPr/>
          <p:nvPr/>
        </p:nvSpPr>
        <p:spPr bwMode="auto">
          <a:xfrm rot="5400000">
            <a:off x="4720276" y="3382823"/>
            <a:ext cx="216024" cy="3111487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9FF27-FF7B-5DB2-212E-A691ABFC4A8B}"/>
              </a:ext>
            </a:extLst>
          </p:cNvPr>
          <p:cNvSpPr txBox="1"/>
          <p:nvPr/>
        </p:nvSpPr>
        <p:spPr>
          <a:xfrm>
            <a:off x="4413752" y="4983762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Dynamic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8D5B5DE-3958-90D6-3C06-8264FE1371B4}"/>
              </a:ext>
            </a:extLst>
          </p:cNvPr>
          <p:cNvSpPr/>
          <p:nvPr/>
        </p:nvSpPr>
        <p:spPr bwMode="auto">
          <a:xfrm rot="5400000">
            <a:off x="7726356" y="3770640"/>
            <a:ext cx="216024" cy="228390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833AD-C535-D234-DF51-7F437BC58063}"/>
              </a:ext>
            </a:extLst>
          </p:cNvPr>
          <p:cNvSpPr txBox="1"/>
          <p:nvPr/>
        </p:nvSpPr>
        <p:spPr>
          <a:xfrm>
            <a:off x="6600819" y="5046579"/>
            <a:ext cx="2197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Constant in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stationary</a:t>
            </a:r>
            <a:r>
              <a:rPr lang="nl-NL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accent6">
                    <a:lumMod val="50000"/>
                  </a:schemeClr>
                </a:solidFill>
              </a:rPr>
              <a:t>situations</a:t>
            </a:r>
            <a:endParaRPr lang="en-GB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712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7" grpId="0" animBg="1"/>
      <p:bldP spid="28" grpId="0"/>
      <p:bldP spid="29" grpId="0" animBg="1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6,468"/>
  <p:tag name="LATEXADDIN" val="\documentclass{article}&#10;\usepackage{amsmath}&#10;\pagestyle{empty}&#10;\input{C:/Users/mjchs/Documents/MiWoCI2020/defs.tex}&#10;&#10;\begin{document}&#10;$g(b_1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332,2085"/>
  <p:tag name="LATEXADDIN" val="\documentclass{article}&#10;\usepackage{amsmath}&#10;\pagestyle{empty}&#10;\input{C:/Users/mjchs/Documents/MiWoCI2020/defs.tex}&#10;&#10;\begin{document}&#10;$K=2$&#10;&#10;&#10;\end{document}"/>
  <p:tag name="IGUANATEXSIZE" val="15"/>
  <p:tag name="IGUANATEXCURSOR" val="136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3,73827"/>
  <p:tag name="LATEXADDIN" val="\documentclass{article}&#10;\usepackage{amsmath}&#10;\pagestyle{empty}&#10;\input{C:/Users/mjchs/Documents/MiWoCI2020/defs.tex}&#10;&#10;\begin{document}&#10;$\xi_1$&#10;&#10;&#10;\end{document}"/>
  <p:tag name="IGUANATEXSIZE" val="20"/>
  <p:tag name="IGUANATEXCURSOR" val="140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6,73788"/>
  <p:tag name="LATEXADDIN" val="\documentclass{article}&#10;\usepackage{amsmath}&#10;\pagestyle{empty}&#10;\input{C:/Users/mjchs/Documents/MiWoCI2020/defs.tex}&#10;&#10;\begin{document}&#10;$\xi_2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,4829"/>
  <p:tag name="LATEXADDIN" val="\documentclass{article}&#10;\usepackage{amsmath}&#10;\pagestyle{empty}&#10;\input{C:/Users/mjchs/Documents/MiWoCI2020/defs.tex}&#10;&#10;\begin{document}&#10;$\xi_N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6,468"/>
  <p:tag name="LATEXADDIN" val="\documentclass{article}&#10;\usepackage{amsmath}&#10;\pagestyle{empty}&#10;\input{C:/Users/mjchs/Documents/MiWoCI2020/defs.tex}&#10;&#10;\begin{document}&#10;$g(b_1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6,468"/>
  <p:tag name="LATEXADDIN" val="\documentclass{article}&#10;\usepackage{amsmath}&#10;\pagestyle{empty}&#10;\input{C:/Users/mjchs/Documents/MiWoCI2020/defs.tex}&#10;&#10;\begin{document}&#10;$g(b_2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0,74244"/>
  <p:tag name="LATEXADDIN" val="\documentclass{article}&#10;\usepackage{amsmath}&#10;\pagestyle{empty}&#10;\input{C:/Users/mjchs/Documents/MiWoCI2020/defs.tex}&#10;&#10;\begin{document}&#10;$\tau$&#10;&#10;&#10;\end{document}"/>
  <p:tag name="IGUANATEXSIZE" val="20"/>
  <p:tag name="IGUANATEXCURSOR" val="140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352,4559"/>
  <p:tag name="LATEXADDIN" val="\documentclass{article}&#10;\usepackage{amsmath}&#10;\pagestyle{empty}&#10;\input{C:/Users/mjchs/Documents/MiWoCI2020/defs.tex}&#10;&#10;\begin{document}&#10;$M=2$&#10;&#10;&#10;\end{document}"/>
  <p:tag name="IGUANATEXSIZE" val="15"/>
  <p:tag name="IGUANATEXCURSOR" val="139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3,73827"/>
  <p:tag name="LATEXADDIN" val="\documentclass{article}&#10;\usepackage{amsmath}&#10;\pagestyle{empty}&#10;\input{C:/Users/mjchs/Documents/MiWoCI2020/defs.tex}&#10;&#10;\begin{document}&#10;$\xi_1$&#10;&#10;&#10;\end{document}"/>
  <p:tag name="IGUANATEXSIZE" val="20"/>
  <p:tag name="IGUANATEXCURSOR" val="140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96,73788"/>
  <p:tag name="LATEXADDIN" val="\documentclass{article}&#10;\usepackage{amsmath}&#10;\pagestyle{empty}&#10;\input{C:/Users/mjchs/Documents/MiWoCI2020/defs.tex}&#10;&#10;\begin{document}&#10;$\xi_2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56,468"/>
  <p:tag name="LATEXADDIN" val="\documentclass{article}&#10;\usepackage{amsmath}&#10;\pagestyle{empty}&#10;\input{C:/Users/mjchs/Documents/MiWoCI2020/defs.tex}&#10;&#10;\begin{document}&#10;$g(b_2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,4859"/>
  <p:tag name="ORIGINALWIDTH" val="136,4829"/>
  <p:tag name="LATEXADDIN" val="\documentclass{article}&#10;\usepackage{amsmath}&#10;\pagestyle{empty}&#10;\input{C:/Users/mjchs/Documents/MiWoCI2020/defs.tex}&#10;&#10;\begin{document}&#10;$\xi_N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4,4657"/>
  <p:tag name="LATEXADDIN" val="\documentclass{article}&#10;\usepackage{amsmath}&#10;\pagestyle{empty}&#10;\input{C:/Users/mjchs/Documents/MiWoCI2020/defs.tex}&#10;&#10;\begin{document}&#10;$g(h_1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4,4657"/>
  <p:tag name="LATEXADDIN" val="\documentclass{article}&#10;\usepackage{amsmath}&#10;\pagestyle{empty}&#10;\input{C:/Users/mjchs/Documents/MiWoCI2020/defs.tex}&#10;&#10;\begin{document}&#10;$g(h_2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6,74165"/>
  <p:tag name="LATEXADDIN" val="\documentclass{article}&#10;\usepackage{amsmath}&#10;\pagestyle{empty}&#10;\input{C:/Users/mjchs/Documents/MiWoCI2020/defs.tex}&#10;&#10;\begin{document}&#10;$\sigma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332,2085"/>
  <p:tag name="LATEXADDIN" val="\documentclass{article}&#10;\usepackage{amsmath}&#10;\pagestyle{empty}&#10;\input{C:/Users/mjchs/Documents/MiWoCI2020/defs.tex}&#10;&#10;\begin{document}&#10;$K=2$&#10;&#10;&#10;\end{document}"/>
  <p:tag name="IGUANATEXSIZE" val="15"/>
  <p:tag name="IGUANATEXCURSOR" val="136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1970,754"/>
  <p:tag name="OUTPUTTYPE" val="PNG"/>
  <p:tag name="IGUANATEXVERSION" val="160"/>
  <p:tag name="LATEXADDIN" val="\documentclass{article}&#10;\usepackage{amsmath}&#10;\usepackage{amsfonts}&#10;\usepackage{bm}&#10;\pagestyle{empty}&#10;&#10;\begin{document}&#10;$&#10;\sigma(\bm{\xi}) = &#10;\sum_{i=1}^K  \, g(h_i), \,$  with $h_i = \bm{w}_i \cdot \bm{\xi}$&#10;&#10;&#10;&#10;\end{document}"/>
  <p:tag name="IGUANATEXSIZE" val="15"/>
  <p:tag name="IGUANATEXCURSOR" val="164"/>
  <p:tag name="TRANSPARENCY" val="Waar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2145,482"/>
  <p:tag name="OUTPUTTYPE" val="PNG"/>
  <p:tag name="IGUANATEXVERSION" val="160"/>
  <p:tag name="LATEXADDIN" val="\documentclass{article}&#10;\usepackage{amsmath}&#10;\usepackage{amsfonts}&#10;\usepackage{bm}&#10;\pagestyle{empty}&#10;&#10;\begin{document}&#10;$&#10;\tau(\bm{\xi}) = &#10;\sum_{m=1}^M  \, g(b_m), \,$  with $b_m = \bm{B}_m \cdot \bm{\xi}$&#10;&#10;&#10;&#10;\end{document}"/>
  <p:tag name="IGUANATEXSIZE" val="15"/>
  <p:tag name="IGUANATEXCURSOR" val="199"/>
  <p:tag name="TRANSPARENCY" val="Waar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0,74244"/>
  <p:tag name="LATEXADDIN" val="\documentclass{article}&#10;\usepackage{amsmath}&#10;\pagestyle{empty}&#10;\input{C:/Users/mjchs/Documents/MiWoCI2020/defs.tex}&#10;&#10;\begin{document}&#10;$\tau$&#10;&#10;&#10;\end{document}"/>
  <p:tag name="IGUANATEXSIZE" val="20"/>
  <p:tag name="IGUANATEXCURSOR" val="140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,73937"/>
  <p:tag name="ORIGINALWIDTH" val="352,4559"/>
  <p:tag name="LATEXADDIN" val="\documentclass{article}&#10;\usepackage{amsmath}&#10;\pagestyle{empty}&#10;\input{C:/Users/mjchs/Documents/MiWoCI2020/defs.tex}&#10;&#10;\begin{document}&#10;$M=2$&#10;&#10;&#10;\end{document}"/>
  <p:tag name="IGUANATEXSIZE" val="15"/>
  <p:tag name="IGUANATEXCURSOR" val="139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1970,754"/>
  <p:tag name="OUTPUTTYPE" val="PNG"/>
  <p:tag name="IGUANATEXVERSION" val="160"/>
  <p:tag name="LATEXADDIN" val="\documentclass{article}&#10;\usepackage{amsmath}&#10;\usepackage{amsfonts}&#10;\usepackage{bm}&#10;\pagestyle{empty}&#10;&#10;\begin{document}&#10;$&#10;\sigma(\bm{\xi}) = &#10;\sum_{i=1}^K  \, g(h_i), \,$  with $h_i = \bm{w}_i \cdot \bm{\xi}$&#10;&#10;&#10;&#10;\end{document}"/>
  <p:tag name="IGUANATEXSIZE" val="15"/>
  <p:tag name="IGUANATEXCURSOR" val="164"/>
  <p:tag name="TRANSPARENCY" val="Waar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,4799"/>
  <p:tag name="ORIGINALWIDTH" val="2145,482"/>
  <p:tag name="OUTPUTTYPE" val="PNG"/>
  <p:tag name="IGUANATEXVERSION" val="160"/>
  <p:tag name="LATEXADDIN" val="\documentclass{article}&#10;\usepackage{amsmath}&#10;\usepackage{amsfonts}&#10;\usepackage{bm}&#10;\pagestyle{empty}&#10;&#10;\begin{document}&#10;$&#10;\tau(\bm{\xi}) = &#10;\sum_{m=1}^M  \, g(b_m), \,$  with $b_m = \bm{B}_m \cdot \bm{\xi}$&#10;&#10;&#10;&#10;\end{document}"/>
  <p:tag name="IGUANATEXSIZE" val="15"/>
  <p:tag name="IGUANATEXCURSOR" val="199"/>
  <p:tag name="TRANSPARENCY" val="Waar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4,4657"/>
  <p:tag name="LATEXADDIN" val="\documentclass{article}&#10;\usepackage{amsmath}&#10;\pagestyle{empty}&#10;\input{C:/Users/mjchs/Documents/MiWoCI2020/defs.tex}&#10;&#10;\begin{document}&#10;$g(h_1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4,4657"/>
  <p:tag name="LATEXADDIN" val="\documentclass{article}&#10;\usepackage{amsmath}&#10;\pagestyle{empty}&#10;\input{C:/Users/mjchs/Documents/MiWoCI2020/defs.tex}&#10;&#10;\begin{document}&#10;$g(h_2)$&#10;&#10;&#10;\end{document}"/>
  <p:tag name="IGUANATEXSIZE" val="14"/>
  <p:tag name="IGUANATEXCURSOR" val="138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6,74165"/>
  <p:tag name="LATEXADDIN" val="\documentclass{article}&#10;\usepackage{amsmath}&#10;\pagestyle{empty}&#10;\input{C:/Users/mjchs/Documents/MiWoCI2020/defs.tex}&#10;&#10;\begin{document}&#10;$\sigma$&#10;&#10;&#10;\end{document}"/>
  <p:tag name="IGUANATEXSIZE" val="20"/>
  <p:tag name="IGUANATEXCURSOR" val="141"/>
  <p:tag name="TRANSPARENCY" val="Waar"/>
  <p:tag name="FILENAME" val=""/>
  <p:tag name="LATEXENGINEID" val="0"/>
  <p:tag name="TEMPFOLDER" val="c:\temp\"/>
  <p:tag name="LATEXFORMHEIGHT" val="312"/>
  <p:tag name="LATEXFORMWIDTH" val="384"/>
  <p:tag name="LATEXFORMWRAP" val="Waar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2694</Words>
  <Application>Microsoft Office PowerPoint</Application>
  <PresentationFormat>Widescreen</PresentationFormat>
  <Paragraphs>326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CMBX12</vt:lpstr>
      <vt:lpstr>Lucida Sans Unicode</vt:lpstr>
      <vt:lpstr>Office Theme</vt:lpstr>
      <vt:lpstr>Statistical physics of learning</vt:lpstr>
      <vt:lpstr>Motivation Statistical Physics of Learning</vt:lpstr>
      <vt:lpstr>Spin model and thermodynamic limit</vt:lpstr>
      <vt:lpstr>PowerPoint Presentation</vt:lpstr>
      <vt:lpstr>Second example: Pressure in a gas</vt:lpstr>
      <vt:lpstr>Some important papers</vt:lpstr>
      <vt:lpstr>Typical results in model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On-line learning: Results, Outlook and Challenges</vt:lpstr>
      <vt:lpstr>Off-line learning</vt:lpstr>
      <vt:lpstr>Stochastic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transition type</vt:lpstr>
      <vt:lpstr>Stat. Phys. Analysis of GELU</vt:lpstr>
      <vt:lpstr>Results for different hidden layer size K</vt:lpstr>
      <vt:lpstr>Results for different scaling γ</vt:lpstr>
      <vt:lpstr>Books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physics of learning</dc:title>
  <dc:creator>Michiel Straat</dc:creator>
  <cp:lastModifiedBy>Michiel Straat</cp:lastModifiedBy>
  <cp:revision>74</cp:revision>
  <dcterms:created xsi:type="dcterms:W3CDTF">2023-06-09T12:52:49Z</dcterms:created>
  <dcterms:modified xsi:type="dcterms:W3CDTF">2023-06-27T12:01:48Z</dcterms:modified>
</cp:coreProperties>
</file>