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29_6CACA9C.xml" ContentType="application/vnd.ms-powerpoint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70" r:id="rId4"/>
    <p:sldId id="271" r:id="rId5"/>
    <p:sldId id="304" r:id="rId6"/>
    <p:sldId id="277" r:id="rId7"/>
    <p:sldId id="286" r:id="rId8"/>
    <p:sldId id="291" r:id="rId9"/>
    <p:sldId id="292" r:id="rId10"/>
    <p:sldId id="289" r:id="rId11"/>
    <p:sldId id="290" r:id="rId12"/>
    <p:sldId id="273" r:id="rId13"/>
    <p:sldId id="276" r:id="rId14"/>
    <p:sldId id="267" r:id="rId15"/>
    <p:sldId id="261" r:id="rId16"/>
    <p:sldId id="274" r:id="rId17"/>
    <p:sldId id="293" r:id="rId18"/>
    <p:sldId id="282" r:id="rId19"/>
    <p:sldId id="307" r:id="rId20"/>
    <p:sldId id="262" r:id="rId21"/>
    <p:sldId id="263" r:id="rId22"/>
    <p:sldId id="302" r:id="rId23"/>
    <p:sldId id="294" r:id="rId24"/>
    <p:sldId id="308" r:id="rId25"/>
    <p:sldId id="299" r:id="rId26"/>
    <p:sldId id="297" r:id="rId27"/>
    <p:sldId id="309" r:id="rId28"/>
    <p:sldId id="300" r:id="rId29"/>
    <p:sldId id="303" r:id="rId30"/>
    <p:sldId id="310" r:id="rId31"/>
    <p:sldId id="306" r:id="rId32"/>
    <p:sldId id="265" r:id="rId33"/>
    <p:sldId id="266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A07447-FFB6-1827-2971-F4BC379CAA77}" name="Nederpelt, M.A. van (Michiel)" initials="NMv(" userId="S::m.a.nederpelt@students.uu.nl::b831e708-d087-4e56-b41b-ddd6b61f6c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E70400"/>
    <a:srgbClr val="D30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9"/>
    <p:restoredTop sz="96928"/>
  </p:normalViewPr>
  <p:slideViewPr>
    <p:cSldViewPr snapToGrid="0" snapToObjects="1">
      <p:cViewPr varScale="1">
        <p:scale>
          <a:sx n="155" d="100"/>
          <a:sy n="155" d="100"/>
        </p:scale>
        <p:origin x="344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7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6.xml"/><Relationship Id="rId28" Type="http://schemas.openxmlformats.org/officeDocument/2006/relationships/slide" Target="slides/slide32.xml"/><Relationship Id="rId10" Type="http://schemas.openxmlformats.org/officeDocument/2006/relationships/slide" Target="slides/slide11.xml"/><Relationship Id="rId19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5.xml"/><Relationship Id="rId27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ielv.nederpelt/Desktop/Studie/Thesis/results%20in%20and%20cross%20dom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ielv.nederpelt/Desktop/Studie/Thesis/results%20in%20and%20cross%20dom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ielv.nederpelt/Desktop/Studie/Thesis/results%20in%20and%20cross%20doma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ielv.nederpelt/Desktop/Studie/Thesis/results%20in%20and%20cross%20domai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400"/>
              <a:t>In-domain weighted averages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Sheet1!$O$35</c:f>
              <c:strCache>
                <c:ptCount val="1"/>
                <c:pt idx="0">
                  <c:v>OLID in-domain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Sheet1!$P$35:$R$35</c:f>
              <c:numCache>
                <c:formatCode>General</c:formatCode>
                <c:ptCount val="3"/>
                <c:pt idx="0">
                  <c:v>0.84</c:v>
                </c:pt>
                <c:pt idx="1">
                  <c:v>0.84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2-6D4C-92A4-F422AF3FBE83}"/>
            </c:ext>
          </c:extLst>
        </c:ser>
        <c:ser>
          <c:idx val="1"/>
          <c:order val="1"/>
          <c:tx>
            <c:strRef>
              <c:f>Sheet1!$O$36</c:f>
              <c:strCache>
                <c:ptCount val="1"/>
                <c:pt idx="0">
                  <c:v>HASOC in-domain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Sheet1!$P$36:$R$36</c:f>
              <c:numCache>
                <c:formatCode>General</c:formatCode>
                <c:ptCount val="3"/>
                <c:pt idx="0">
                  <c:v>0.69</c:v>
                </c:pt>
                <c:pt idx="1">
                  <c:v>0.7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2-6D4C-92A4-F422AF3FB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5278063"/>
        <c:axId val="2075423071"/>
      </c:barChart>
      <c:catAx>
        <c:axId val="207527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75423071"/>
        <c:crosses val="autoZero"/>
        <c:auto val="1"/>
        <c:lblAlgn val="ctr"/>
        <c:lblOffset val="100"/>
        <c:noMultiLvlLbl val="0"/>
      </c:catAx>
      <c:valAx>
        <c:axId val="207542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7527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Cross-domain weighted averages</a:t>
            </a:r>
            <a:endParaRPr lang="en-NL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Sheet1!$O$33</c:f>
              <c:strCache>
                <c:ptCount val="1"/>
                <c:pt idx="0">
                  <c:v>HASOC train OLID test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Sheet1!$P$33:$R$33</c:f>
              <c:numCache>
                <c:formatCode>General</c:formatCode>
                <c:ptCount val="3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B-104A-8C5A-1B15370E559D}"/>
            </c:ext>
          </c:extLst>
        </c:ser>
        <c:ser>
          <c:idx val="1"/>
          <c:order val="1"/>
          <c:tx>
            <c:strRef>
              <c:f>Sheet1!$O$34</c:f>
              <c:strCache>
                <c:ptCount val="1"/>
                <c:pt idx="0">
                  <c:v>OLID train HASOC test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Sheet1!$P$34:$R$34</c:f>
              <c:numCache>
                <c:formatCode>General</c:formatCode>
                <c:ptCount val="3"/>
                <c:pt idx="0">
                  <c:v>0.62</c:v>
                </c:pt>
                <c:pt idx="1">
                  <c:v>0.6</c:v>
                </c:pt>
                <c:pt idx="2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DB-104A-8C5A-1B15370E5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6054192"/>
        <c:axId val="2095222767"/>
      </c:barChart>
      <c:catAx>
        <c:axId val="3960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95222767"/>
        <c:crosses val="autoZero"/>
        <c:auto val="1"/>
        <c:lblAlgn val="ctr"/>
        <c:lblOffset val="100"/>
        <c:noMultiLvlLbl val="0"/>
      </c:catAx>
      <c:valAx>
        <c:axId val="209522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39605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In-domain vs. cross-domain </a:t>
            </a:r>
          </a:p>
          <a:p>
            <a:pPr>
              <a:defRPr/>
            </a:pPr>
            <a:r>
              <a:rPr lang="en-GB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(weighted averages)</a:t>
            </a:r>
            <a:endParaRPr lang="en-NL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Sheet1!$V$36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Sheet1!$U$37:$U$40</c:f>
              <c:strCache>
                <c:ptCount val="4"/>
                <c:pt idx="0">
                  <c:v>OLID in-domain</c:v>
                </c:pt>
                <c:pt idx="1">
                  <c:v>OLID train HASOC test</c:v>
                </c:pt>
                <c:pt idx="2">
                  <c:v>HASOC in-domain</c:v>
                </c:pt>
                <c:pt idx="3">
                  <c:v>HASOC train OLID test</c:v>
                </c:pt>
              </c:strCache>
            </c:strRef>
          </c:cat>
          <c:val>
            <c:numRef>
              <c:f>Sheet1!$V$37:$V$40</c:f>
              <c:numCache>
                <c:formatCode>General</c:formatCode>
                <c:ptCount val="4"/>
                <c:pt idx="0">
                  <c:v>0.84</c:v>
                </c:pt>
                <c:pt idx="1">
                  <c:v>0.62</c:v>
                </c:pt>
                <c:pt idx="2">
                  <c:v>0.69</c:v>
                </c:pt>
                <c:pt idx="3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C-5E44-81B4-3992A3FE5FBC}"/>
            </c:ext>
          </c:extLst>
        </c:ser>
        <c:ser>
          <c:idx val="1"/>
          <c:order val="1"/>
          <c:tx>
            <c:strRef>
              <c:f>Sheet1!$W$36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Sheet1!$U$37:$U$40</c:f>
              <c:strCache>
                <c:ptCount val="4"/>
                <c:pt idx="0">
                  <c:v>OLID in-domain</c:v>
                </c:pt>
                <c:pt idx="1">
                  <c:v>OLID train HASOC test</c:v>
                </c:pt>
                <c:pt idx="2">
                  <c:v>HASOC in-domain</c:v>
                </c:pt>
                <c:pt idx="3">
                  <c:v>HASOC train OLID test</c:v>
                </c:pt>
              </c:strCache>
            </c:strRef>
          </c:cat>
          <c:val>
            <c:numRef>
              <c:f>Sheet1!$W$37:$W$40</c:f>
              <c:numCache>
                <c:formatCode>General</c:formatCode>
                <c:ptCount val="4"/>
                <c:pt idx="0">
                  <c:v>0.84</c:v>
                </c:pt>
                <c:pt idx="1">
                  <c:v>0.6</c:v>
                </c:pt>
                <c:pt idx="2">
                  <c:v>0.7</c:v>
                </c:pt>
                <c:pt idx="3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C-5E44-81B4-3992A3FE5FBC}"/>
            </c:ext>
          </c:extLst>
        </c:ser>
        <c:ser>
          <c:idx val="2"/>
          <c:order val="2"/>
          <c:tx>
            <c:strRef>
              <c:f>Sheet1!$X$36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Sheet1!$U$37:$U$40</c:f>
              <c:strCache>
                <c:ptCount val="4"/>
                <c:pt idx="0">
                  <c:v>OLID in-domain</c:v>
                </c:pt>
                <c:pt idx="1">
                  <c:v>OLID train HASOC test</c:v>
                </c:pt>
                <c:pt idx="2">
                  <c:v>HASOC in-domain</c:v>
                </c:pt>
                <c:pt idx="3">
                  <c:v>HASOC train OLID test</c:v>
                </c:pt>
              </c:strCache>
            </c:strRef>
          </c:cat>
          <c:val>
            <c:numRef>
              <c:f>Sheet1!$X$37:$X$40</c:f>
              <c:numCache>
                <c:formatCode>General</c:formatCode>
                <c:ptCount val="4"/>
                <c:pt idx="0">
                  <c:v>0.84</c:v>
                </c:pt>
                <c:pt idx="1">
                  <c:v>0.61</c:v>
                </c:pt>
                <c:pt idx="2">
                  <c:v>0.68</c:v>
                </c:pt>
                <c:pt idx="3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2C-5E44-81B4-3992A3FE5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176832"/>
        <c:axId val="37521344"/>
      </c:barChart>
      <c:catAx>
        <c:axId val="371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37521344"/>
        <c:crosses val="autoZero"/>
        <c:auto val="1"/>
        <c:lblAlgn val="ctr"/>
        <c:lblOffset val="100"/>
        <c:noMultiLvlLbl val="0"/>
      </c:catAx>
      <c:valAx>
        <c:axId val="375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371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Concatenated</a:t>
            </a:r>
            <a:r>
              <a:rPr lang="en-GB" baseline="0"/>
              <a:t> datasets weighted averages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Sheet1!$O$30</c:f>
              <c:strCache>
                <c:ptCount val="1"/>
                <c:pt idx="0">
                  <c:v>BOTH train BOTH test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Sheet1!$P$30:$R$30</c:f>
              <c:numCache>
                <c:formatCode>General</c:formatCode>
                <c:ptCount val="3"/>
                <c:pt idx="0">
                  <c:v>0.76</c:v>
                </c:pt>
                <c:pt idx="1">
                  <c:v>0.76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B-924A-AF16-F37ED01DE03B}"/>
            </c:ext>
          </c:extLst>
        </c:ser>
        <c:ser>
          <c:idx val="1"/>
          <c:order val="1"/>
          <c:tx>
            <c:strRef>
              <c:f>Sheet1!$O$31</c:f>
              <c:strCache>
                <c:ptCount val="1"/>
                <c:pt idx="0">
                  <c:v>BOTH train HASOC test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Sheet1!$P$31:$R$31</c:f>
              <c:numCache>
                <c:formatCode>General</c:formatCode>
                <c:ptCount val="3"/>
                <c:pt idx="0">
                  <c:v>0.7</c:v>
                </c:pt>
                <c:pt idx="1">
                  <c:v>0.7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CB-924A-AF16-F37ED01DE03B}"/>
            </c:ext>
          </c:extLst>
        </c:ser>
        <c:ser>
          <c:idx val="2"/>
          <c:order val="2"/>
          <c:tx>
            <c:strRef>
              <c:f>Sheet1!$O$32</c:f>
              <c:strCache>
                <c:ptCount val="1"/>
                <c:pt idx="0">
                  <c:v>BOTH train OLID test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Sheet1!$P$29:$R$29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Sheet1!$P$32:$R$32</c:f>
              <c:numCache>
                <c:formatCode>General</c:formatCode>
                <c:ptCount val="3"/>
                <c:pt idx="0">
                  <c:v>0.84</c:v>
                </c:pt>
                <c:pt idx="1">
                  <c:v>0.85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CB-924A-AF16-F37ED01DE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0323615"/>
        <c:axId val="2070018655"/>
      </c:barChart>
      <c:catAx>
        <c:axId val="207032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70018655"/>
        <c:crosses val="autoZero"/>
        <c:auto val="1"/>
        <c:lblAlgn val="ctr"/>
        <c:lblOffset val="100"/>
        <c:noMultiLvlLbl val="0"/>
      </c:catAx>
      <c:valAx>
        <c:axId val="207001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07032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modernComment_129_6CACA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131877-F18F-1243-8581-9A0C53E172DF}" authorId="{6CA07447-FFB6-1827-2971-F4BC379CAA77}" created="2022-05-23T09:05:08.296">
    <pc:sldMkLst xmlns:pc="http://schemas.microsoft.com/office/powerpoint/2013/main/command">
      <pc:docMk/>
      <pc:sldMk cId="113953436" sldId="297"/>
    </pc:sldMkLst>
    <p188:txBody>
      <a:bodyPr/>
      <a:lstStyle/>
      <a:p>
        <a:r>
          <a:rPr lang="en-NL"/>
          <a:t>Make a slide comparing in-domain and cross-domain. The difference should be shown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15E1-3DF2-0541-8D32-2E938F6D148E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6F59-8E4C-9C40-BF58-B25D91047F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884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C6F59-8E4C-9C40-BF58-B25D91047F0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31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C6F59-8E4C-9C40-BF58-B25D91047F01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9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C6F59-8E4C-9C40-BF58-B25D91047F0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516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C6F59-8E4C-9C40-BF58-B25D91047F0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732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C6F59-8E4C-9C40-BF58-B25D91047F0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031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4EF2-878E-D941-932A-A3B4A8A3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8CA1F-0E22-DF47-B8FD-DA5B5387D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4C2-7F24-3249-AE34-8BA17A2F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419B-FC7A-7444-BCC3-419D276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9871-F5B5-4E44-BE6C-E26AFE79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34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258E-7D66-FA48-948A-4156770C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5CC0-2A91-AD45-9B16-C68D1F615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7328-9AEC-A543-933F-3145425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ED9F-9FE5-7C46-9BF9-7DF72221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76A7-346B-DA4A-8FCA-32CB52A6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748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93036-E5D8-AA45-B848-6BC9A2B7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41976-8DC3-354C-9ACB-7C229AA4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4BED-0E57-B442-AEC4-0EAD2F3C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155C-C041-DD42-A782-E1EB37A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BA5-A712-794E-B390-1850A12C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37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2EB5-F1BC-844B-9CA0-E87309E7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E770-6A3D-8C4F-B84B-BDCF48FE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5E14-DE01-274B-9316-3A8BF38C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7F31-1326-6E47-8FB5-5FFE47B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B720-89F7-D046-A11D-BA06344D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88D-1021-8E4D-8A66-59BCCB7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FD37-E0FE-B647-9CFC-DFE705A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ED87-4455-334A-944E-7B6B64B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C66F-574C-1149-BAA5-29668B52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30EC-203B-1F4A-B3C0-2F587819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18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2E37-B5A2-7041-8B73-BF7E89CC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9570-543A-F549-823F-7388DE93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5DBD-FEC8-9C4A-B65D-2F1E9D00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E599-6080-774F-A02E-37452840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85575-7279-344C-88E1-5C1519EB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EFA62-370D-CA43-80E4-D3C1EA4B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71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DE8D-2FEA-234C-8E67-550E5F15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6282-C7D2-EA44-B6AE-624C2ADD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A4DD9-8B4B-FF4C-AAB0-84C358FEC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CABFB-E833-CB4D-9F1E-4A175BFCF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37C59-CC0A-5B4B-8AD0-3EC5C9199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5CD08-F02E-E04A-A808-9C34D542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3DBE-8147-BC44-9B10-F35A9858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E87A-D72B-0C41-B203-D813BD1A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92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23-96A6-AF4F-A9F6-9EF507B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EB9FF-54D1-2F45-811F-8488A60C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0AAFA-8FC5-314C-9674-403ECD3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17BF-65AB-4C44-A43E-5AB5A2E3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450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88DEE-20C2-804D-A866-AEFD80DA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2274D-3C7E-FD4F-A122-E8164DBD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0212-B323-0A47-847C-77306DF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99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3E05-D587-8B4F-B612-A1DA595A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C531-F31B-7644-8C64-C8BF388C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B21D9-DFC0-CC4B-880A-B294438C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5C43-0164-CC44-938D-598F1604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24AE-1307-6847-9B1A-CF92B85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A1B8-3B59-7F45-BB5B-5031155D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2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B66-9B67-A343-AD71-1E536019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674B-C32F-7649-B234-CBD74966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1C942-C9E9-1444-B6DE-9AF69110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4B1B-10F5-C244-930A-8F3B8D6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2EEA-9E60-F245-940C-F7F0E3B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7DF8-6603-3948-B87D-FB6B65B6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801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93B6F-83B7-614C-B43A-4BD9315C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813F-91D6-314C-8B44-33246665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4136-7D45-C44F-96EB-1FB3CF37F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9741-CEF1-F248-B6F0-1343ADED4EE5}" type="datetimeFigureOut">
              <a:rPr lang="en-NL" smtClean="0"/>
              <a:t>22/05/2022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18DA-07AF-2840-BFA5-332ACA82E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6D5D-6EF8-EE4C-B4A9-17093CE68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57D4-5D19-2347-B1B2-DA91975711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97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microsoft.com/office/2018/10/relationships/comments" Target="../comments/modernComment_129_6CACA9C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87A17D8-D3EE-AAC1-084A-FE07D3D2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5585" b="10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E7D40-8876-1046-9662-CFE479D9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3800" dirty="0">
                <a:latin typeface="ACADEMY ENGRAVED LET PLAIN:1.0" panose="02000000000000000000" pitchFamily="2" charset="0"/>
              </a:rPr>
              <a:t>Evaluating a transformer-based language</a:t>
            </a:r>
            <a:br>
              <a:rPr lang="en-GB" sz="3800" dirty="0">
                <a:latin typeface="ACADEMY ENGRAVED LET PLAIN:1.0" panose="02000000000000000000" pitchFamily="2" charset="0"/>
              </a:rPr>
            </a:br>
            <a:r>
              <a:rPr lang="en-GB" sz="3800" dirty="0">
                <a:latin typeface="ACADEMY ENGRAVED LET PLAIN:1.0" panose="02000000000000000000" pitchFamily="2" charset="0"/>
              </a:rPr>
              <a:t>model for in-domain and cross-domain</a:t>
            </a:r>
            <a:br>
              <a:rPr lang="en-GB" sz="3800" dirty="0">
                <a:latin typeface="ACADEMY ENGRAVED LET PLAIN:1.0" panose="02000000000000000000" pitchFamily="2" charset="0"/>
              </a:rPr>
            </a:br>
            <a:r>
              <a:rPr lang="en-GB" sz="3800" dirty="0">
                <a:latin typeface="ACADEMY ENGRAVED LET PLAIN:1.0" panose="02000000000000000000" pitchFamily="2" charset="0"/>
              </a:rPr>
              <a:t>offensive language detection on</a:t>
            </a:r>
            <a:br>
              <a:rPr lang="en-GB" sz="3800" dirty="0">
                <a:latin typeface="ACADEMY ENGRAVED LET PLAIN:1.0" panose="02000000000000000000" pitchFamily="2" charset="0"/>
              </a:rPr>
            </a:br>
            <a:r>
              <a:rPr lang="en-GB" sz="3800" dirty="0">
                <a:latin typeface="ACADEMY ENGRAVED LET PLAIN:1.0" panose="02000000000000000000" pitchFamily="2" charset="0"/>
              </a:rPr>
              <a:t>perturbated data</a:t>
            </a:r>
            <a:endParaRPr lang="en-NL" sz="3800" dirty="0">
              <a:latin typeface="ACADEMY ENGRAVED LET PLAIN:1.0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09BBF-C9D9-7644-8EA6-46E03AA67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NL"/>
              <a:t>Michiel van Nederpelt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2344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5737361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chemeClr val="bg1"/>
                </a:solidFill>
              </a:rPr>
              <a:t>“@TheRealOJ32 Of all the retired NFL players, why is it that you DON’T suffer from CTE?   You should be at the bottom of a pool you mistook for an elevator. #murderer”</a:t>
            </a:r>
            <a:endParaRPr lang="en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8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5737361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chemeClr val="bg1"/>
                </a:solidFill>
              </a:rPr>
              <a:t>“@TheRealOJ32 Of all the retired NFL players, why is it that you DON’T suffer from CTE? You should be at the bottom of a pool you mistook for an elevator. #murderer”</a:t>
            </a:r>
            <a:endParaRPr lang="en-NL" i="1" dirty="0">
              <a:solidFill>
                <a:schemeClr val="bg1"/>
              </a:solidFill>
            </a:endParaRPr>
          </a:p>
        </p:txBody>
      </p:sp>
      <p:pic>
        <p:nvPicPr>
          <p:cNvPr id="6" name="Picture 2" descr="OFFENSIVE LANGUAGE red stamp text Stock Vector Image by ©pockygallery  #88451808">
            <a:extLst>
              <a:ext uri="{FF2B5EF4-FFF2-40B4-BE49-F238E27FC236}">
                <a16:creationId xmlns:a16="http://schemas.microsoft.com/office/drawing/2014/main" id="{7BE77DDA-EA0B-1545-9280-26B2885F0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507"/>
          <a:stretch/>
        </p:blipFill>
        <p:spPr bwMode="auto">
          <a:xfrm rot="1885990">
            <a:off x="6540069" y="2328103"/>
            <a:ext cx="4569947" cy="28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0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fingerprint in black and white">
            <a:extLst>
              <a:ext uri="{FF2B5EF4-FFF2-40B4-BE49-F238E27FC236}">
                <a16:creationId xmlns:a16="http://schemas.microsoft.com/office/drawing/2014/main" id="{E1EBB7F5-D51F-2588-F7F9-6C3B26162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431" b="8300"/>
          <a:stretch/>
        </p:blipFill>
        <p:spPr>
          <a:xfrm>
            <a:off x="26263" y="29547"/>
            <a:ext cx="12162689" cy="6841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F7CA6-4858-EE4A-BFAE-74B4C7EF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229" y="2519521"/>
            <a:ext cx="7315200" cy="147795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task of offensive language detection</a:t>
            </a:r>
          </a:p>
        </p:txBody>
      </p:sp>
    </p:spTree>
    <p:extLst>
      <p:ext uri="{BB962C8B-B14F-4D97-AF65-F5344CB8AC3E}">
        <p14:creationId xmlns:p14="http://schemas.microsoft.com/office/powerpoint/2010/main" val="30493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D40-8876-1046-9662-CFE479D9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230490"/>
            <a:ext cx="6547556" cy="3205517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>
                <a:latin typeface="ACADEMY ENGRAVED LET PLAIN:1.0" panose="02000000000000000000" pitchFamily="2" charset="0"/>
              </a:rPr>
              <a:t>€valuating a transf</a:t>
            </a:r>
            <a:r>
              <a:rPr lang="en-GB" sz="2400" dirty="0">
                <a:latin typeface="ACADEMY ENGRAVED LET PLAIN:1.0" panose="02000000000000000000" pitchFamily="2" charset="0"/>
              </a:rPr>
              <a:t>0</a:t>
            </a:r>
            <a:r>
              <a:rPr lang="en-GB" sz="3200" dirty="0">
                <a:latin typeface="ACADEMY ENGRAVED LET PLAIN:1.0" panose="02000000000000000000" pitchFamily="2" charset="0"/>
              </a:rPr>
              <a:t>rmer-based language model for !n-domain and </a:t>
            </a:r>
            <a:r>
              <a:rPr lang="en-GB" sz="3200" dirty="0" err="1">
                <a:latin typeface="ACADEMY ENGRAVED LET PLAIN:1.0" panose="02000000000000000000" pitchFamily="2" charset="0"/>
              </a:rPr>
              <a:t>cro</a:t>
            </a:r>
            <a:r>
              <a:rPr lang="en-GB" sz="2000" dirty="0" err="1">
                <a:latin typeface="ACADEMY ENGRAVED LET PLAIN:1.0" panose="02000000000000000000" pitchFamily="2" charset="0"/>
              </a:rPr>
              <a:t>$</a:t>
            </a:r>
            <a:r>
              <a:rPr lang="en-GB" sz="3200" dirty="0" err="1">
                <a:latin typeface="ACADEMY ENGRAVED LET PLAIN:1.0" panose="02000000000000000000" pitchFamily="2" charset="0"/>
              </a:rPr>
              <a:t>s-domain</a:t>
            </a:r>
            <a:r>
              <a:rPr lang="en-GB" sz="3200" dirty="0">
                <a:latin typeface="ACADEMY ENGRAVED LET PLAIN:1.0" panose="02000000000000000000" pitchFamily="2" charset="0"/>
              </a:rPr>
              <a:t> </a:t>
            </a:r>
            <a:r>
              <a:rPr lang="en-GB" sz="3200" dirty="0" err="1">
                <a:latin typeface="ACADEMY ENGRAVED LET PLAIN:1.0" panose="02000000000000000000" pitchFamily="2" charset="0"/>
              </a:rPr>
              <a:t>off</a:t>
            </a:r>
            <a:r>
              <a:rPr lang="en-GB" sz="2000" dirty="0" err="1">
                <a:latin typeface="ACADEMY ENGRAVED LET PLAIN:1.0" panose="02000000000000000000" pitchFamily="2" charset="0"/>
              </a:rPr>
              <a:t>€</a:t>
            </a:r>
            <a:r>
              <a:rPr lang="en-GB" sz="3200" dirty="0" err="1">
                <a:latin typeface="ACADEMY ENGRAVED LET PLAIN:1.0" panose="02000000000000000000" pitchFamily="2" charset="0"/>
              </a:rPr>
              <a:t>nsive</a:t>
            </a:r>
            <a:r>
              <a:rPr lang="en-GB" sz="3200" dirty="0">
                <a:latin typeface="ACADEMY ENGRAVED LET PLAIN:1.0" panose="02000000000000000000" pitchFamily="2" charset="0"/>
              </a:rPr>
              <a:t> language </a:t>
            </a:r>
            <a:r>
              <a:rPr lang="en-GB" sz="3200" dirty="0" err="1">
                <a:latin typeface="ACADEMY ENGRAVED LET PLAIN:1.0" panose="02000000000000000000" pitchFamily="2" charset="0"/>
              </a:rPr>
              <a:t>detect</a:t>
            </a:r>
            <a:r>
              <a:rPr lang="en-GB" sz="2400" dirty="0" err="1">
                <a:latin typeface="ACADEMY ENGRAVED LET PLAIN:1.0" panose="02000000000000000000" pitchFamily="2" charset="0"/>
              </a:rPr>
              <a:t>!</a:t>
            </a:r>
            <a:r>
              <a:rPr lang="en-GB" sz="3200" dirty="0" err="1">
                <a:latin typeface="ACADEMY ENGRAVED LET PLAIN:1.0" panose="02000000000000000000" pitchFamily="2" charset="0"/>
              </a:rPr>
              <a:t>on</a:t>
            </a:r>
            <a:r>
              <a:rPr lang="en-GB" sz="3200" dirty="0">
                <a:latin typeface="ACADEMY ENGRAVED LET PLAIN:1.0" panose="02000000000000000000" pitchFamily="2" charset="0"/>
              </a:rPr>
              <a:t> on </a:t>
            </a:r>
            <a:r>
              <a:rPr lang="en-GB" sz="3200" dirty="0" err="1">
                <a:latin typeface="ACADEMY ENGRAVED LET PLAIN:1.0" panose="02000000000000000000" pitchFamily="2" charset="0"/>
              </a:rPr>
              <a:t>p</a:t>
            </a:r>
            <a:r>
              <a:rPr lang="en-GB" sz="2000" dirty="0" err="1">
                <a:solidFill>
                  <a:prstClr val="white"/>
                </a:solidFill>
                <a:latin typeface="ACADEMY ENGRAVED LET PLAIN:1.0" panose="02000000000000000000" pitchFamily="2" charset="0"/>
              </a:rPr>
              <a:t>€</a:t>
            </a:r>
            <a:r>
              <a:rPr lang="en-GB" sz="3200" dirty="0" err="1">
                <a:latin typeface="ACADEMY ENGRAVED LET PLAIN:1.0" panose="02000000000000000000" pitchFamily="2" charset="0"/>
              </a:rPr>
              <a:t>rturbated</a:t>
            </a:r>
            <a:r>
              <a:rPr lang="en-GB" sz="3200" dirty="0">
                <a:latin typeface="ACADEMY ENGRAVED LET PLAIN:1.0" panose="02000000000000000000" pitchFamily="2" charset="0"/>
              </a:rPr>
              <a:t> data </a:t>
            </a:r>
            <a:br>
              <a:rPr lang="en-GB" sz="3200" dirty="0">
                <a:latin typeface="ACADEMY ENGRAVED LET PLAIN:1.0" panose="02000000000000000000" pitchFamily="2" charset="0"/>
              </a:rPr>
            </a:br>
            <a:r>
              <a:rPr lang="en-GB" sz="3200" dirty="0">
                <a:latin typeface="ACADEMY ENGRAVED LET PLAIN:1.0" panose="02000000000000000000" pitchFamily="2" charset="0"/>
              </a:rPr>
              <a:t>🤬 🤬 🤬 🤬</a:t>
            </a:r>
            <a:endParaRPr lang="en-NL" sz="3200" dirty="0">
              <a:latin typeface="ACADEMY ENGRAVED LET PLAIN:1.0" panose="02000000000000000000" pitchFamily="2" charset="0"/>
            </a:endParaRP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87A17D8-D3EE-AAC1-084A-FE07D3D2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" r="40771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075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B35-E4D8-F94C-9A1C-C8D5E8EF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Overview of project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5AC7D7-3CF4-2144-B8C2-E448A95004EE}"/>
              </a:ext>
            </a:extLst>
          </p:cNvPr>
          <p:cNvSpPr/>
          <p:nvPr/>
        </p:nvSpPr>
        <p:spPr>
          <a:xfrm>
            <a:off x="162839" y="1854631"/>
            <a:ext cx="11797427" cy="45845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Snip Single Corner of Rectangle 57">
            <a:extLst>
              <a:ext uri="{FF2B5EF4-FFF2-40B4-BE49-F238E27FC236}">
                <a16:creationId xmlns:a16="http://schemas.microsoft.com/office/drawing/2014/main" id="{0A6E6B1A-8046-4641-8BB3-2C31A764E5F9}"/>
              </a:ext>
            </a:extLst>
          </p:cNvPr>
          <p:cNvSpPr>
            <a:spLocks/>
          </p:cNvSpPr>
          <p:nvPr/>
        </p:nvSpPr>
        <p:spPr>
          <a:xfrm>
            <a:off x="1124691" y="2145340"/>
            <a:ext cx="1292834" cy="7218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1: </a:t>
            </a:r>
          </a:p>
        </p:txBody>
      </p:sp>
      <p:sp>
        <p:nvSpPr>
          <p:cNvPr id="59" name="Snip Single Corner of Rectangle 58">
            <a:extLst>
              <a:ext uri="{FF2B5EF4-FFF2-40B4-BE49-F238E27FC236}">
                <a16:creationId xmlns:a16="http://schemas.microsoft.com/office/drawing/2014/main" id="{BD8C73AD-443D-2140-BE60-25EF477CC6CC}"/>
              </a:ext>
            </a:extLst>
          </p:cNvPr>
          <p:cNvSpPr>
            <a:spLocks/>
          </p:cNvSpPr>
          <p:nvPr/>
        </p:nvSpPr>
        <p:spPr>
          <a:xfrm>
            <a:off x="4207105" y="2115594"/>
            <a:ext cx="1299957" cy="7515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2: </a:t>
            </a:r>
          </a:p>
        </p:txBody>
      </p:sp>
      <p:sp>
        <p:nvSpPr>
          <p:cNvPr id="60" name="Snip Single Corner of Rectangle 59">
            <a:extLst>
              <a:ext uri="{FF2B5EF4-FFF2-40B4-BE49-F238E27FC236}">
                <a16:creationId xmlns:a16="http://schemas.microsoft.com/office/drawing/2014/main" id="{CA1DEBDD-37C3-6B48-8433-BD94E2415146}"/>
              </a:ext>
            </a:extLst>
          </p:cNvPr>
          <p:cNvSpPr>
            <a:spLocks/>
          </p:cNvSpPr>
          <p:nvPr/>
        </p:nvSpPr>
        <p:spPr>
          <a:xfrm>
            <a:off x="7249917" y="2112457"/>
            <a:ext cx="1292834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3: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240DD717-D72E-0241-AE1B-2F6AF4CE1286}"/>
              </a:ext>
            </a:extLst>
          </p:cNvPr>
          <p:cNvSpPr/>
          <p:nvPr/>
        </p:nvSpPr>
        <p:spPr>
          <a:xfrm>
            <a:off x="231733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D58DB5EE-2F73-2A41-93C4-292884F0069E}"/>
              </a:ext>
            </a:extLst>
          </p:cNvPr>
          <p:cNvSpPr/>
          <p:nvPr/>
        </p:nvSpPr>
        <p:spPr>
          <a:xfrm>
            <a:off x="1659700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4DAEA0-D324-AC40-B6EA-449A7768502A}"/>
              </a:ext>
            </a:extLst>
          </p:cNvPr>
          <p:cNvSpPr/>
          <p:nvPr/>
        </p:nvSpPr>
        <p:spPr>
          <a:xfrm>
            <a:off x="1136738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97F20C0-B8FD-BE44-A8A7-BAE7C2E7008B}"/>
              </a:ext>
            </a:extLst>
          </p:cNvPr>
          <p:cNvCxnSpPr>
            <a:cxnSpLocks/>
            <a:stCxn id="63" idx="1"/>
            <a:endCxn id="61" idx="0"/>
          </p:cNvCxnSpPr>
          <p:nvPr/>
        </p:nvCxnSpPr>
        <p:spPr>
          <a:xfrm rot="10800000" flipV="1">
            <a:off x="848640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84B6287-B006-2E4A-A666-FEFBC7367280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066796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FF38945-0933-2F4F-9525-44352BA33AB6}"/>
              </a:ext>
            </a:extLst>
          </p:cNvPr>
          <p:cNvSpPr/>
          <p:nvPr/>
        </p:nvSpPr>
        <p:spPr>
          <a:xfrm>
            <a:off x="231733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DAF44F-D038-774D-8B8E-92B0D3882344}"/>
              </a:ext>
            </a:extLst>
          </p:cNvPr>
          <p:cNvSpPr/>
          <p:nvPr/>
        </p:nvSpPr>
        <p:spPr>
          <a:xfrm>
            <a:off x="1659700" y="4748143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85465513-3923-3344-9C36-78B5E869565E}"/>
              </a:ext>
            </a:extLst>
          </p:cNvPr>
          <p:cNvCxnSpPr>
            <a:cxnSpLocks/>
            <a:stCxn id="67" idx="2"/>
            <a:endCxn id="70" idx="4"/>
          </p:cNvCxnSpPr>
          <p:nvPr/>
        </p:nvCxnSpPr>
        <p:spPr>
          <a:xfrm rot="5400000">
            <a:off x="1838564" y="5406023"/>
            <a:ext cx="737992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F1A96EE-878D-4D40-ABB9-4208EF4DA285}"/>
              </a:ext>
            </a:extLst>
          </p:cNvPr>
          <p:cNvCxnSpPr>
            <a:cxnSpLocks/>
            <a:stCxn id="66" idx="2"/>
            <a:endCxn id="70" idx="2"/>
          </p:cNvCxnSpPr>
          <p:nvPr/>
        </p:nvCxnSpPr>
        <p:spPr>
          <a:xfrm rot="16200000" flipH="1">
            <a:off x="630478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550BB48-3439-9948-B18A-D9079112E79E}"/>
              </a:ext>
            </a:extLst>
          </p:cNvPr>
          <p:cNvSpPr/>
          <p:nvPr/>
        </p:nvSpPr>
        <p:spPr>
          <a:xfrm>
            <a:off x="1150308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39EB65-C7D1-2241-86C8-FB4D45773B40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848640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863EA8-D0AF-1F45-8351-0BA359D1F8F7}"/>
              </a:ext>
            </a:extLst>
          </p:cNvPr>
          <p:cNvCxnSpPr>
            <a:cxnSpLocks/>
            <a:stCxn id="62" idx="3"/>
            <a:endCxn id="67" idx="0"/>
          </p:cNvCxnSpPr>
          <p:nvPr/>
        </p:nvCxnSpPr>
        <p:spPr>
          <a:xfrm>
            <a:off x="2367528" y="4460044"/>
            <a:ext cx="0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4E328899-25C8-414E-860D-E04B1E04F132}"/>
              </a:ext>
            </a:extLst>
          </p:cNvPr>
          <p:cNvSpPr/>
          <p:nvPr/>
        </p:nvSpPr>
        <p:spPr>
          <a:xfrm>
            <a:off x="3377847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3E006D8C-AFCA-D643-88BA-AF58BC56C5E1}"/>
              </a:ext>
            </a:extLst>
          </p:cNvPr>
          <p:cNvSpPr/>
          <p:nvPr/>
        </p:nvSpPr>
        <p:spPr>
          <a:xfrm>
            <a:off x="4805814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76AC833-8258-764B-9365-A7DD0DFE01D2}"/>
              </a:ext>
            </a:extLst>
          </p:cNvPr>
          <p:cNvSpPr/>
          <p:nvPr/>
        </p:nvSpPr>
        <p:spPr>
          <a:xfrm>
            <a:off x="4296422" y="3100973"/>
            <a:ext cx="102120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9808DC2-C61C-7F45-8802-B375FD521F96}"/>
              </a:ext>
            </a:extLst>
          </p:cNvPr>
          <p:cNvCxnSpPr>
            <a:cxnSpLocks/>
            <a:stCxn id="75" idx="1"/>
            <a:endCxn id="73" idx="0"/>
          </p:cNvCxnSpPr>
          <p:nvPr/>
        </p:nvCxnSpPr>
        <p:spPr>
          <a:xfrm rot="10800000" flipV="1">
            <a:off x="3994754" y="3389070"/>
            <a:ext cx="30166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147FEF6B-C04F-694E-9A8C-B9A327499C56}"/>
              </a:ext>
            </a:extLst>
          </p:cNvPr>
          <p:cNvCxnSpPr>
            <a:cxnSpLocks/>
            <a:stCxn id="75" idx="3"/>
            <a:endCxn id="74" idx="0"/>
          </p:cNvCxnSpPr>
          <p:nvPr/>
        </p:nvCxnSpPr>
        <p:spPr>
          <a:xfrm>
            <a:off x="5317630" y="3389071"/>
            <a:ext cx="19601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4B635F6-49E0-CB4C-AB6E-A1376B3A1F43}"/>
              </a:ext>
            </a:extLst>
          </p:cNvPr>
          <p:cNvSpPr/>
          <p:nvPr/>
        </p:nvSpPr>
        <p:spPr>
          <a:xfrm>
            <a:off x="4904558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60368D-F3EE-C749-A1E4-FCB73424CFFD}"/>
              </a:ext>
            </a:extLst>
          </p:cNvPr>
          <p:cNvSpPr/>
          <p:nvPr/>
        </p:nvSpPr>
        <p:spPr>
          <a:xfrm>
            <a:off x="3346753" y="4748143"/>
            <a:ext cx="126490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4EC2ACE3-A682-F24E-9903-D177D2BF3369}"/>
              </a:ext>
            </a:extLst>
          </p:cNvPr>
          <p:cNvCxnSpPr>
            <a:cxnSpLocks/>
            <a:stCxn id="79" idx="2"/>
            <a:endCxn id="82" idx="2"/>
          </p:cNvCxnSpPr>
          <p:nvPr/>
        </p:nvCxnSpPr>
        <p:spPr>
          <a:xfrm rot="16200000" flipH="1">
            <a:off x="3768818" y="5407383"/>
            <a:ext cx="737992" cy="3172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404F9046-D04E-E24B-9CD2-2D050E935D90}"/>
              </a:ext>
            </a:extLst>
          </p:cNvPr>
          <p:cNvCxnSpPr>
            <a:cxnSpLocks/>
            <a:stCxn id="78" idx="2"/>
            <a:endCxn id="82" idx="4"/>
          </p:cNvCxnSpPr>
          <p:nvPr/>
        </p:nvCxnSpPr>
        <p:spPr>
          <a:xfrm rot="5400000">
            <a:off x="4988589" y="5402111"/>
            <a:ext cx="737992" cy="32776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>
            <a:extLst>
              <a:ext uri="{FF2B5EF4-FFF2-40B4-BE49-F238E27FC236}">
                <a16:creationId xmlns:a16="http://schemas.microsoft.com/office/drawing/2014/main" id="{10366229-2ECB-A445-AF63-0CFA5D473B6F}"/>
              </a:ext>
            </a:extLst>
          </p:cNvPr>
          <p:cNvSpPr/>
          <p:nvPr/>
        </p:nvSpPr>
        <p:spPr>
          <a:xfrm>
            <a:off x="4296422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E52ABB-F91A-FD40-8F04-C4E779232E7F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3979207" y="4460045"/>
            <a:ext cx="15547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422B4A-FC8B-524D-9D66-682635CE1F14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>
            <a:off x="5513642" y="4460044"/>
            <a:ext cx="7823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008D5EC1-5703-F648-8495-F00F6A55BDEE}"/>
              </a:ext>
            </a:extLst>
          </p:cNvPr>
          <p:cNvSpPr/>
          <p:nvPr/>
        </p:nvSpPr>
        <p:spPr>
          <a:xfrm>
            <a:off x="6534399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A3D93E1-C7D6-8E44-BD69-18B84324DDA8}"/>
              </a:ext>
            </a:extLst>
          </p:cNvPr>
          <p:cNvSpPr/>
          <p:nvPr/>
        </p:nvSpPr>
        <p:spPr>
          <a:xfrm>
            <a:off x="7962366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56B2E4A-698A-1E4C-9E15-40B7738442B5}"/>
              </a:ext>
            </a:extLst>
          </p:cNvPr>
          <p:cNvSpPr/>
          <p:nvPr/>
        </p:nvSpPr>
        <p:spPr>
          <a:xfrm>
            <a:off x="7439404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FA886C8-9AF0-2542-8E3D-9167522F62FE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rot="10800000" flipV="1">
            <a:off x="7151306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8842313-883C-8D4B-B8E9-9F232BEF553D}"/>
              </a:ext>
            </a:extLst>
          </p:cNvPr>
          <p:cNvCxnSpPr>
            <a:cxnSpLocks/>
            <a:stCxn id="87" idx="3"/>
            <a:endCxn id="86" idx="0"/>
          </p:cNvCxnSpPr>
          <p:nvPr/>
        </p:nvCxnSpPr>
        <p:spPr>
          <a:xfrm>
            <a:off x="8369462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12ECEE0-86B6-AD4C-B0DB-090DA6484FEA}"/>
              </a:ext>
            </a:extLst>
          </p:cNvPr>
          <p:cNvSpPr/>
          <p:nvPr/>
        </p:nvSpPr>
        <p:spPr>
          <a:xfrm>
            <a:off x="6534399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A63C3CC-2FDB-824E-A4F2-E36641C4EFAA}"/>
              </a:ext>
            </a:extLst>
          </p:cNvPr>
          <p:cNvSpPr/>
          <p:nvPr/>
        </p:nvSpPr>
        <p:spPr>
          <a:xfrm>
            <a:off x="7962366" y="4740838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21F8EEA-E55A-684A-97CD-8023F6C2BB2E}"/>
              </a:ext>
            </a:extLst>
          </p:cNvPr>
          <p:cNvCxnSpPr>
            <a:cxnSpLocks/>
            <a:stCxn id="91" idx="2"/>
            <a:endCxn id="94" idx="4"/>
          </p:cNvCxnSpPr>
          <p:nvPr/>
        </p:nvCxnSpPr>
        <p:spPr>
          <a:xfrm rot="5400000">
            <a:off x="8137578" y="5402370"/>
            <a:ext cx="745297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33C9F86F-3E9F-0C4D-9684-AF8B4B987C72}"/>
              </a:ext>
            </a:extLst>
          </p:cNvPr>
          <p:cNvCxnSpPr>
            <a:cxnSpLocks/>
            <a:stCxn id="90" idx="2"/>
            <a:endCxn id="94" idx="2"/>
          </p:cNvCxnSpPr>
          <p:nvPr/>
        </p:nvCxnSpPr>
        <p:spPr>
          <a:xfrm rot="16200000" flipH="1">
            <a:off x="6933144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2B89BC50-B72C-5940-839C-F1393D753BD7}"/>
              </a:ext>
            </a:extLst>
          </p:cNvPr>
          <p:cNvSpPr/>
          <p:nvPr/>
        </p:nvSpPr>
        <p:spPr>
          <a:xfrm>
            <a:off x="7452974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0E9964-8D23-924A-8820-440B836385C6}"/>
              </a:ext>
            </a:extLst>
          </p:cNvPr>
          <p:cNvCxnSpPr>
            <a:stCxn id="85" idx="3"/>
            <a:endCxn id="90" idx="0"/>
          </p:cNvCxnSpPr>
          <p:nvPr/>
        </p:nvCxnSpPr>
        <p:spPr>
          <a:xfrm>
            <a:off x="7151306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B7A277-DBDB-534C-872D-37C3DDD1BC32}"/>
              </a:ext>
            </a:extLst>
          </p:cNvPr>
          <p:cNvCxnSpPr>
            <a:cxnSpLocks/>
            <a:stCxn id="86" idx="3"/>
            <a:endCxn id="91" idx="0"/>
          </p:cNvCxnSpPr>
          <p:nvPr/>
        </p:nvCxnSpPr>
        <p:spPr>
          <a:xfrm>
            <a:off x="8670194" y="4460044"/>
            <a:ext cx="0" cy="280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ACF1FF-0653-6744-9B99-D41F0126B23D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>
            <a:off x="7151306" y="4460045"/>
            <a:ext cx="1518888" cy="28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976841-28D2-A443-B8A6-45B1D8109732}"/>
              </a:ext>
            </a:extLst>
          </p:cNvPr>
          <p:cNvCxnSpPr>
            <a:cxnSpLocks/>
            <a:stCxn id="86" idx="3"/>
            <a:endCxn id="90" idx="0"/>
          </p:cNvCxnSpPr>
          <p:nvPr/>
        </p:nvCxnSpPr>
        <p:spPr>
          <a:xfrm flipH="1">
            <a:off x="7151306" y="4460044"/>
            <a:ext cx="1518888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6D0FDCC6-C97F-F246-8B9A-E200BE11FFAB}"/>
              </a:ext>
            </a:extLst>
          </p:cNvPr>
          <p:cNvSpPr>
            <a:spLocks/>
          </p:cNvSpPr>
          <p:nvPr/>
        </p:nvSpPr>
        <p:spPr>
          <a:xfrm>
            <a:off x="10065514" y="2112457"/>
            <a:ext cx="1299957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4: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F197804-7D70-B144-9B1F-B3F969A93BBF}"/>
              </a:ext>
            </a:extLst>
          </p:cNvPr>
          <p:cNvSpPr/>
          <p:nvPr/>
        </p:nvSpPr>
        <p:spPr>
          <a:xfrm>
            <a:off x="10262990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D7D54979-3E9E-DC4B-BA8C-5F69B2ED8CBB}"/>
              </a:ext>
            </a:extLst>
          </p:cNvPr>
          <p:cNvSpPr/>
          <p:nvPr/>
        </p:nvSpPr>
        <p:spPr>
          <a:xfrm>
            <a:off x="10023948" y="3796161"/>
            <a:ext cx="1415655" cy="817328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 &amp; OLID</a:t>
            </a:r>
          </a:p>
          <a:p>
            <a:pPr algn="ctr"/>
            <a:endParaRPr lang="en-NL" sz="1400" dirty="0"/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CA804699-70AF-CC4A-86C9-251EB5C59207}"/>
              </a:ext>
            </a:extLst>
          </p:cNvPr>
          <p:cNvSpPr/>
          <p:nvPr/>
        </p:nvSpPr>
        <p:spPr>
          <a:xfrm>
            <a:off x="10310990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C36916-5F81-7040-A331-066202141377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0728019" y="3677169"/>
            <a:ext cx="3757" cy="118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F16DDB-1CA3-2548-A5BF-CEFF82AB4B9B}"/>
              </a:ext>
            </a:extLst>
          </p:cNvPr>
          <p:cNvSpPr/>
          <p:nvPr/>
        </p:nvSpPr>
        <p:spPr>
          <a:xfrm>
            <a:off x="10801398" y="4740838"/>
            <a:ext cx="109715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433853-59C2-3E44-93D6-C68658FD0036}"/>
              </a:ext>
            </a:extLst>
          </p:cNvPr>
          <p:cNvSpPr/>
          <p:nvPr/>
        </p:nvSpPr>
        <p:spPr>
          <a:xfrm>
            <a:off x="9584699" y="4740838"/>
            <a:ext cx="1066581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C5ACCCE0-AF98-7641-B4BD-DBD79ED311FD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rot="5400000">
            <a:off x="10361209" y="4370270"/>
            <a:ext cx="127349" cy="6137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969AEFC-E300-AD4D-BAFA-A8AFBC46D8EA}"/>
              </a:ext>
            </a:extLst>
          </p:cNvPr>
          <p:cNvCxnSpPr>
            <a:cxnSpLocks/>
            <a:stCxn id="101" idx="3"/>
            <a:endCxn id="104" idx="0"/>
          </p:cNvCxnSpPr>
          <p:nvPr/>
        </p:nvCxnSpPr>
        <p:spPr>
          <a:xfrm rot="16200000" flipH="1">
            <a:off x="10977202" y="4368062"/>
            <a:ext cx="127349" cy="6182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D36F271-CC0E-EE42-A200-AB143D714293}"/>
              </a:ext>
            </a:extLst>
          </p:cNvPr>
          <p:cNvCxnSpPr>
            <a:cxnSpLocks/>
            <a:endCxn id="102" idx="2"/>
          </p:cNvCxnSpPr>
          <p:nvPr/>
        </p:nvCxnSpPr>
        <p:spPr>
          <a:xfrm rot="16200000" flipH="1">
            <a:off x="9782027" y="5406023"/>
            <a:ext cx="737991" cy="3199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2C477C49-1B86-6B45-811C-F34D53438A49}"/>
              </a:ext>
            </a:extLst>
          </p:cNvPr>
          <p:cNvCxnSpPr>
            <a:cxnSpLocks/>
            <a:endCxn id="102" idx="4"/>
          </p:cNvCxnSpPr>
          <p:nvPr/>
        </p:nvCxnSpPr>
        <p:spPr>
          <a:xfrm rot="5400000">
            <a:off x="11013489" y="5391781"/>
            <a:ext cx="737991" cy="34842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6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A44-CD26-A349-9A27-022C909B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0792-08B9-B24D-95E4-17E5B022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Aggression identification </a:t>
            </a:r>
          </a:p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bullying </a:t>
            </a:r>
          </a:p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oxic comments</a:t>
            </a:r>
          </a:p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Offensive language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B59-7670-F842-B972-E68EF8A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Umbrellla term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A462F-0BD1-D942-943D-A970FF352D93}"/>
              </a:ext>
            </a:extLst>
          </p:cNvPr>
          <p:cNvSpPr txBox="1">
            <a:spLocks/>
          </p:cNvSpPr>
          <p:nvPr/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3800" dirty="0">
              <a:latin typeface="ACADEMY ENGRAVED LET PLAIN:1.0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B8DD8B-E1DB-2C43-9C0A-7FCE3DEF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82" y="1472436"/>
            <a:ext cx="6792310" cy="45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FD7B2B-5020-E542-8397-BE3E61373A8F}"/>
              </a:ext>
            </a:extLst>
          </p:cNvPr>
          <p:cNvSpPr/>
          <p:nvPr/>
        </p:nvSpPr>
        <p:spPr>
          <a:xfrm>
            <a:off x="3490859" y="3982194"/>
            <a:ext cx="125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B4DDA-0467-1848-945E-DB06D10418ED}"/>
              </a:ext>
            </a:extLst>
          </p:cNvPr>
          <p:cNvSpPr/>
          <p:nvPr/>
        </p:nvSpPr>
        <p:spPr>
          <a:xfrm>
            <a:off x="4094708" y="422213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bullying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0BE2-6757-A840-8BC7-0E890F5075CD}"/>
              </a:ext>
            </a:extLst>
          </p:cNvPr>
          <p:cNvSpPr/>
          <p:nvPr/>
        </p:nvSpPr>
        <p:spPr>
          <a:xfrm>
            <a:off x="5357650" y="3982194"/>
            <a:ext cx="139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35215-CFA4-1146-ABDD-05CAE1361406}"/>
              </a:ext>
            </a:extLst>
          </p:cNvPr>
          <p:cNvSpPr/>
          <p:nvPr/>
        </p:nvSpPr>
        <p:spPr>
          <a:xfrm>
            <a:off x="7750357" y="3982194"/>
            <a:ext cx="168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oxic comments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889BF-9F86-EB47-960B-CEE1A1B07FF8}"/>
              </a:ext>
            </a:extLst>
          </p:cNvPr>
          <p:cNvSpPr/>
          <p:nvPr/>
        </p:nvSpPr>
        <p:spPr>
          <a:xfrm>
            <a:off x="5473428" y="1783141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Abusive language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D6A581-0B4C-D840-A6EF-DBE15670EB2F}"/>
              </a:ext>
            </a:extLst>
          </p:cNvPr>
          <p:cNvSpPr/>
          <p:nvPr/>
        </p:nvSpPr>
        <p:spPr>
          <a:xfrm>
            <a:off x="6385216" y="4222135"/>
            <a:ext cx="196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Offensive language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25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A9AB-414A-664D-9855-B1381F6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NL">
                <a:solidFill>
                  <a:schemeClr val="bg1"/>
                </a:solidFill>
              </a:rPr>
              <a:t>Hate speech vs. Offensive language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7898-4D40-B048-8871-3C341A92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L" sz="2100" dirty="0"/>
              <a:t>My apologies for the profanity</a:t>
            </a:r>
            <a:endParaRPr lang="en-NL" sz="2100" b="1" dirty="0"/>
          </a:p>
          <a:p>
            <a:pPr algn="ctr"/>
            <a:endParaRPr lang="en-NL" sz="2100" dirty="0"/>
          </a:p>
        </p:txBody>
      </p:sp>
    </p:spTree>
    <p:extLst>
      <p:ext uri="{BB962C8B-B14F-4D97-AF65-F5344CB8AC3E}">
        <p14:creationId xmlns:p14="http://schemas.microsoft.com/office/powerpoint/2010/main" val="58125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A9AB-414A-664D-9855-B1381F6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Hate speech vs. Offensive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7898-4D40-B048-8871-3C341A92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L" sz="2100" i="1" dirty="0"/>
              <a:t>Stupid f*cking n*gger LeBron. You flipping jun-gle bunny monkey f*ggot </a:t>
            </a:r>
          </a:p>
          <a:p>
            <a:pPr marL="0" indent="0" algn="ctr">
              <a:buNone/>
            </a:pPr>
            <a:r>
              <a:rPr lang="en-NL" sz="2100" b="1" dirty="0"/>
              <a:t>Hate Speech</a:t>
            </a:r>
          </a:p>
          <a:p>
            <a:pPr algn="ctr"/>
            <a:endParaRPr lang="en-NL" sz="2100" dirty="0"/>
          </a:p>
          <a:p>
            <a:pPr marL="0" indent="0" algn="ctr">
              <a:buNone/>
            </a:pPr>
            <a:r>
              <a:rPr lang="en-NL" sz="2100" i="1" dirty="0"/>
              <a:t>Why you worried bout that other h*e? Cuz that other h*e aint worried bout another h*e</a:t>
            </a:r>
          </a:p>
          <a:p>
            <a:pPr marL="0" indent="0" algn="ctr">
              <a:buNone/>
            </a:pPr>
            <a:r>
              <a:rPr lang="en-NL" sz="2100" i="1" dirty="0"/>
              <a:t> </a:t>
            </a:r>
            <a:r>
              <a:rPr lang="en-NL" sz="2100" b="1" dirty="0"/>
              <a:t>Offensive</a:t>
            </a:r>
          </a:p>
          <a:p>
            <a:pPr algn="ctr"/>
            <a:endParaRPr lang="en-NL" sz="2100" dirty="0"/>
          </a:p>
        </p:txBody>
      </p:sp>
    </p:spTree>
    <p:extLst>
      <p:ext uri="{BB962C8B-B14F-4D97-AF65-F5344CB8AC3E}">
        <p14:creationId xmlns:p14="http://schemas.microsoft.com/office/powerpoint/2010/main" val="254345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B59-7670-F842-B972-E68EF8A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Umbrella term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A462F-0BD1-D942-943D-A970FF352D93}"/>
              </a:ext>
            </a:extLst>
          </p:cNvPr>
          <p:cNvSpPr txBox="1">
            <a:spLocks/>
          </p:cNvSpPr>
          <p:nvPr/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3800" dirty="0">
              <a:latin typeface="ACADEMY ENGRAVED LET PLAIN:1.0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B8DD8B-E1DB-2C43-9C0A-7FCE3DEF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0" y="1472436"/>
            <a:ext cx="9318600" cy="45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FD7B2B-5020-E542-8397-BE3E61373A8F}"/>
              </a:ext>
            </a:extLst>
          </p:cNvPr>
          <p:cNvSpPr/>
          <p:nvPr/>
        </p:nvSpPr>
        <p:spPr>
          <a:xfrm>
            <a:off x="2914207" y="3982194"/>
            <a:ext cx="125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B4DDA-0467-1848-945E-DB06D10418ED}"/>
              </a:ext>
            </a:extLst>
          </p:cNvPr>
          <p:cNvSpPr/>
          <p:nvPr/>
        </p:nvSpPr>
        <p:spPr>
          <a:xfrm>
            <a:off x="4020566" y="422213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bullying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0BE2-6757-A840-8BC7-0E890F5075CD}"/>
              </a:ext>
            </a:extLst>
          </p:cNvPr>
          <p:cNvSpPr/>
          <p:nvPr/>
        </p:nvSpPr>
        <p:spPr>
          <a:xfrm>
            <a:off x="5357650" y="3982194"/>
            <a:ext cx="139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35215-CFA4-1146-ABDD-05CAE1361406}"/>
              </a:ext>
            </a:extLst>
          </p:cNvPr>
          <p:cNvSpPr/>
          <p:nvPr/>
        </p:nvSpPr>
        <p:spPr>
          <a:xfrm>
            <a:off x="8228157" y="3982194"/>
            <a:ext cx="168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oxic comments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889BF-9F86-EB47-960B-CEE1A1B07FF8}"/>
              </a:ext>
            </a:extLst>
          </p:cNvPr>
          <p:cNvSpPr/>
          <p:nvPr/>
        </p:nvSpPr>
        <p:spPr>
          <a:xfrm>
            <a:off x="5473428" y="1783141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Abusive language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D6A581-0B4C-D840-A6EF-DBE15670EB2F}"/>
              </a:ext>
            </a:extLst>
          </p:cNvPr>
          <p:cNvSpPr/>
          <p:nvPr/>
        </p:nvSpPr>
        <p:spPr>
          <a:xfrm>
            <a:off x="6525262" y="4222135"/>
            <a:ext cx="196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Offensive language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BC448-FA7F-2D48-8D4B-4B716134FD60}"/>
              </a:ext>
            </a:extLst>
          </p:cNvPr>
          <p:cNvSpPr/>
          <p:nvPr/>
        </p:nvSpPr>
        <p:spPr>
          <a:xfrm>
            <a:off x="3490859" y="2659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AutoNum type="arabicPeriod"/>
            </a:pPr>
            <a:r>
              <a:rPr lang="en-N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whether the abuse is directed at a specific </a:t>
            </a:r>
          </a:p>
          <a:p>
            <a:pPr algn="ctr"/>
            <a:r>
              <a:rPr lang="en-N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target or towards a generalized group. </a:t>
            </a:r>
          </a:p>
          <a:p>
            <a:pPr algn="ctr"/>
            <a:r>
              <a:rPr lang="en-N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the degree to which the abuse is explicit or implicit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NL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6B0C5-04CA-9843-9CBB-9D452AE7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“The best way to fight hate speech is with better speech”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Marilyn Mayo</a:t>
            </a:r>
          </a:p>
        </p:txBody>
      </p:sp>
    </p:spTree>
    <p:extLst>
      <p:ext uri="{BB962C8B-B14F-4D97-AF65-F5344CB8AC3E}">
        <p14:creationId xmlns:p14="http://schemas.microsoft.com/office/powerpoint/2010/main" val="175667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  <a:noFill/>
        </p:spPr>
        <p:txBody>
          <a:bodyPr>
            <a:normAutofit/>
          </a:bodyPr>
          <a:lstStyle/>
          <a:p>
            <a:pPr algn="r"/>
            <a:r>
              <a:rPr lang="en-NL" sz="3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  <a:noFill/>
        </p:spPr>
        <p:txBody>
          <a:bodyPr anchor="ctr">
            <a:normAutofit/>
          </a:bodyPr>
          <a:lstStyle/>
          <a:p>
            <a:r>
              <a:rPr lang="en-GB" sz="1900" dirty="0">
                <a:solidFill>
                  <a:schemeClr val="bg1"/>
                </a:solidFill>
              </a:rPr>
              <a:t>The Hate Speech and Offensive Content-Dataset (HASOC) </a:t>
            </a:r>
          </a:p>
          <a:p>
            <a:r>
              <a:rPr lang="en-GB" sz="1900" dirty="0">
                <a:solidFill>
                  <a:schemeClr val="bg1"/>
                </a:solidFill>
              </a:rPr>
              <a:t>The Offensive Language Identification Dataset (OLID) </a:t>
            </a:r>
          </a:p>
          <a:p>
            <a:r>
              <a:rPr lang="en-GB" sz="1900" dirty="0">
                <a:solidFill>
                  <a:schemeClr val="bg1"/>
                </a:solidFill>
              </a:rPr>
              <a:t>D</a:t>
            </a:r>
            <a:r>
              <a:rPr lang="en-NL" sz="1900" dirty="0">
                <a:solidFill>
                  <a:schemeClr val="bg1"/>
                </a:solidFill>
              </a:rPr>
              <a:t>ifference datasets and commonalities</a:t>
            </a:r>
          </a:p>
          <a:p>
            <a:r>
              <a:rPr lang="en-GB" sz="1900" dirty="0">
                <a:solidFill>
                  <a:schemeClr val="bg1"/>
                </a:solidFill>
              </a:rPr>
              <a:t>B</a:t>
            </a:r>
            <a:r>
              <a:rPr lang="en-NL" sz="1900" dirty="0">
                <a:solidFill>
                  <a:schemeClr val="bg1"/>
                </a:solidFill>
              </a:rPr>
              <a:t>asic statistics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E8D23E1-0BBA-88BC-23B3-E0196883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4" r="20962"/>
          <a:stretch/>
        </p:blipFill>
        <p:spPr>
          <a:xfrm>
            <a:off x="308751" y="2350982"/>
            <a:ext cx="4431121" cy="43351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7AFC0-A896-7A42-B1C4-70F3F6387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52969"/>
              </p:ext>
            </p:extLst>
          </p:nvPr>
        </p:nvGraphicFramePr>
        <p:xfrm>
          <a:off x="4945336" y="2971276"/>
          <a:ext cx="6735918" cy="2480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6157">
                  <a:extLst>
                    <a:ext uri="{9D8B030D-6E8A-4147-A177-3AD203B41FA5}">
                      <a16:colId xmlns:a16="http://schemas.microsoft.com/office/drawing/2014/main" val="2486954354"/>
                    </a:ext>
                  </a:extLst>
                </a:gridCol>
                <a:gridCol w="1372194">
                  <a:extLst>
                    <a:ext uri="{9D8B030D-6E8A-4147-A177-3AD203B41FA5}">
                      <a16:colId xmlns:a16="http://schemas.microsoft.com/office/drawing/2014/main" val="3574013432"/>
                    </a:ext>
                  </a:extLst>
                </a:gridCol>
                <a:gridCol w="1969293">
                  <a:extLst>
                    <a:ext uri="{9D8B030D-6E8A-4147-A177-3AD203B41FA5}">
                      <a16:colId xmlns:a16="http://schemas.microsoft.com/office/drawing/2014/main" val="1668463642"/>
                    </a:ext>
                  </a:extLst>
                </a:gridCol>
                <a:gridCol w="1368274">
                  <a:extLst>
                    <a:ext uri="{9D8B030D-6E8A-4147-A177-3AD203B41FA5}">
                      <a16:colId xmlns:a16="http://schemas.microsoft.com/office/drawing/2014/main" val="2390633629"/>
                    </a:ext>
                  </a:extLst>
                </a:gridCol>
              </a:tblGrid>
              <a:tr h="55697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GB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en-GB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Not offensive</a:t>
                      </a:r>
                      <a:endParaRPr lang="en-GB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Offensive</a:t>
                      </a:r>
                      <a:endParaRPr lang="en-GB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ctr"/>
                </a:tc>
                <a:extLst>
                  <a:ext uri="{0D108BD9-81ED-4DB2-BD59-A6C34878D82A}">
                    <a16:rowId xmlns:a16="http://schemas.microsoft.com/office/drawing/2014/main" val="2523841808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OLID train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13240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8840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4400</a:t>
                      </a:r>
                      <a:endParaRPr lang="en-NL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extLst>
                  <a:ext uri="{0D108BD9-81ED-4DB2-BD59-A6C34878D82A}">
                    <a16:rowId xmlns:a16="http://schemas.microsoft.com/office/drawing/2014/main" val="3189080628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OLID test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859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620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239</a:t>
                      </a:r>
                      <a:endParaRPr lang="en-NL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extLst>
                  <a:ext uri="{0D108BD9-81ED-4DB2-BD59-A6C34878D82A}">
                    <a16:rowId xmlns:a16="http://schemas.microsoft.com/office/drawing/2014/main" val="314660677"/>
                  </a:ext>
                </a:extLst>
              </a:tr>
              <a:tr h="518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HASOC train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4681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2872</a:t>
                      </a:r>
                      <a:endParaRPr lang="en-NL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1809</a:t>
                      </a:r>
                      <a:endParaRPr lang="en-NL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extLst>
                  <a:ext uri="{0D108BD9-81ED-4DB2-BD59-A6C34878D82A}">
                    <a16:rowId xmlns:a16="http://schemas.microsoft.com/office/drawing/2014/main" val="1793374662"/>
                  </a:ext>
                </a:extLst>
              </a:tr>
              <a:tr h="55697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HASOC test</a:t>
                      </a:r>
                      <a:endParaRPr lang="en-GB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1171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719</a:t>
                      </a:r>
                      <a:endParaRPr lang="en-NL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452</a:t>
                      </a:r>
                      <a:endParaRPr lang="en-NL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201" marR="12217" marT="97847" marB="97847" anchor="b"/>
                </a:tc>
                <a:extLst>
                  <a:ext uri="{0D108BD9-81ED-4DB2-BD59-A6C34878D82A}">
                    <a16:rowId xmlns:a16="http://schemas.microsoft.com/office/drawing/2014/main" val="128716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9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FFB-9D3B-B24E-8794-F07BB09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FD21-3DAD-444E-A534-A0F58596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>
              <a:solidFill>
                <a:schemeClr val="bg1"/>
              </a:solidFill>
            </a:endParaRPr>
          </a:p>
          <a:p>
            <a:r>
              <a:rPr lang="en-NL" dirty="0">
                <a:solidFill>
                  <a:schemeClr val="bg1"/>
                </a:solidFill>
              </a:rPr>
              <a:t>Bidirectional Encoder Representation from Transformers (BERT)</a:t>
            </a:r>
          </a:p>
          <a:p>
            <a:r>
              <a:rPr lang="en-NL" dirty="0">
                <a:solidFill>
                  <a:schemeClr val="bg1"/>
                </a:solidFill>
              </a:rPr>
              <a:t>Transfer learning</a:t>
            </a:r>
          </a:p>
          <a:p>
            <a:r>
              <a:rPr lang="en-NL" dirty="0">
                <a:solidFill>
                  <a:schemeClr val="bg1"/>
                </a:solidFill>
              </a:rPr>
              <a:t>Behavioral testing</a:t>
            </a:r>
          </a:p>
          <a:p>
            <a:r>
              <a:rPr lang="en-NL" dirty="0">
                <a:solidFill>
                  <a:schemeClr val="bg1"/>
                </a:solidFill>
              </a:rPr>
              <a:t>Checklists</a:t>
            </a:r>
          </a:p>
        </p:txBody>
      </p:sp>
    </p:spTree>
    <p:extLst>
      <p:ext uri="{BB962C8B-B14F-4D97-AF65-F5344CB8AC3E}">
        <p14:creationId xmlns:p14="http://schemas.microsoft.com/office/powerpoint/2010/main" val="194189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E8D23E1-0BBA-88BC-23B3-E0196883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6" r="1" b="2656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In-domain</a:t>
            </a:r>
          </a:p>
          <a:p>
            <a:r>
              <a:rPr lang="en-GB" sz="2400" dirty="0">
                <a:solidFill>
                  <a:schemeClr val="bg1"/>
                </a:solidFill>
              </a:rPr>
              <a:t>Cross-domain</a:t>
            </a:r>
          </a:p>
          <a:p>
            <a:r>
              <a:rPr lang="en-GB" sz="2400" dirty="0">
                <a:solidFill>
                  <a:schemeClr val="bg1"/>
                </a:solidFill>
              </a:rPr>
              <a:t>Concatenation of datasets </a:t>
            </a:r>
            <a:endParaRPr lang="en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2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B35-E4D8-F94C-9A1C-C8D5E8EF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Where we are in the project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5AC7D7-3CF4-2144-B8C2-E448A95004EE}"/>
              </a:ext>
            </a:extLst>
          </p:cNvPr>
          <p:cNvSpPr/>
          <p:nvPr/>
        </p:nvSpPr>
        <p:spPr>
          <a:xfrm>
            <a:off x="162839" y="1854631"/>
            <a:ext cx="11797427" cy="45845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Snip Single Corner of Rectangle 57">
            <a:extLst>
              <a:ext uri="{FF2B5EF4-FFF2-40B4-BE49-F238E27FC236}">
                <a16:creationId xmlns:a16="http://schemas.microsoft.com/office/drawing/2014/main" id="{0A6E6B1A-8046-4641-8BB3-2C31A764E5F9}"/>
              </a:ext>
            </a:extLst>
          </p:cNvPr>
          <p:cNvSpPr>
            <a:spLocks/>
          </p:cNvSpPr>
          <p:nvPr/>
        </p:nvSpPr>
        <p:spPr>
          <a:xfrm>
            <a:off x="1124691" y="2145340"/>
            <a:ext cx="1292834" cy="7218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1: </a:t>
            </a:r>
          </a:p>
        </p:txBody>
      </p:sp>
      <p:sp>
        <p:nvSpPr>
          <p:cNvPr id="59" name="Snip Single Corner of Rectangle 58">
            <a:extLst>
              <a:ext uri="{FF2B5EF4-FFF2-40B4-BE49-F238E27FC236}">
                <a16:creationId xmlns:a16="http://schemas.microsoft.com/office/drawing/2014/main" id="{BD8C73AD-443D-2140-BE60-25EF477CC6CC}"/>
              </a:ext>
            </a:extLst>
          </p:cNvPr>
          <p:cNvSpPr>
            <a:spLocks/>
          </p:cNvSpPr>
          <p:nvPr/>
        </p:nvSpPr>
        <p:spPr>
          <a:xfrm>
            <a:off x="4207105" y="2115594"/>
            <a:ext cx="1299957" cy="7515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2: </a:t>
            </a:r>
          </a:p>
        </p:txBody>
      </p:sp>
      <p:sp>
        <p:nvSpPr>
          <p:cNvPr id="60" name="Snip Single Corner of Rectangle 59">
            <a:extLst>
              <a:ext uri="{FF2B5EF4-FFF2-40B4-BE49-F238E27FC236}">
                <a16:creationId xmlns:a16="http://schemas.microsoft.com/office/drawing/2014/main" id="{CA1DEBDD-37C3-6B48-8433-BD94E2415146}"/>
              </a:ext>
            </a:extLst>
          </p:cNvPr>
          <p:cNvSpPr>
            <a:spLocks/>
          </p:cNvSpPr>
          <p:nvPr/>
        </p:nvSpPr>
        <p:spPr>
          <a:xfrm>
            <a:off x="7249917" y="2112457"/>
            <a:ext cx="1292834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3: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240DD717-D72E-0241-AE1B-2F6AF4CE1286}"/>
              </a:ext>
            </a:extLst>
          </p:cNvPr>
          <p:cNvSpPr/>
          <p:nvPr/>
        </p:nvSpPr>
        <p:spPr>
          <a:xfrm>
            <a:off x="231733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D58DB5EE-2F73-2A41-93C4-292884F0069E}"/>
              </a:ext>
            </a:extLst>
          </p:cNvPr>
          <p:cNvSpPr/>
          <p:nvPr/>
        </p:nvSpPr>
        <p:spPr>
          <a:xfrm>
            <a:off x="1659700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4DAEA0-D324-AC40-B6EA-449A7768502A}"/>
              </a:ext>
            </a:extLst>
          </p:cNvPr>
          <p:cNvSpPr/>
          <p:nvPr/>
        </p:nvSpPr>
        <p:spPr>
          <a:xfrm>
            <a:off x="1136738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97F20C0-B8FD-BE44-A8A7-BAE7C2E7008B}"/>
              </a:ext>
            </a:extLst>
          </p:cNvPr>
          <p:cNvCxnSpPr>
            <a:cxnSpLocks/>
            <a:stCxn id="63" idx="1"/>
            <a:endCxn id="61" idx="0"/>
          </p:cNvCxnSpPr>
          <p:nvPr/>
        </p:nvCxnSpPr>
        <p:spPr>
          <a:xfrm rot="10800000" flipV="1">
            <a:off x="848640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84B6287-B006-2E4A-A666-FEFBC7367280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066796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FF38945-0933-2F4F-9525-44352BA33AB6}"/>
              </a:ext>
            </a:extLst>
          </p:cNvPr>
          <p:cNvSpPr/>
          <p:nvPr/>
        </p:nvSpPr>
        <p:spPr>
          <a:xfrm>
            <a:off x="231733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DAF44F-D038-774D-8B8E-92B0D3882344}"/>
              </a:ext>
            </a:extLst>
          </p:cNvPr>
          <p:cNvSpPr/>
          <p:nvPr/>
        </p:nvSpPr>
        <p:spPr>
          <a:xfrm>
            <a:off x="1659700" y="4748143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85465513-3923-3344-9C36-78B5E869565E}"/>
              </a:ext>
            </a:extLst>
          </p:cNvPr>
          <p:cNvCxnSpPr>
            <a:cxnSpLocks/>
            <a:stCxn id="67" idx="2"/>
            <a:endCxn id="70" idx="4"/>
          </p:cNvCxnSpPr>
          <p:nvPr/>
        </p:nvCxnSpPr>
        <p:spPr>
          <a:xfrm rot="5400000">
            <a:off x="1838564" y="5406023"/>
            <a:ext cx="737992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F1A96EE-878D-4D40-ABB9-4208EF4DA285}"/>
              </a:ext>
            </a:extLst>
          </p:cNvPr>
          <p:cNvCxnSpPr>
            <a:cxnSpLocks/>
            <a:stCxn id="66" idx="2"/>
            <a:endCxn id="70" idx="2"/>
          </p:cNvCxnSpPr>
          <p:nvPr/>
        </p:nvCxnSpPr>
        <p:spPr>
          <a:xfrm rot="16200000" flipH="1">
            <a:off x="630478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550BB48-3439-9948-B18A-D9079112E79E}"/>
              </a:ext>
            </a:extLst>
          </p:cNvPr>
          <p:cNvSpPr/>
          <p:nvPr/>
        </p:nvSpPr>
        <p:spPr>
          <a:xfrm>
            <a:off x="1150308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39EB65-C7D1-2241-86C8-FB4D45773B40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848640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863EA8-D0AF-1F45-8351-0BA359D1F8F7}"/>
              </a:ext>
            </a:extLst>
          </p:cNvPr>
          <p:cNvCxnSpPr>
            <a:cxnSpLocks/>
            <a:stCxn id="62" idx="3"/>
            <a:endCxn id="67" idx="0"/>
          </p:cNvCxnSpPr>
          <p:nvPr/>
        </p:nvCxnSpPr>
        <p:spPr>
          <a:xfrm>
            <a:off x="2367528" y="4460044"/>
            <a:ext cx="0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4E328899-25C8-414E-860D-E04B1E04F132}"/>
              </a:ext>
            </a:extLst>
          </p:cNvPr>
          <p:cNvSpPr/>
          <p:nvPr/>
        </p:nvSpPr>
        <p:spPr>
          <a:xfrm>
            <a:off x="3377847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3E006D8C-AFCA-D643-88BA-AF58BC56C5E1}"/>
              </a:ext>
            </a:extLst>
          </p:cNvPr>
          <p:cNvSpPr/>
          <p:nvPr/>
        </p:nvSpPr>
        <p:spPr>
          <a:xfrm>
            <a:off x="4805814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76AC833-8258-764B-9365-A7DD0DFE01D2}"/>
              </a:ext>
            </a:extLst>
          </p:cNvPr>
          <p:cNvSpPr/>
          <p:nvPr/>
        </p:nvSpPr>
        <p:spPr>
          <a:xfrm>
            <a:off x="4296422" y="3100973"/>
            <a:ext cx="102120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9808DC2-C61C-7F45-8802-B375FD521F96}"/>
              </a:ext>
            </a:extLst>
          </p:cNvPr>
          <p:cNvCxnSpPr>
            <a:cxnSpLocks/>
            <a:stCxn id="75" idx="1"/>
            <a:endCxn id="73" idx="0"/>
          </p:cNvCxnSpPr>
          <p:nvPr/>
        </p:nvCxnSpPr>
        <p:spPr>
          <a:xfrm rot="10800000" flipV="1">
            <a:off x="3994754" y="3389070"/>
            <a:ext cx="30166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147FEF6B-C04F-694E-9A8C-B9A327499C56}"/>
              </a:ext>
            </a:extLst>
          </p:cNvPr>
          <p:cNvCxnSpPr>
            <a:cxnSpLocks/>
            <a:stCxn id="75" idx="3"/>
            <a:endCxn id="74" idx="0"/>
          </p:cNvCxnSpPr>
          <p:nvPr/>
        </p:nvCxnSpPr>
        <p:spPr>
          <a:xfrm>
            <a:off x="5317630" y="3389071"/>
            <a:ext cx="19601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4B635F6-49E0-CB4C-AB6E-A1376B3A1F43}"/>
              </a:ext>
            </a:extLst>
          </p:cNvPr>
          <p:cNvSpPr/>
          <p:nvPr/>
        </p:nvSpPr>
        <p:spPr>
          <a:xfrm>
            <a:off x="4904558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60368D-F3EE-C749-A1E4-FCB73424CFFD}"/>
              </a:ext>
            </a:extLst>
          </p:cNvPr>
          <p:cNvSpPr/>
          <p:nvPr/>
        </p:nvSpPr>
        <p:spPr>
          <a:xfrm>
            <a:off x="3346753" y="4748143"/>
            <a:ext cx="126490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4EC2ACE3-A682-F24E-9903-D177D2BF3369}"/>
              </a:ext>
            </a:extLst>
          </p:cNvPr>
          <p:cNvCxnSpPr>
            <a:cxnSpLocks/>
            <a:stCxn id="79" idx="2"/>
            <a:endCxn id="82" idx="2"/>
          </p:cNvCxnSpPr>
          <p:nvPr/>
        </p:nvCxnSpPr>
        <p:spPr>
          <a:xfrm rot="16200000" flipH="1">
            <a:off x="3768818" y="5407383"/>
            <a:ext cx="737992" cy="3172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404F9046-D04E-E24B-9CD2-2D050E935D90}"/>
              </a:ext>
            </a:extLst>
          </p:cNvPr>
          <p:cNvCxnSpPr>
            <a:cxnSpLocks/>
            <a:stCxn id="78" idx="2"/>
            <a:endCxn id="82" idx="4"/>
          </p:cNvCxnSpPr>
          <p:nvPr/>
        </p:nvCxnSpPr>
        <p:spPr>
          <a:xfrm rot="5400000">
            <a:off x="4988589" y="5402111"/>
            <a:ext cx="737992" cy="32776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>
            <a:extLst>
              <a:ext uri="{FF2B5EF4-FFF2-40B4-BE49-F238E27FC236}">
                <a16:creationId xmlns:a16="http://schemas.microsoft.com/office/drawing/2014/main" id="{10366229-2ECB-A445-AF63-0CFA5D473B6F}"/>
              </a:ext>
            </a:extLst>
          </p:cNvPr>
          <p:cNvSpPr/>
          <p:nvPr/>
        </p:nvSpPr>
        <p:spPr>
          <a:xfrm>
            <a:off x="4296422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E52ABB-F91A-FD40-8F04-C4E779232E7F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3979207" y="4460045"/>
            <a:ext cx="15547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422B4A-FC8B-524D-9D66-682635CE1F14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>
            <a:off x="5513642" y="4460044"/>
            <a:ext cx="7823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008D5EC1-5703-F648-8495-F00F6A55BDEE}"/>
              </a:ext>
            </a:extLst>
          </p:cNvPr>
          <p:cNvSpPr/>
          <p:nvPr/>
        </p:nvSpPr>
        <p:spPr>
          <a:xfrm>
            <a:off x="6534399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A3D93E1-C7D6-8E44-BD69-18B84324DDA8}"/>
              </a:ext>
            </a:extLst>
          </p:cNvPr>
          <p:cNvSpPr/>
          <p:nvPr/>
        </p:nvSpPr>
        <p:spPr>
          <a:xfrm>
            <a:off x="7962366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56B2E4A-698A-1E4C-9E15-40B7738442B5}"/>
              </a:ext>
            </a:extLst>
          </p:cNvPr>
          <p:cNvSpPr/>
          <p:nvPr/>
        </p:nvSpPr>
        <p:spPr>
          <a:xfrm>
            <a:off x="7439404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FA886C8-9AF0-2542-8E3D-9167522F62FE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rot="10800000" flipV="1">
            <a:off x="7151306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8842313-883C-8D4B-B8E9-9F232BEF553D}"/>
              </a:ext>
            </a:extLst>
          </p:cNvPr>
          <p:cNvCxnSpPr>
            <a:cxnSpLocks/>
            <a:stCxn id="87" idx="3"/>
            <a:endCxn id="86" idx="0"/>
          </p:cNvCxnSpPr>
          <p:nvPr/>
        </p:nvCxnSpPr>
        <p:spPr>
          <a:xfrm>
            <a:off x="8369462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12ECEE0-86B6-AD4C-B0DB-090DA6484FEA}"/>
              </a:ext>
            </a:extLst>
          </p:cNvPr>
          <p:cNvSpPr/>
          <p:nvPr/>
        </p:nvSpPr>
        <p:spPr>
          <a:xfrm>
            <a:off x="6534399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A63C3CC-2FDB-824E-A4F2-E36641C4EFAA}"/>
              </a:ext>
            </a:extLst>
          </p:cNvPr>
          <p:cNvSpPr/>
          <p:nvPr/>
        </p:nvSpPr>
        <p:spPr>
          <a:xfrm>
            <a:off x="7962366" y="4740838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21F8EEA-E55A-684A-97CD-8023F6C2BB2E}"/>
              </a:ext>
            </a:extLst>
          </p:cNvPr>
          <p:cNvCxnSpPr>
            <a:cxnSpLocks/>
            <a:stCxn id="91" idx="2"/>
            <a:endCxn id="94" idx="4"/>
          </p:cNvCxnSpPr>
          <p:nvPr/>
        </p:nvCxnSpPr>
        <p:spPr>
          <a:xfrm rot="5400000">
            <a:off x="8137578" y="5402370"/>
            <a:ext cx="745297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33C9F86F-3E9F-0C4D-9684-AF8B4B987C72}"/>
              </a:ext>
            </a:extLst>
          </p:cNvPr>
          <p:cNvCxnSpPr>
            <a:cxnSpLocks/>
            <a:stCxn id="90" idx="2"/>
            <a:endCxn id="94" idx="2"/>
          </p:cNvCxnSpPr>
          <p:nvPr/>
        </p:nvCxnSpPr>
        <p:spPr>
          <a:xfrm rot="16200000" flipH="1">
            <a:off x="6933144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2B89BC50-B72C-5940-839C-F1393D753BD7}"/>
              </a:ext>
            </a:extLst>
          </p:cNvPr>
          <p:cNvSpPr/>
          <p:nvPr/>
        </p:nvSpPr>
        <p:spPr>
          <a:xfrm>
            <a:off x="7452974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0E9964-8D23-924A-8820-440B836385C6}"/>
              </a:ext>
            </a:extLst>
          </p:cNvPr>
          <p:cNvCxnSpPr>
            <a:stCxn id="85" idx="3"/>
            <a:endCxn id="90" idx="0"/>
          </p:cNvCxnSpPr>
          <p:nvPr/>
        </p:nvCxnSpPr>
        <p:spPr>
          <a:xfrm>
            <a:off x="7151306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B7A277-DBDB-534C-872D-37C3DDD1BC32}"/>
              </a:ext>
            </a:extLst>
          </p:cNvPr>
          <p:cNvCxnSpPr>
            <a:cxnSpLocks/>
            <a:stCxn id="86" idx="3"/>
            <a:endCxn id="91" idx="0"/>
          </p:cNvCxnSpPr>
          <p:nvPr/>
        </p:nvCxnSpPr>
        <p:spPr>
          <a:xfrm>
            <a:off x="8670194" y="4460044"/>
            <a:ext cx="0" cy="280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ACF1FF-0653-6744-9B99-D41F0126B23D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>
            <a:off x="7151306" y="4460045"/>
            <a:ext cx="1518888" cy="28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976841-28D2-A443-B8A6-45B1D8109732}"/>
              </a:ext>
            </a:extLst>
          </p:cNvPr>
          <p:cNvCxnSpPr>
            <a:cxnSpLocks/>
            <a:stCxn id="86" idx="3"/>
            <a:endCxn id="90" idx="0"/>
          </p:cNvCxnSpPr>
          <p:nvPr/>
        </p:nvCxnSpPr>
        <p:spPr>
          <a:xfrm flipH="1">
            <a:off x="7151306" y="4460044"/>
            <a:ext cx="1518888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6D0FDCC6-C97F-F246-8B9A-E200BE11FFAB}"/>
              </a:ext>
            </a:extLst>
          </p:cNvPr>
          <p:cNvSpPr>
            <a:spLocks/>
          </p:cNvSpPr>
          <p:nvPr/>
        </p:nvSpPr>
        <p:spPr>
          <a:xfrm>
            <a:off x="10065514" y="2112457"/>
            <a:ext cx="1299957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4: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F197804-7D70-B144-9B1F-B3F969A93BBF}"/>
              </a:ext>
            </a:extLst>
          </p:cNvPr>
          <p:cNvSpPr/>
          <p:nvPr/>
        </p:nvSpPr>
        <p:spPr>
          <a:xfrm>
            <a:off x="10262990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D7D54979-3E9E-DC4B-BA8C-5F69B2ED8CBB}"/>
              </a:ext>
            </a:extLst>
          </p:cNvPr>
          <p:cNvSpPr/>
          <p:nvPr/>
        </p:nvSpPr>
        <p:spPr>
          <a:xfrm>
            <a:off x="10023948" y="3796161"/>
            <a:ext cx="1415655" cy="817328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 &amp; OLID</a:t>
            </a:r>
          </a:p>
          <a:p>
            <a:pPr algn="ctr"/>
            <a:endParaRPr lang="en-NL" sz="1400" dirty="0"/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CA804699-70AF-CC4A-86C9-251EB5C59207}"/>
              </a:ext>
            </a:extLst>
          </p:cNvPr>
          <p:cNvSpPr/>
          <p:nvPr/>
        </p:nvSpPr>
        <p:spPr>
          <a:xfrm>
            <a:off x="10310990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C36916-5F81-7040-A331-066202141377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0728019" y="3677169"/>
            <a:ext cx="3757" cy="118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F16DDB-1CA3-2548-A5BF-CEFF82AB4B9B}"/>
              </a:ext>
            </a:extLst>
          </p:cNvPr>
          <p:cNvSpPr/>
          <p:nvPr/>
        </p:nvSpPr>
        <p:spPr>
          <a:xfrm>
            <a:off x="10801398" y="4740838"/>
            <a:ext cx="109715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433853-59C2-3E44-93D6-C68658FD0036}"/>
              </a:ext>
            </a:extLst>
          </p:cNvPr>
          <p:cNvSpPr/>
          <p:nvPr/>
        </p:nvSpPr>
        <p:spPr>
          <a:xfrm>
            <a:off x="9584699" y="4740838"/>
            <a:ext cx="1066581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C5ACCCE0-AF98-7641-B4BD-DBD79ED311FD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rot="5400000">
            <a:off x="10361209" y="4370270"/>
            <a:ext cx="127349" cy="6137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969AEFC-E300-AD4D-BAFA-A8AFBC46D8EA}"/>
              </a:ext>
            </a:extLst>
          </p:cNvPr>
          <p:cNvCxnSpPr>
            <a:cxnSpLocks/>
            <a:stCxn id="101" idx="3"/>
            <a:endCxn id="104" idx="0"/>
          </p:cNvCxnSpPr>
          <p:nvPr/>
        </p:nvCxnSpPr>
        <p:spPr>
          <a:xfrm rot="16200000" flipH="1">
            <a:off x="10977202" y="4368062"/>
            <a:ext cx="127349" cy="6182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D36F271-CC0E-EE42-A200-AB143D714293}"/>
              </a:ext>
            </a:extLst>
          </p:cNvPr>
          <p:cNvCxnSpPr>
            <a:cxnSpLocks/>
            <a:endCxn id="102" idx="2"/>
          </p:cNvCxnSpPr>
          <p:nvPr/>
        </p:nvCxnSpPr>
        <p:spPr>
          <a:xfrm rot="16200000" flipH="1">
            <a:off x="9782027" y="5406023"/>
            <a:ext cx="737991" cy="3199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2C477C49-1B86-6B45-811C-F34D53438A49}"/>
              </a:ext>
            </a:extLst>
          </p:cNvPr>
          <p:cNvCxnSpPr>
            <a:cxnSpLocks/>
            <a:endCxn id="102" idx="4"/>
          </p:cNvCxnSpPr>
          <p:nvPr/>
        </p:nvCxnSpPr>
        <p:spPr>
          <a:xfrm rot="5400000">
            <a:off x="11013489" y="5391781"/>
            <a:ext cx="737991" cy="34842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4248ECE-6BD4-414D-BCE0-5A83CBA133EA}"/>
              </a:ext>
            </a:extLst>
          </p:cNvPr>
          <p:cNvSpPr/>
          <p:nvPr/>
        </p:nvSpPr>
        <p:spPr>
          <a:xfrm>
            <a:off x="231733" y="1969477"/>
            <a:ext cx="2962438" cy="409972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218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NL" sz="2600">
                <a:solidFill>
                  <a:schemeClr val="bg1"/>
                </a:solidFill>
              </a:rPr>
              <a:t>In-domain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HASOC train &amp; HASOC test </a:t>
            </a:r>
          </a:p>
          <a:p>
            <a:r>
              <a:rPr lang="en-GB" sz="1700">
                <a:solidFill>
                  <a:schemeClr val="bg1"/>
                </a:solidFill>
              </a:rPr>
              <a:t>OLID train &amp; OLID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84017-F768-574D-8435-4EA9645E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92489"/>
              </p:ext>
            </p:extLst>
          </p:nvPr>
        </p:nvGraphicFramePr>
        <p:xfrm>
          <a:off x="6350402" y="1031568"/>
          <a:ext cx="5006290" cy="27191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37881">
                  <a:extLst>
                    <a:ext uri="{9D8B030D-6E8A-4147-A177-3AD203B41FA5}">
                      <a16:colId xmlns:a16="http://schemas.microsoft.com/office/drawing/2014/main" val="1479112159"/>
                    </a:ext>
                  </a:extLst>
                </a:gridCol>
                <a:gridCol w="835124">
                  <a:extLst>
                    <a:ext uri="{9D8B030D-6E8A-4147-A177-3AD203B41FA5}">
                      <a16:colId xmlns:a16="http://schemas.microsoft.com/office/drawing/2014/main" val="2994412967"/>
                    </a:ext>
                  </a:extLst>
                </a:gridCol>
                <a:gridCol w="956357">
                  <a:extLst>
                    <a:ext uri="{9D8B030D-6E8A-4147-A177-3AD203B41FA5}">
                      <a16:colId xmlns:a16="http://schemas.microsoft.com/office/drawing/2014/main" val="3204030487"/>
                    </a:ext>
                  </a:extLst>
                </a:gridCol>
                <a:gridCol w="1576928">
                  <a:extLst>
                    <a:ext uri="{9D8B030D-6E8A-4147-A177-3AD203B41FA5}">
                      <a16:colId xmlns:a16="http://schemas.microsoft.com/office/drawing/2014/main" val="1669005450"/>
                    </a:ext>
                  </a:extLst>
                </a:gridCol>
              </a:tblGrid>
              <a:tr h="371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HASOC in-domain</a:t>
                      </a:r>
                      <a:endParaRPr lang="en-GB" sz="1600" b="1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9835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Offensive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405499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Offensive</a:t>
                      </a:r>
                      <a:endParaRPr lang="en-GB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94969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GB" sz="12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74307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OLID in-domain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407314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Offensive</a:t>
                      </a:r>
                      <a:endParaRPr lang="en-GB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81125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Offensive</a:t>
                      </a:r>
                      <a:endParaRPr lang="en-GB" sz="1200" b="1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  <a:endParaRPr lang="en-NL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1487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GB" sz="12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GB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  <a:endParaRPr lang="en-NL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620752"/>
                  </a:ext>
                </a:extLst>
              </a:tr>
            </a:tbl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92F3224-BE16-6F4B-A100-E8F9F63164B3}"/>
              </a:ext>
            </a:extLst>
          </p:cNvPr>
          <p:cNvGraphicFramePr>
            <a:graphicFrameLocks/>
          </p:cNvGraphicFramePr>
          <p:nvPr/>
        </p:nvGraphicFramePr>
        <p:xfrm>
          <a:off x="644769" y="781812"/>
          <a:ext cx="5196831" cy="361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729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B35-E4D8-F94C-9A1C-C8D5E8EF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Where we are in the project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5AC7D7-3CF4-2144-B8C2-E448A95004EE}"/>
              </a:ext>
            </a:extLst>
          </p:cNvPr>
          <p:cNvSpPr/>
          <p:nvPr/>
        </p:nvSpPr>
        <p:spPr>
          <a:xfrm>
            <a:off x="162839" y="1854631"/>
            <a:ext cx="11797427" cy="45845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Snip Single Corner of Rectangle 57">
            <a:extLst>
              <a:ext uri="{FF2B5EF4-FFF2-40B4-BE49-F238E27FC236}">
                <a16:creationId xmlns:a16="http://schemas.microsoft.com/office/drawing/2014/main" id="{0A6E6B1A-8046-4641-8BB3-2C31A764E5F9}"/>
              </a:ext>
            </a:extLst>
          </p:cNvPr>
          <p:cNvSpPr>
            <a:spLocks/>
          </p:cNvSpPr>
          <p:nvPr/>
        </p:nvSpPr>
        <p:spPr>
          <a:xfrm>
            <a:off x="1124691" y="2145340"/>
            <a:ext cx="1292834" cy="7218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1: </a:t>
            </a:r>
          </a:p>
        </p:txBody>
      </p:sp>
      <p:sp>
        <p:nvSpPr>
          <p:cNvPr id="59" name="Snip Single Corner of Rectangle 58">
            <a:extLst>
              <a:ext uri="{FF2B5EF4-FFF2-40B4-BE49-F238E27FC236}">
                <a16:creationId xmlns:a16="http://schemas.microsoft.com/office/drawing/2014/main" id="{BD8C73AD-443D-2140-BE60-25EF477CC6CC}"/>
              </a:ext>
            </a:extLst>
          </p:cNvPr>
          <p:cNvSpPr>
            <a:spLocks/>
          </p:cNvSpPr>
          <p:nvPr/>
        </p:nvSpPr>
        <p:spPr>
          <a:xfrm>
            <a:off x="4207105" y="2115594"/>
            <a:ext cx="1299957" cy="7515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2: </a:t>
            </a:r>
          </a:p>
        </p:txBody>
      </p:sp>
      <p:sp>
        <p:nvSpPr>
          <p:cNvPr id="60" name="Snip Single Corner of Rectangle 59">
            <a:extLst>
              <a:ext uri="{FF2B5EF4-FFF2-40B4-BE49-F238E27FC236}">
                <a16:creationId xmlns:a16="http://schemas.microsoft.com/office/drawing/2014/main" id="{CA1DEBDD-37C3-6B48-8433-BD94E2415146}"/>
              </a:ext>
            </a:extLst>
          </p:cNvPr>
          <p:cNvSpPr>
            <a:spLocks/>
          </p:cNvSpPr>
          <p:nvPr/>
        </p:nvSpPr>
        <p:spPr>
          <a:xfrm>
            <a:off x="7249917" y="2112457"/>
            <a:ext cx="1292834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3: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240DD717-D72E-0241-AE1B-2F6AF4CE1286}"/>
              </a:ext>
            </a:extLst>
          </p:cNvPr>
          <p:cNvSpPr/>
          <p:nvPr/>
        </p:nvSpPr>
        <p:spPr>
          <a:xfrm>
            <a:off x="231733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D58DB5EE-2F73-2A41-93C4-292884F0069E}"/>
              </a:ext>
            </a:extLst>
          </p:cNvPr>
          <p:cNvSpPr/>
          <p:nvPr/>
        </p:nvSpPr>
        <p:spPr>
          <a:xfrm>
            <a:off x="1659700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4DAEA0-D324-AC40-B6EA-449A7768502A}"/>
              </a:ext>
            </a:extLst>
          </p:cNvPr>
          <p:cNvSpPr/>
          <p:nvPr/>
        </p:nvSpPr>
        <p:spPr>
          <a:xfrm>
            <a:off x="1136738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97F20C0-B8FD-BE44-A8A7-BAE7C2E7008B}"/>
              </a:ext>
            </a:extLst>
          </p:cNvPr>
          <p:cNvCxnSpPr>
            <a:cxnSpLocks/>
            <a:stCxn id="63" idx="1"/>
            <a:endCxn id="61" idx="0"/>
          </p:cNvCxnSpPr>
          <p:nvPr/>
        </p:nvCxnSpPr>
        <p:spPr>
          <a:xfrm rot="10800000" flipV="1">
            <a:off x="848640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84B6287-B006-2E4A-A666-FEFBC7367280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066796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FF38945-0933-2F4F-9525-44352BA33AB6}"/>
              </a:ext>
            </a:extLst>
          </p:cNvPr>
          <p:cNvSpPr/>
          <p:nvPr/>
        </p:nvSpPr>
        <p:spPr>
          <a:xfrm>
            <a:off x="231733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DAF44F-D038-774D-8B8E-92B0D3882344}"/>
              </a:ext>
            </a:extLst>
          </p:cNvPr>
          <p:cNvSpPr/>
          <p:nvPr/>
        </p:nvSpPr>
        <p:spPr>
          <a:xfrm>
            <a:off x="1659700" y="4748143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85465513-3923-3344-9C36-78B5E869565E}"/>
              </a:ext>
            </a:extLst>
          </p:cNvPr>
          <p:cNvCxnSpPr>
            <a:cxnSpLocks/>
            <a:stCxn id="67" idx="2"/>
            <a:endCxn id="70" idx="4"/>
          </p:cNvCxnSpPr>
          <p:nvPr/>
        </p:nvCxnSpPr>
        <p:spPr>
          <a:xfrm rot="5400000">
            <a:off x="1838564" y="5406023"/>
            <a:ext cx="737992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F1A96EE-878D-4D40-ABB9-4208EF4DA285}"/>
              </a:ext>
            </a:extLst>
          </p:cNvPr>
          <p:cNvCxnSpPr>
            <a:cxnSpLocks/>
            <a:stCxn id="66" idx="2"/>
            <a:endCxn id="70" idx="2"/>
          </p:cNvCxnSpPr>
          <p:nvPr/>
        </p:nvCxnSpPr>
        <p:spPr>
          <a:xfrm rot="16200000" flipH="1">
            <a:off x="630478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550BB48-3439-9948-B18A-D9079112E79E}"/>
              </a:ext>
            </a:extLst>
          </p:cNvPr>
          <p:cNvSpPr/>
          <p:nvPr/>
        </p:nvSpPr>
        <p:spPr>
          <a:xfrm>
            <a:off x="1150308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39EB65-C7D1-2241-86C8-FB4D45773B40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848640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863EA8-D0AF-1F45-8351-0BA359D1F8F7}"/>
              </a:ext>
            </a:extLst>
          </p:cNvPr>
          <p:cNvCxnSpPr>
            <a:cxnSpLocks/>
            <a:stCxn id="62" idx="3"/>
            <a:endCxn id="67" idx="0"/>
          </p:cNvCxnSpPr>
          <p:nvPr/>
        </p:nvCxnSpPr>
        <p:spPr>
          <a:xfrm>
            <a:off x="2367528" y="4460044"/>
            <a:ext cx="0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4E328899-25C8-414E-860D-E04B1E04F132}"/>
              </a:ext>
            </a:extLst>
          </p:cNvPr>
          <p:cNvSpPr/>
          <p:nvPr/>
        </p:nvSpPr>
        <p:spPr>
          <a:xfrm>
            <a:off x="3377847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3E006D8C-AFCA-D643-88BA-AF58BC56C5E1}"/>
              </a:ext>
            </a:extLst>
          </p:cNvPr>
          <p:cNvSpPr/>
          <p:nvPr/>
        </p:nvSpPr>
        <p:spPr>
          <a:xfrm>
            <a:off x="4805814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76AC833-8258-764B-9365-A7DD0DFE01D2}"/>
              </a:ext>
            </a:extLst>
          </p:cNvPr>
          <p:cNvSpPr/>
          <p:nvPr/>
        </p:nvSpPr>
        <p:spPr>
          <a:xfrm>
            <a:off x="4296422" y="3100973"/>
            <a:ext cx="102120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9808DC2-C61C-7F45-8802-B375FD521F96}"/>
              </a:ext>
            </a:extLst>
          </p:cNvPr>
          <p:cNvCxnSpPr>
            <a:cxnSpLocks/>
            <a:stCxn id="75" idx="1"/>
            <a:endCxn id="73" idx="0"/>
          </p:cNvCxnSpPr>
          <p:nvPr/>
        </p:nvCxnSpPr>
        <p:spPr>
          <a:xfrm rot="10800000" flipV="1">
            <a:off x="3994754" y="3389070"/>
            <a:ext cx="30166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147FEF6B-C04F-694E-9A8C-B9A327499C56}"/>
              </a:ext>
            </a:extLst>
          </p:cNvPr>
          <p:cNvCxnSpPr>
            <a:cxnSpLocks/>
            <a:stCxn id="75" idx="3"/>
            <a:endCxn id="74" idx="0"/>
          </p:cNvCxnSpPr>
          <p:nvPr/>
        </p:nvCxnSpPr>
        <p:spPr>
          <a:xfrm>
            <a:off x="5317630" y="3389071"/>
            <a:ext cx="19601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4B635F6-49E0-CB4C-AB6E-A1376B3A1F43}"/>
              </a:ext>
            </a:extLst>
          </p:cNvPr>
          <p:cNvSpPr/>
          <p:nvPr/>
        </p:nvSpPr>
        <p:spPr>
          <a:xfrm>
            <a:off x="4904558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60368D-F3EE-C749-A1E4-FCB73424CFFD}"/>
              </a:ext>
            </a:extLst>
          </p:cNvPr>
          <p:cNvSpPr/>
          <p:nvPr/>
        </p:nvSpPr>
        <p:spPr>
          <a:xfrm>
            <a:off x="3346753" y="4748143"/>
            <a:ext cx="126490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4EC2ACE3-A682-F24E-9903-D177D2BF3369}"/>
              </a:ext>
            </a:extLst>
          </p:cNvPr>
          <p:cNvCxnSpPr>
            <a:cxnSpLocks/>
            <a:stCxn id="79" idx="2"/>
            <a:endCxn id="82" idx="2"/>
          </p:cNvCxnSpPr>
          <p:nvPr/>
        </p:nvCxnSpPr>
        <p:spPr>
          <a:xfrm rot="16200000" flipH="1">
            <a:off x="3768818" y="5407383"/>
            <a:ext cx="737992" cy="3172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404F9046-D04E-E24B-9CD2-2D050E935D90}"/>
              </a:ext>
            </a:extLst>
          </p:cNvPr>
          <p:cNvCxnSpPr>
            <a:cxnSpLocks/>
            <a:stCxn id="78" idx="2"/>
            <a:endCxn id="82" idx="4"/>
          </p:cNvCxnSpPr>
          <p:nvPr/>
        </p:nvCxnSpPr>
        <p:spPr>
          <a:xfrm rot="5400000">
            <a:off x="4988589" y="5402111"/>
            <a:ext cx="737992" cy="32776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>
            <a:extLst>
              <a:ext uri="{FF2B5EF4-FFF2-40B4-BE49-F238E27FC236}">
                <a16:creationId xmlns:a16="http://schemas.microsoft.com/office/drawing/2014/main" id="{10366229-2ECB-A445-AF63-0CFA5D473B6F}"/>
              </a:ext>
            </a:extLst>
          </p:cNvPr>
          <p:cNvSpPr/>
          <p:nvPr/>
        </p:nvSpPr>
        <p:spPr>
          <a:xfrm>
            <a:off x="4296422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E52ABB-F91A-FD40-8F04-C4E779232E7F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3979207" y="4460045"/>
            <a:ext cx="15547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422B4A-FC8B-524D-9D66-682635CE1F14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>
            <a:off x="5513642" y="4460044"/>
            <a:ext cx="7823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008D5EC1-5703-F648-8495-F00F6A55BDEE}"/>
              </a:ext>
            </a:extLst>
          </p:cNvPr>
          <p:cNvSpPr/>
          <p:nvPr/>
        </p:nvSpPr>
        <p:spPr>
          <a:xfrm>
            <a:off x="6534399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A3D93E1-C7D6-8E44-BD69-18B84324DDA8}"/>
              </a:ext>
            </a:extLst>
          </p:cNvPr>
          <p:cNvSpPr/>
          <p:nvPr/>
        </p:nvSpPr>
        <p:spPr>
          <a:xfrm>
            <a:off x="7962366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56B2E4A-698A-1E4C-9E15-40B7738442B5}"/>
              </a:ext>
            </a:extLst>
          </p:cNvPr>
          <p:cNvSpPr/>
          <p:nvPr/>
        </p:nvSpPr>
        <p:spPr>
          <a:xfrm>
            <a:off x="7439404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FA886C8-9AF0-2542-8E3D-9167522F62FE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rot="10800000" flipV="1">
            <a:off x="7151306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8842313-883C-8D4B-B8E9-9F232BEF553D}"/>
              </a:ext>
            </a:extLst>
          </p:cNvPr>
          <p:cNvCxnSpPr>
            <a:cxnSpLocks/>
            <a:stCxn id="87" idx="3"/>
            <a:endCxn id="86" idx="0"/>
          </p:cNvCxnSpPr>
          <p:nvPr/>
        </p:nvCxnSpPr>
        <p:spPr>
          <a:xfrm>
            <a:off x="8369462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12ECEE0-86B6-AD4C-B0DB-090DA6484FEA}"/>
              </a:ext>
            </a:extLst>
          </p:cNvPr>
          <p:cNvSpPr/>
          <p:nvPr/>
        </p:nvSpPr>
        <p:spPr>
          <a:xfrm>
            <a:off x="6534399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A63C3CC-2FDB-824E-A4F2-E36641C4EFAA}"/>
              </a:ext>
            </a:extLst>
          </p:cNvPr>
          <p:cNvSpPr/>
          <p:nvPr/>
        </p:nvSpPr>
        <p:spPr>
          <a:xfrm>
            <a:off x="7962366" y="4740838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21F8EEA-E55A-684A-97CD-8023F6C2BB2E}"/>
              </a:ext>
            </a:extLst>
          </p:cNvPr>
          <p:cNvCxnSpPr>
            <a:cxnSpLocks/>
            <a:stCxn id="91" idx="2"/>
            <a:endCxn id="94" idx="4"/>
          </p:cNvCxnSpPr>
          <p:nvPr/>
        </p:nvCxnSpPr>
        <p:spPr>
          <a:xfrm rot="5400000">
            <a:off x="8137578" y="5402370"/>
            <a:ext cx="745297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33C9F86F-3E9F-0C4D-9684-AF8B4B987C72}"/>
              </a:ext>
            </a:extLst>
          </p:cNvPr>
          <p:cNvCxnSpPr>
            <a:cxnSpLocks/>
            <a:stCxn id="90" idx="2"/>
            <a:endCxn id="94" idx="2"/>
          </p:cNvCxnSpPr>
          <p:nvPr/>
        </p:nvCxnSpPr>
        <p:spPr>
          <a:xfrm rot="16200000" flipH="1">
            <a:off x="6933144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2B89BC50-B72C-5940-839C-F1393D753BD7}"/>
              </a:ext>
            </a:extLst>
          </p:cNvPr>
          <p:cNvSpPr/>
          <p:nvPr/>
        </p:nvSpPr>
        <p:spPr>
          <a:xfrm>
            <a:off x="7452974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0E9964-8D23-924A-8820-440B836385C6}"/>
              </a:ext>
            </a:extLst>
          </p:cNvPr>
          <p:cNvCxnSpPr>
            <a:stCxn id="85" idx="3"/>
            <a:endCxn id="90" idx="0"/>
          </p:cNvCxnSpPr>
          <p:nvPr/>
        </p:nvCxnSpPr>
        <p:spPr>
          <a:xfrm>
            <a:off x="7151306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B7A277-DBDB-534C-872D-37C3DDD1BC32}"/>
              </a:ext>
            </a:extLst>
          </p:cNvPr>
          <p:cNvCxnSpPr>
            <a:cxnSpLocks/>
            <a:stCxn id="86" idx="3"/>
            <a:endCxn id="91" idx="0"/>
          </p:cNvCxnSpPr>
          <p:nvPr/>
        </p:nvCxnSpPr>
        <p:spPr>
          <a:xfrm>
            <a:off x="8670194" y="4460044"/>
            <a:ext cx="0" cy="280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ACF1FF-0653-6744-9B99-D41F0126B23D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>
            <a:off x="7151306" y="4460045"/>
            <a:ext cx="1518888" cy="28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976841-28D2-A443-B8A6-45B1D8109732}"/>
              </a:ext>
            </a:extLst>
          </p:cNvPr>
          <p:cNvCxnSpPr>
            <a:cxnSpLocks/>
            <a:stCxn id="86" idx="3"/>
            <a:endCxn id="90" idx="0"/>
          </p:cNvCxnSpPr>
          <p:nvPr/>
        </p:nvCxnSpPr>
        <p:spPr>
          <a:xfrm flipH="1">
            <a:off x="7151306" y="4460044"/>
            <a:ext cx="1518888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6D0FDCC6-C97F-F246-8B9A-E200BE11FFAB}"/>
              </a:ext>
            </a:extLst>
          </p:cNvPr>
          <p:cNvSpPr>
            <a:spLocks/>
          </p:cNvSpPr>
          <p:nvPr/>
        </p:nvSpPr>
        <p:spPr>
          <a:xfrm>
            <a:off x="10065514" y="2112457"/>
            <a:ext cx="1299957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4: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F197804-7D70-B144-9B1F-B3F969A93BBF}"/>
              </a:ext>
            </a:extLst>
          </p:cNvPr>
          <p:cNvSpPr/>
          <p:nvPr/>
        </p:nvSpPr>
        <p:spPr>
          <a:xfrm>
            <a:off x="10262990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D7D54979-3E9E-DC4B-BA8C-5F69B2ED8CBB}"/>
              </a:ext>
            </a:extLst>
          </p:cNvPr>
          <p:cNvSpPr/>
          <p:nvPr/>
        </p:nvSpPr>
        <p:spPr>
          <a:xfrm>
            <a:off x="10023948" y="3796161"/>
            <a:ext cx="1415655" cy="817328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 &amp; OLID</a:t>
            </a:r>
          </a:p>
          <a:p>
            <a:pPr algn="ctr"/>
            <a:endParaRPr lang="en-NL" sz="1400" dirty="0"/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CA804699-70AF-CC4A-86C9-251EB5C59207}"/>
              </a:ext>
            </a:extLst>
          </p:cNvPr>
          <p:cNvSpPr/>
          <p:nvPr/>
        </p:nvSpPr>
        <p:spPr>
          <a:xfrm>
            <a:off x="10310990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C36916-5F81-7040-A331-066202141377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0728019" y="3677169"/>
            <a:ext cx="3757" cy="118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F16DDB-1CA3-2548-A5BF-CEFF82AB4B9B}"/>
              </a:ext>
            </a:extLst>
          </p:cNvPr>
          <p:cNvSpPr/>
          <p:nvPr/>
        </p:nvSpPr>
        <p:spPr>
          <a:xfrm>
            <a:off x="10801398" y="4740838"/>
            <a:ext cx="109715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433853-59C2-3E44-93D6-C68658FD0036}"/>
              </a:ext>
            </a:extLst>
          </p:cNvPr>
          <p:cNvSpPr/>
          <p:nvPr/>
        </p:nvSpPr>
        <p:spPr>
          <a:xfrm>
            <a:off x="9584699" y="4740838"/>
            <a:ext cx="1066581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C5ACCCE0-AF98-7641-B4BD-DBD79ED311FD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rot="5400000">
            <a:off x="10361209" y="4370270"/>
            <a:ext cx="127349" cy="6137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969AEFC-E300-AD4D-BAFA-A8AFBC46D8EA}"/>
              </a:ext>
            </a:extLst>
          </p:cNvPr>
          <p:cNvCxnSpPr>
            <a:cxnSpLocks/>
            <a:stCxn id="101" idx="3"/>
            <a:endCxn id="104" idx="0"/>
          </p:cNvCxnSpPr>
          <p:nvPr/>
        </p:nvCxnSpPr>
        <p:spPr>
          <a:xfrm rot="16200000" flipH="1">
            <a:off x="10977202" y="4368062"/>
            <a:ext cx="127349" cy="6182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D36F271-CC0E-EE42-A200-AB143D714293}"/>
              </a:ext>
            </a:extLst>
          </p:cNvPr>
          <p:cNvCxnSpPr>
            <a:cxnSpLocks/>
            <a:endCxn id="102" idx="2"/>
          </p:cNvCxnSpPr>
          <p:nvPr/>
        </p:nvCxnSpPr>
        <p:spPr>
          <a:xfrm rot="16200000" flipH="1">
            <a:off x="9782027" y="5406023"/>
            <a:ext cx="737991" cy="3199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2C477C49-1B86-6B45-811C-F34D53438A49}"/>
              </a:ext>
            </a:extLst>
          </p:cNvPr>
          <p:cNvCxnSpPr>
            <a:cxnSpLocks/>
            <a:endCxn id="102" idx="4"/>
          </p:cNvCxnSpPr>
          <p:nvPr/>
        </p:nvCxnSpPr>
        <p:spPr>
          <a:xfrm rot="5400000">
            <a:off x="11013489" y="5391781"/>
            <a:ext cx="737991" cy="34842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4248ECE-6BD4-414D-BCE0-5A83CBA133EA}"/>
              </a:ext>
            </a:extLst>
          </p:cNvPr>
          <p:cNvSpPr/>
          <p:nvPr/>
        </p:nvSpPr>
        <p:spPr>
          <a:xfrm>
            <a:off x="3256079" y="2044631"/>
            <a:ext cx="2962438" cy="400447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7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NL" sz="2600" dirty="0">
                <a:solidFill>
                  <a:schemeClr val="bg1"/>
                </a:solidFill>
              </a:rPr>
              <a:t>Cross-domain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HASOC train &amp; OLID test </a:t>
            </a:r>
          </a:p>
          <a:p>
            <a:r>
              <a:rPr lang="en-GB" sz="1700" dirty="0">
                <a:solidFill>
                  <a:schemeClr val="bg1"/>
                </a:solidFill>
              </a:rPr>
              <a:t>OLID train &amp; HASOC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84017-F768-574D-8435-4EA9645E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87068"/>
              </p:ext>
            </p:extLst>
          </p:nvPr>
        </p:nvGraphicFramePr>
        <p:xfrm>
          <a:off x="6094476" y="884099"/>
          <a:ext cx="5124644" cy="30141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6603">
                  <a:extLst>
                    <a:ext uri="{9D8B030D-6E8A-4147-A177-3AD203B41FA5}">
                      <a16:colId xmlns:a16="http://schemas.microsoft.com/office/drawing/2014/main" val="1479112159"/>
                    </a:ext>
                  </a:extLst>
                </a:gridCol>
                <a:gridCol w="854867">
                  <a:extLst>
                    <a:ext uri="{9D8B030D-6E8A-4147-A177-3AD203B41FA5}">
                      <a16:colId xmlns:a16="http://schemas.microsoft.com/office/drawing/2014/main" val="2994412967"/>
                    </a:ext>
                  </a:extLst>
                </a:gridCol>
                <a:gridCol w="978966">
                  <a:extLst>
                    <a:ext uri="{9D8B030D-6E8A-4147-A177-3AD203B41FA5}">
                      <a16:colId xmlns:a16="http://schemas.microsoft.com/office/drawing/2014/main" val="3204030487"/>
                    </a:ext>
                  </a:extLst>
                </a:gridCol>
                <a:gridCol w="1614208">
                  <a:extLst>
                    <a:ext uri="{9D8B030D-6E8A-4147-A177-3AD203B41FA5}">
                      <a16:colId xmlns:a16="http://schemas.microsoft.com/office/drawing/2014/main" val="1669005450"/>
                    </a:ext>
                  </a:extLst>
                </a:gridCol>
              </a:tblGrid>
              <a:tr h="55080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HASOC train &amp; OLID test</a:t>
                      </a:r>
                      <a:endParaRPr lang="en-GB" sz="1600" b="1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98353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Offensive</a:t>
                      </a: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405499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Offensive</a:t>
                      </a:r>
                      <a:endParaRPr lang="en-GB" sz="1200" b="0" i="0" u="none" strike="noStrike" cap="none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94969"/>
                  </a:ext>
                </a:extLst>
              </a:tr>
              <a:tr h="4348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GB" sz="12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GB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  <a:p>
                      <a:pPr algn="r" fontAlgn="b"/>
                      <a:endParaRPr lang="en-NL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  <a:p>
                      <a:pPr algn="r" fontAlgn="b"/>
                      <a:endParaRPr lang="en-NL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  <a:p>
                      <a:pPr algn="r" fontAlgn="b"/>
                      <a:endParaRPr lang="en-NL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74307"/>
                  </a:ext>
                </a:extLst>
              </a:tr>
              <a:tr h="550806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OLID train &amp; HASOC test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407314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Offensive</a:t>
                      </a:r>
                      <a:endParaRPr lang="en-GB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81125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Offensive</a:t>
                      </a:r>
                      <a:endParaRPr lang="en-GB" sz="1200" b="1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14873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GB" sz="12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GB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620752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BFF65D-7D66-F24B-A084-D7105A2DF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3406"/>
              </p:ext>
            </p:extLst>
          </p:nvPr>
        </p:nvGraphicFramePr>
        <p:xfrm>
          <a:off x="335432" y="491496"/>
          <a:ext cx="5124643" cy="397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95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NL" sz="2600">
                <a:solidFill>
                  <a:schemeClr val="bg1"/>
                </a:solidFill>
              </a:rPr>
              <a:t>In-domain vs. </a:t>
            </a:r>
            <a:br>
              <a:rPr lang="en-NL" sz="2600">
                <a:solidFill>
                  <a:schemeClr val="bg1"/>
                </a:solidFill>
              </a:rPr>
            </a:br>
            <a:r>
              <a:rPr lang="en-NL" sz="2600">
                <a:solidFill>
                  <a:schemeClr val="bg1"/>
                </a:solidFill>
              </a:rPr>
              <a:t>cross-domain</a:t>
            </a:r>
            <a:endParaRPr lang="en-NL" sz="2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In-domain OLID &amp; HASOC</a:t>
            </a:r>
          </a:p>
          <a:p>
            <a:r>
              <a:rPr lang="en-GB" sz="1700">
                <a:solidFill>
                  <a:schemeClr val="bg1"/>
                </a:solidFill>
              </a:rPr>
              <a:t>HASOC train &amp; OLID test </a:t>
            </a:r>
          </a:p>
          <a:p>
            <a:r>
              <a:rPr lang="en-GB" sz="1700">
                <a:solidFill>
                  <a:schemeClr val="bg1"/>
                </a:solidFill>
              </a:rPr>
              <a:t>OLID train &amp; HASOC test</a:t>
            </a:r>
            <a:endParaRPr lang="en-GB" sz="1700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88E88C-DAA6-1840-9E62-A6B3E2DE4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81329"/>
              </p:ext>
            </p:extLst>
          </p:nvPr>
        </p:nvGraphicFramePr>
        <p:xfrm>
          <a:off x="321565" y="942259"/>
          <a:ext cx="6481169" cy="352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05DA3B-35C4-D648-8BC4-879F3B6AAA77}"/>
              </a:ext>
            </a:extLst>
          </p:cNvPr>
          <p:cNvSpPr txBox="1"/>
          <p:nvPr/>
        </p:nvSpPr>
        <p:spPr>
          <a:xfrm>
            <a:off x="7244860" y="1244741"/>
            <a:ext cx="4312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Key points: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OLID test “outperforms” in-domain HASOC when tested cross-domain HASOC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OLID cross-domain with HASOC test significantly instigates drop in performance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4E661A-AC95-B14C-B27C-7A582CAE55BF}"/>
              </a:ext>
            </a:extLst>
          </p:cNvPr>
          <p:cNvCxnSpPr>
            <a:cxnSpLocks/>
          </p:cNvCxnSpPr>
          <p:nvPr/>
        </p:nvCxnSpPr>
        <p:spPr>
          <a:xfrm>
            <a:off x="7315196" y="1587640"/>
            <a:ext cx="35772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8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B35-E4D8-F94C-9A1C-C8D5E8EF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Where we are in the project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5AC7D7-3CF4-2144-B8C2-E448A95004EE}"/>
              </a:ext>
            </a:extLst>
          </p:cNvPr>
          <p:cNvSpPr/>
          <p:nvPr/>
        </p:nvSpPr>
        <p:spPr>
          <a:xfrm>
            <a:off x="162839" y="1854631"/>
            <a:ext cx="11797427" cy="45845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Snip Single Corner of Rectangle 57">
            <a:extLst>
              <a:ext uri="{FF2B5EF4-FFF2-40B4-BE49-F238E27FC236}">
                <a16:creationId xmlns:a16="http://schemas.microsoft.com/office/drawing/2014/main" id="{0A6E6B1A-8046-4641-8BB3-2C31A764E5F9}"/>
              </a:ext>
            </a:extLst>
          </p:cNvPr>
          <p:cNvSpPr>
            <a:spLocks/>
          </p:cNvSpPr>
          <p:nvPr/>
        </p:nvSpPr>
        <p:spPr>
          <a:xfrm>
            <a:off x="953875" y="2145340"/>
            <a:ext cx="1292834" cy="7218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1: </a:t>
            </a:r>
          </a:p>
        </p:txBody>
      </p:sp>
      <p:sp>
        <p:nvSpPr>
          <p:cNvPr id="59" name="Snip Single Corner of Rectangle 58">
            <a:extLst>
              <a:ext uri="{FF2B5EF4-FFF2-40B4-BE49-F238E27FC236}">
                <a16:creationId xmlns:a16="http://schemas.microsoft.com/office/drawing/2014/main" id="{BD8C73AD-443D-2140-BE60-25EF477CC6CC}"/>
              </a:ext>
            </a:extLst>
          </p:cNvPr>
          <p:cNvSpPr>
            <a:spLocks/>
          </p:cNvSpPr>
          <p:nvPr/>
        </p:nvSpPr>
        <p:spPr>
          <a:xfrm>
            <a:off x="4036289" y="2115594"/>
            <a:ext cx="1299957" cy="7515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2: </a:t>
            </a:r>
          </a:p>
        </p:txBody>
      </p:sp>
      <p:sp>
        <p:nvSpPr>
          <p:cNvPr id="60" name="Snip Single Corner of Rectangle 59">
            <a:extLst>
              <a:ext uri="{FF2B5EF4-FFF2-40B4-BE49-F238E27FC236}">
                <a16:creationId xmlns:a16="http://schemas.microsoft.com/office/drawing/2014/main" id="{CA1DEBDD-37C3-6B48-8433-BD94E2415146}"/>
              </a:ext>
            </a:extLst>
          </p:cNvPr>
          <p:cNvSpPr>
            <a:spLocks/>
          </p:cNvSpPr>
          <p:nvPr/>
        </p:nvSpPr>
        <p:spPr>
          <a:xfrm>
            <a:off x="7079101" y="2112457"/>
            <a:ext cx="1292834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3: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240DD717-D72E-0241-AE1B-2F6AF4CE1286}"/>
              </a:ext>
            </a:extLst>
          </p:cNvPr>
          <p:cNvSpPr/>
          <p:nvPr/>
        </p:nvSpPr>
        <p:spPr>
          <a:xfrm>
            <a:off x="111156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D58DB5EE-2F73-2A41-93C4-292884F0069E}"/>
              </a:ext>
            </a:extLst>
          </p:cNvPr>
          <p:cNvSpPr/>
          <p:nvPr/>
        </p:nvSpPr>
        <p:spPr>
          <a:xfrm>
            <a:off x="1488884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74DAEA0-D324-AC40-B6EA-449A7768502A}"/>
              </a:ext>
            </a:extLst>
          </p:cNvPr>
          <p:cNvSpPr/>
          <p:nvPr/>
        </p:nvSpPr>
        <p:spPr>
          <a:xfrm>
            <a:off x="965922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97F20C0-B8FD-BE44-A8A7-BAE7C2E7008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677824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84B6287-B006-2E4A-A666-FEFBC7367280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1895980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FF38945-0933-2F4F-9525-44352BA33AB6}"/>
              </a:ext>
            </a:extLst>
          </p:cNvPr>
          <p:cNvSpPr/>
          <p:nvPr/>
        </p:nvSpPr>
        <p:spPr>
          <a:xfrm>
            <a:off x="111156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DAF44F-D038-774D-8B8E-92B0D3882344}"/>
              </a:ext>
            </a:extLst>
          </p:cNvPr>
          <p:cNvSpPr/>
          <p:nvPr/>
        </p:nvSpPr>
        <p:spPr>
          <a:xfrm>
            <a:off x="1488884" y="4748143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85465513-3923-3344-9C36-78B5E869565E}"/>
              </a:ext>
            </a:extLst>
          </p:cNvPr>
          <p:cNvCxnSpPr>
            <a:cxnSpLocks/>
            <a:stCxn id="67" idx="2"/>
            <a:endCxn id="70" idx="4"/>
          </p:cNvCxnSpPr>
          <p:nvPr/>
        </p:nvCxnSpPr>
        <p:spPr>
          <a:xfrm rot="5400000">
            <a:off x="1667748" y="5406023"/>
            <a:ext cx="737992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F1A96EE-878D-4D40-ABB9-4208EF4DA285}"/>
              </a:ext>
            </a:extLst>
          </p:cNvPr>
          <p:cNvCxnSpPr>
            <a:cxnSpLocks/>
            <a:endCxn id="70" idx="2"/>
          </p:cNvCxnSpPr>
          <p:nvPr/>
        </p:nvCxnSpPr>
        <p:spPr>
          <a:xfrm rot="16200000" flipH="1">
            <a:off x="459662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550BB48-3439-9948-B18A-D9079112E79E}"/>
              </a:ext>
            </a:extLst>
          </p:cNvPr>
          <p:cNvSpPr/>
          <p:nvPr/>
        </p:nvSpPr>
        <p:spPr>
          <a:xfrm>
            <a:off x="979492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39EB65-C7D1-2241-86C8-FB4D45773B40}"/>
              </a:ext>
            </a:extLst>
          </p:cNvPr>
          <p:cNvCxnSpPr>
            <a:cxnSpLocks/>
          </p:cNvCxnSpPr>
          <p:nvPr/>
        </p:nvCxnSpPr>
        <p:spPr>
          <a:xfrm>
            <a:off x="677824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863EA8-D0AF-1F45-8351-0BA359D1F8F7}"/>
              </a:ext>
            </a:extLst>
          </p:cNvPr>
          <p:cNvCxnSpPr>
            <a:cxnSpLocks/>
            <a:stCxn id="62" idx="3"/>
            <a:endCxn id="67" idx="0"/>
          </p:cNvCxnSpPr>
          <p:nvPr/>
        </p:nvCxnSpPr>
        <p:spPr>
          <a:xfrm>
            <a:off x="2196712" y="4460044"/>
            <a:ext cx="0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4E328899-25C8-414E-860D-E04B1E04F132}"/>
              </a:ext>
            </a:extLst>
          </p:cNvPr>
          <p:cNvSpPr/>
          <p:nvPr/>
        </p:nvSpPr>
        <p:spPr>
          <a:xfrm>
            <a:off x="3207031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3E006D8C-AFCA-D643-88BA-AF58BC56C5E1}"/>
              </a:ext>
            </a:extLst>
          </p:cNvPr>
          <p:cNvSpPr/>
          <p:nvPr/>
        </p:nvSpPr>
        <p:spPr>
          <a:xfrm>
            <a:off x="4634998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76AC833-8258-764B-9365-A7DD0DFE01D2}"/>
              </a:ext>
            </a:extLst>
          </p:cNvPr>
          <p:cNvSpPr/>
          <p:nvPr/>
        </p:nvSpPr>
        <p:spPr>
          <a:xfrm>
            <a:off x="4125606" y="3100973"/>
            <a:ext cx="102120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9808DC2-C61C-7F45-8802-B375FD521F96}"/>
              </a:ext>
            </a:extLst>
          </p:cNvPr>
          <p:cNvCxnSpPr>
            <a:cxnSpLocks/>
            <a:stCxn id="75" idx="1"/>
            <a:endCxn id="73" idx="0"/>
          </p:cNvCxnSpPr>
          <p:nvPr/>
        </p:nvCxnSpPr>
        <p:spPr>
          <a:xfrm rot="10800000" flipV="1">
            <a:off x="3823938" y="3389070"/>
            <a:ext cx="30166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147FEF6B-C04F-694E-9A8C-B9A327499C56}"/>
              </a:ext>
            </a:extLst>
          </p:cNvPr>
          <p:cNvCxnSpPr>
            <a:cxnSpLocks/>
            <a:stCxn id="75" idx="3"/>
            <a:endCxn id="74" idx="0"/>
          </p:cNvCxnSpPr>
          <p:nvPr/>
        </p:nvCxnSpPr>
        <p:spPr>
          <a:xfrm>
            <a:off x="5146814" y="3389071"/>
            <a:ext cx="19601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4B635F6-49E0-CB4C-AB6E-A1376B3A1F43}"/>
              </a:ext>
            </a:extLst>
          </p:cNvPr>
          <p:cNvSpPr/>
          <p:nvPr/>
        </p:nvSpPr>
        <p:spPr>
          <a:xfrm>
            <a:off x="4733742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60368D-F3EE-C749-A1E4-FCB73424CFFD}"/>
              </a:ext>
            </a:extLst>
          </p:cNvPr>
          <p:cNvSpPr/>
          <p:nvPr/>
        </p:nvSpPr>
        <p:spPr>
          <a:xfrm>
            <a:off x="3175937" y="4748143"/>
            <a:ext cx="126490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Test HASOC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4EC2ACE3-A682-F24E-9903-D177D2BF3369}"/>
              </a:ext>
            </a:extLst>
          </p:cNvPr>
          <p:cNvCxnSpPr>
            <a:cxnSpLocks/>
            <a:stCxn id="79" idx="2"/>
            <a:endCxn id="82" idx="2"/>
          </p:cNvCxnSpPr>
          <p:nvPr/>
        </p:nvCxnSpPr>
        <p:spPr>
          <a:xfrm rot="16200000" flipH="1">
            <a:off x="3598002" y="5407383"/>
            <a:ext cx="737992" cy="3172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404F9046-D04E-E24B-9CD2-2D050E935D90}"/>
              </a:ext>
            </a:extLst>
          </p:cNvPr>
          <p:cNvCxnSpPr>
            <a:cxnSpLocks/>
            <a:stCxn id="78" idx="2"/>
            <a:endCxn id="82" idx="4"/>
          </p:cNvCxnSpPr>
          <p:nvPr/>
        </p:nvCxnSpPr>
        <p:spPr>
          <a:xfrm rot="5400000">
            <a:off x="4817773" y="5402111"/>
            <a:ext cx="737992" cy="32776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>
            <a:extLst>
              <a:ext uri="{FF2B5EF4-FFF2-40B4-BE49-F238E27FC236}">
                <a16:creationId xmlns:a16="http://schemas.microsoft.com/office/drawing/2014/main" id="{10366229-2ECB-A445-AF63-0CFA5D473B6F}"/>
              </a:ext>
            </a:extLst>
          </p:cNvPr>
          <p:cNvSpPr/>
          <p:nvPr/>
        </p:nvSpPr>
        <p:spPr>
          <a:xfrm>
            <a:off x="4125606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E52ABB-F91A-FD40-8F04-C4E779232E7F}"/>
              </a:ext>
            </a:extLst>
          </p:cNvPr>
          <p:cNvCxnSpPr>
            <a:cxnSpLocks/>
            <a:stCxn id="73" idx="3"/>
            <a:endCxn id="79" idx="0"/>
          </p:cNvCxnSpPr>
          <p:nvPr/>
        </p:nvCxnSpPr>
        <p:spPr>
          <a:xfrm flipH="1">
            <a:off x="3808391" y="4460045"/>
            <a:ext cx="15547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422B4A-FC8B-524D-9D66-682635CE1F14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>
            <a:off x="5342826" y="4460044"/>
            <a:ext cx="7823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008D5EC1-5703-F648-8495-F00F6A55BDEE}"/>
              </a:ext>
            </a:extLst>
          </p:cNvPr>
          <p:cNvSpPr/>
          <p:nvPr/>
        </p:nvSpPr>
        <p:spPr>
          <a:xfrm>
            <a:off x="6363583" y="3821216"/>
            <a:ext cx="1233814" cy="63882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OLID</a:t>
            </a:r>
          </a:p>
          <a:p>
            <a:pPr algn="ctr"/>
            <a:endParaRPr lang="en-NL" sz="1400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A3D93E1-C7D6-8E44-BD69-18B84324DDA8}"/>
              </a:ext>
            </a:extLst>
          </p:cNvPr>
          <p:cNvSpPr/>
          <p:nvPr/>
        </p:nvSpPr>
        <p:spPr>
          <a:xfrm>
            <a:off x="7791550" y="3821216"/>
            <a:ext cx="1415655" cy="6388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</a:t>
            </a:r>
          </a:p>
          <a:p>
            <a:pPr algn="ctr"/>
            <a:endParaRPr lang="en-NL" sz="1400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56B2E4A-698A-1E4C-9E15-40B7738442B5}"/>
              </a:ext>
            </a:extLst>
          </p:cNvPr>
          <p:cNvSpPr/>
          <p:nvPr/>
        </p:nvSpPr>
        <p:spPr>
          <a:xfrm>
            <a:off x="7268588" y="3100973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FA886C8-9AF0-2542-8E3D-9167522F62FE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rot="10800000" flipV="1">
            <a:off x="6980490" y="3389070"/>
            <a:ext cx="288098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8842313-883C-8D4B-B8E9-9F232BEF553D}"/>
              </a:ext>
            </a:extLst>
          </p:cNvPr>
          <p:cNvCxnSpPr>
            <a:cxnSpLocks/>
            <a:stCxn id="87" idx="3"/>
            <a:endCxn id="86" idx="0"/>
          </p:cNvCxnSpPr>
          <p:nvPr/>
        </p:nvCxnSpPr>
        <p:spPr>
          <a:xfrm>
            <a:off x="8198646" y="3389071"/>
            <a:ext cx="300732" cy="4321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12ECEE0-86B6-AD4C-B0DB-090DA6484FEA}"/>
              </a:ext>
            </a:extLst>
          </p:cNvPr>
          <p:cNvSpPr/>
          <p:nvPr/>
        </p:nvSpPr>
        <p:spPr>
          <a:xfrm>
            <a:off x="6363583" y="4748143"/>
            <a:ext cx="1233814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Test OLID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A63C3CC-2FDB-824E-A4F2-E36641C4EFAA}"/>
              </a:ext>
            </a:extLst>
          </p:cNvPr>
          <p:cNvSpPr/>
          <p:nvPr/>
        </p:nvSpPr>
        <p:spPr>
          <a:xfrm>
            <a:off x="7791550" y="4740838"/>
            <a:ext cx="1415655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erturbate </a:t>
            </a:r>
          </a:p>
          <a:p>
            <a:pPr algn="ctr"/>
            <a:r>
              <a:rPr lang="en-NL" sz="1400" dirty="0"/>
              <a:t>Test HASOC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21F8EEA-E55A-684A-97CD-8023F6C2BB2E}"/>
              </a:ext>
            </a:extLst>
          </p:cNvPr>
          <p:cNvCxnSpPr>
            <a:cxnSpLocks/>
            <a:stCxn id="91" idx="2"/>
            <a:endCxn id="94" idx="4"/>
          </p:cNvCxnSpPr>
          <p:nvPr/>
        </p:nvCxnSpPr>
        <p:spPr>
          <a:xfrm rot="5400000">
            <a:off x="7966762" y="5402370"/>
            <a:ext cx="745297" cy="3199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33C9F86F-3E9F-0C4D-9684-AF8B4B987C72}"/>
              </a:ext>
            </a:extLst>
          </p:cNvPr>
          <p:cNvCxnSpPr>
            <a:cxnSpLocks/>
            <a:stCxn id="90" idx="2"/>
            <a:endCxn id="94" idx="2"/>
          </p:cNvCxnSpPr>
          <p:nvPr/>
        </p:nvCxnSpPr>
        <p:spPr>
          <a:xfrm rot="16200000" flipH="1">
            <a:off x="6762328" y="5415157"/>
            <a:ext cx="737992" cy="30166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2B89BC50-B72C-5940-839C-F1393D753BD7}"/>
              </a:ext>
            </a:extLst>
          </p:cNvPr>
          <p:cNvSpPr/>
          <p:nvPr/>
        </p:nvSpPr>
        <p:spPr>
          <a:xfrm>
            <a:off x="7282158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0E9964-8D23-924A-8820-440B836385C6}"/>
              </a:ext>
            </a:extLst>
          </p:cNvPr>
          <p:cNvCxnSpPr>
            <a:stCxn id="85" idx="3"/>
            <a:endCxn id="90" idx="0"/>
          </p:cNvCxnSpPr>
          <p:nvPr/>
        </p:nvCxnSpPr>
        <p:spPr>
          <a:xfrm>
            <a:off x="6980490" y="4460045"/>
            <a:ext cx="0" cy="28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B7A277-DBDB-534C-872D-37C3DDD1BC32}"/>
              </a:ext>
            </a:extLst>
          </p:cNvPr>
          <p:cNvCxnSpPr>
            <a:cxnSpLocks/>
            <a:stCxn id="86" idx="3"/>
            <a:endCxn id="91" idx="0"/>
          </p:cNvCxnSpPr>
          <p:nvPr/>
        </p:nvCxnSpPr>
        <p:spPr>
          <a:xfrm>
            <a:off x="8499378" y="4460044"/>
            <a:ext cx="0" cy="280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ACF1FF-0653-6744-9B99-D41F0126B23D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>
            <a:off x="6980490" y="4460045"/>
            <a:ext cx="1518888" cy="28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976841-28D2-A443-B8A6-45B1D8109732}"/>
              </a:ext>
            </a:extLst>
          </p:cNvPr>
          <p:cNvCxnSpPr>
            <a:cxnSpLocks/>
            <a:stCxn id="86" idx="3"/>
            <a:endCxn id="90" idx="0"/>
          </p:cNvCxnSpPr>
          <p:nvPr/>
        </p:nvCxnSpPr>
        <p:spPr>
          <a:xfrm flipH="1">
            <a:off x="6980490" y="4460044"/>
            <a:ext cx="1518888" cy="288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6D0FDCC6-C97F-F246-8B9A-E200BE11FFAB}"/>
              </a:ext>
            </a:extLst>
          </p:cNvPr>
          <p:cNvSpPr>
            <a:spLocks/>
          </p:cNvSpPr>
          <p:nvPr/>
        </p:nvSpPr>
        <p:spPr>
          <a:xfrm>
            <a:off x="10065514" y="2112457"/>
            <a:ext cx="1299957" cy="7546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Phase 4: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F197804-7D70-B144-9B1F-B3F969A93BBF}"/>
              </a:ext>
            </a:extLst>
          </p:cNvPr>
          <p:cNvSpPr/>
          <p:nvPr/>
        </p:nvSpPr>
        <p:spPr>
          <a:xfrm>
            <a:off x="10262990" y="2960299"/>
            <a:ext cx="930058" cy="5761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Preprocess datasets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D7D54979-3E9E-DC4B-BA8C-5F69B2ED8CBB}"/>
              </a:ext>
            </a:extLst>
          </p:cNvPr>
          <p:cNvSpPr/>
          <p:nvPr/>
        </p:nvSpPr>
        <p:spPr>
          <a:xfrm>
            <a:off x="10023948" y="3655487"/>
            <a:ext cx="1415655" cy="817328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Train HASOC &amp; OLID</a:t>
            </a:r>
          </a:p>
          <a:p>
            <a:pPr algn="ctr"/>
            <a:endParaRPr lang="en-NL" sz="1400" dirty="0"/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CA804699-70AF-CC4A-86C9-251EB5C59207}"/>
              </a:ext>
            </a:extLst>
          </p:cNvPr>
          <p:cNvSpPr/>
          <p:nvPr/>
        </p:nvSpPr>
        <p:spPr>
          <a:xfrm>
            <a:off x="10310990" y="5619748"/>
            <a:ext cx="897283" cy="630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C36916-5F81-7040-A331-066202141377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0728019" y="3536495"/>
            <a:ext cx="3757" cy="118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F16DDB-1CA3-2548-A5BF-CEFF82AB4B9B}"/>
              </a:ext>
            </a:extLst>
          </p:cNvPr>
          <p:cNvSpPr/>
          <p:nvPr/>
        </p:nvSpPr>
        <p:spPr>
          <a:xfrm>
            <a:off x="11022455" y="4600164"/>
            <a:ext cx="1097158" cy="448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HASOC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433853-59C2-3E44-93D6-C68658FD0036}"/>
              </a:ext>
            </a:extLst>
          </p:cNvPr>
          <p:cNvSpPr/>
          <p:nvPr/>
        </p:nvSpPr>
        <p:spPr>
          <a:xfrm>
            <a:off x="9273210" y="4600165"/>
            <a:ext cx="1066581" cy="448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OLID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C5ACCCE0-AF98-7641-B4BD-DBD79ED311FD}"/>
              </a:ext>
            </a:extLst>
          </p:cNvPr>
          <p:cNvCxnSpPr>
            <a:cxnSpLocks/>
            <a:stCxn id="101" idx="3"/>
          </p:cNvCxnSpPr>
          <p:nvPr/>
        </p:nvCxnSpPr>
        <p:spPr>
          <a:xfrm rot="5400000">
            <a:off x="10361209" y="4229596"/>
            <a:ext cx="127349" cy="6137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969AEFC-E300-AD4D-BAFA-A8AFBC46D8EA}"/>
              </a:ext>
            </a:extLst>
          </p:cNvPr>
          <p:cNvCxnSpPr>
            <a:cxnSpLocks/>
            <a:stCxn id="101" idx="3"/>
            <a:endCxn id="104" idx="0"/>
          </p:cNvCxnSpPr>
          <p:nvPr/>
        </p:nvCxnSpPr>
        <p:spPr>
          <a:xfrm rot="16200000" flipH="1">
            <a:off x="11087731" y="4116860"/>
            <a:ext cx="127349" cy="8392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D36F271-CC0E-EE42-A200-AB143D714293}"/>
              </a:ext>
            </a:extLst>
          </p:cNvPr>
          <p:cNvCxnSpPr>
            <a:cxnSpLocks/>
            <a:endCxn id="102" idx="2"/>
          </p:cNvCxnSpPr>
          <p:nvPr/>
        </p:nvCxnSpPr>
        <p:spPr>
          <a:xfrm rot="16200000" flipH="1">
            <a:off x="9722540" y="5346536"/>
            <a:ext cx="838711" cy="33818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2C477C49-1B86-6B45-811C-F34D53438A49}"/>
              </a:ext>
            </a:extLst>
          </p:cNvPr>
          <p:cNvCxnSpPr>
            <a:cxnSpLocks/>
            <a:endCxn id="102" idx="4"/>
          </p:cNvCxnSpPr>
          <p:nvPr/>
        </p:nvCxnSpPr>
        <p:spPr>
          <a:xfrm rot="5400000">
            <a:off x="10959302" y="5297987"/>
            <a:ext cx="885971" cy="3880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4248ECE-6BD4-414D-BCE0-5A83CBA133EA}"/>
              </a:ext>
            </a:extLst>
          </p:cNvPr>
          <p:cNvSpPr/>
          <p:nvPr/>
        </p:nvSpPr>
        <p:spPr>
          <a:xfrm>
            <a:off x="10110951" y="2030478"/>
            <a:ext cx="1127174" cy="409972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E9E1AA6-F876-CC45-9FA2-09D972195685}"/>
              </a:ext>
            </a:extLst>
          </p:cNvPr>
          <p:cNvSpPr/>
          <p:nvPr/>
        </p:nvSpPr>
        <p:spPr>
          <a:xfrm>
            <a:off x="10158609" y="5096274"/>
            <a:ext cx="1066581" cy="448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Test both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8264DD2-861E-334F-88C2-A8195DED81BD}"/>
              </a:ext>
            </a:extLst>
          </p:cNvPr>
          <p:cNvCxnSpPr>
            <a:cxnSpLocks/>
            <a:stCxn id="110" idx="3"/>
            <a:endCxn id="102" idx="1"/>
          </p:cNvCxnSpPr>
          <p:nvPr/>
        </p:nvCxnSpPr>
        <p:spPr>
          <a:xfrm flipH="1">
            <a:off x="10759632" y="5320700"/>
            <a:ext cx="465558" cy="299048"/>
          </a:xfrm>
          <a:prstGeom prst="curvedConnector4">
            <a:avLst>
              <a:gd name="adj1" fmla="val -49102"/>
              <a:gd name="adj2" fmla="val 87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9D6C4B19-3509-CE4E-9264-2F2A26A49D3D}"/>
              </a:ext>
            </a:extLst>
          </p:cNvPr>
          <p:cNvCxnSpPr>
            <a:cxnSpLocks/>
            <a:stCxn id="101" idx="3"/>
            <a:endCxn id="110" idx="0"/>
          </p:cNvCxnSpPr>
          <p:nvPr/>
        </p:nvCxnSpPr>
        <p:spPr>
          <a:xfrm rot="5400000">
            <a:off x="10400109" y="4764606"/>
            <a:ext cx="623459" cy="3987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9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NL" sz="2800" dirty="0">
                <a:solidFill>
                  <a:schemeClr val="bg1"/>
                </a:solidFill>
              </a:rPr>
              <a:t>Concatenated-datasets</a:t>
            </a:r>
            <a:endParaRPr lang="en-NL" sz="2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Both train &amp; Both test </a:t>
            </a:r>
          </a:p>
          <a:p>
            <a:r>
              <a:rPr lang="en-GB" sz="1800" dirty="0">
                <a:solidFill>
                  <a:schemeClr val="bg1"/>
                </a:solidFill>
              </a:rPr>
              <a:t>Both train &amp; HASOC test</a:t>
            </a:r>
          </a:p>
          <a:p>
            <a:r>
              <a:rPr lang="en-GB" sz="1800" dirty="0">
                <a:solidFill>
                  <a:schemeClr val="bg1"/>
                </a:solidFill>
              </a:rPr>
              <a:t>Both train &amp; OLID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84017-F768-574D-8435-4EA9645E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82915"/>
              </p:ext>
            </p:extLst>
          </p:nvPr>
        </p:nvGraphicFramePr>
        <p:xfrm>
          <a:off x="6581990" y="1290129"/>
          <a:ext cx="5288446" cy="2279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0194">
                  <a:extLst>
                    <a:ext uri="{9D8B030D-6E8A-4147-A177-3AD203B41FA5}">
                      <a16:colId xmlns:a16="http://schemas.microsoft.com/office/drawing/2014/main" val="1479112159"/>
                    </a:ext>
                  </a:extLst>
                </a:gridCol>
                <a:gridCol w="1632480">
                  <a:extLst>
                    <a:ext uri="{9D8B030D-6E8A-4147-A177-3AD203B41FA5}">
                      <a16:colId xmlns:a16="http://schemas.microsoft.com/office/drawing/2014/main" val="2994412967"/>
                    </a:ext>
                  </a:extLst>
                </a:gridCol>
                <a:gridCol w="813839">
                  <a:extLst>
                    <a:ext uri="{9D8B030D-6E8A-4147-A177-3AD203B41FA5}">
                      <a16:colId xmlns:a16="http://schemas.microsoft.com/office/drawing/2014/main" val="3204030487"/>
                    </a:ext>
                  </a:extLst>
                </a:gridCol>
                <a:gridCol w="1111933">
                  <a:extLst>
                    <a:ext uri="{9D8B030D-6E8A-4147-A177-3AD203B41FA5}">
                      <a16:colId xmlns:a16="http://schemas.microsoft.com/office/drawing/2014/main" val="1669005450"/>
                    </a:ext>
                  </a:extLst>
                </a:gridCol>
              </a:tblGrid>
              <a:tr h="541425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weighted average</a:t>
                      </a: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n-GB" sz="1400" b="0" i="0" u="none" strike="noStrike" cap="none" spc="3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44" marT="10673" marB="808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98353"/>
                  </a:ext>
                </a:extLst>
              </a:tr>
              <a:tr h="509712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 train &amp; Both test</a:t>
                      </a: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  <a:endParaRPr lang="en-NL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0406" marT="10673" marB="8081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405499"/>
                  </a:ext>
                </a:extLst>
              </a:tr>
              <a:tr h="630534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 train &amp; HASOC test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94969"/>
                  </a:ext>
                </a:extLst>
              </a:tr>
              <a:tr h="59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kern="1200" cap="none" spc="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Both train &amp; OLID test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0,85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 marL="18125" marR="18125" marT="18125" marB="10182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5260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A9042E4-85D7-D24F-AFDB-218374FED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285747"/>
              </p:ext>
            </p:extLst>
          </p:nvPr>
        </p:nvGraphicFramePr>
        <p:xfrm>
          <a:off x="504091" y="898249"/>
          <a:ext cx="5759383" cy="3108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09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8BAFE-B97D-1F43-931D-753E0DD4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990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5E81-E554-9244-978D-F1D7CE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NL" sz="26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5C9-0FC8-AA42-BBE0-5DF91A2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In-domain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Cross-domain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Concatenated OLID &amp; HASOC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5DA3B-35C4-D648-8BC4-879F3B6AAA77}"/>
              </a:ext>
            </a:extLst>
          </p:cNvPr>
          <p:cNvSpPr txBox="1"/>
          <p:nvPr/>
        </p:nvSpPr>
        <p:spPr>
          <a:xfrm>
            <a:off x="7051402" y="997340"/>
            <a:ext cx="43128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Key points: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Testing on OLID dataset has high performance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HASOC test set has significantly lower performance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Training on the concatenated datasets and testing on OLID shows very similar scores to OLID in-domain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same is apparent for testing on the HASOC dataset but with much lower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EAFD8-DC0B-574E-9D0F-31BA3DF4B598}"/>
              </a:ext>
            </a:extLst>
          </p:cNvPr>
          <p:cNvCxnSpPr>
            <a:cxnSpLocks/>
          </p:cNvCxnSpPr>
          <p:nvPr/>
        </p:nvCxnSpPr>
        <p:spPr>
          <a:xfrm>
            <a:off x="7130526" y="1315786"/>
            <a:ext cx="38485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DE68165C-3560-B444-88F8-D7BC3EA5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3" y="907427"/>
            <a:ext cx="5614206" cy="36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9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386-20B2-134A-B5FF-4087FDEF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What is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F11A-27E4-C84B-9193-4455B2AD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Perturbations!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Focus on robustness </a:t>
            </a:r>
          </a:p>
          <a:p>
            <a:r>
              <a:rPr lang="en-NL" dirty="0">
                <a:solidFill>
                  <a:schemeClr val="bg1"/>
                </a:solidFill>
              </a:rPr>
              <a:t>Challenge datasets</a:t>
            </a:r>
          </a:p>
          <a:p>
            <a:r>
              <a:rPr lang="en-NL" dirty="0">
                <a:solidFill>
                  <a:schemeClr val="bg1"/>
                </a:solidFill>
              </a:rPr>
              <a:t>Tracking model learning with the WandB module</a:t>
            </a:r>
          </a:p>
          <a:p>
            <a:r>
              <a:rPr lang="en-NL" dirty="0">
                <a:solidFill>
                  <a:schemeClr val="bg1"/>
                </a:solidFill>
              </a:rPr>
              <a:t>Better evaluation of model performance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Both quantitative and qualitative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6C47-8D5B-4140-B881-FEAA2C68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/>
              <a:t>Take-home message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 of paper with a heart against sunlight">
            <a:extLst>
              <a:ext uri="{FF2B5EF4-FFF2-40B4-BE49-F238E27FC236}">
                <a16:creationId xmlns:a16="http://schemas.microsoft.com/office/drawing/2014/main" id="{4C6484FB-4038-D38F-E9CC-9A4E4744D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4" r="1480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121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7AC7-174E-9E43-B6E2-F6D57388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for listening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232E-EA09-594C-ACA2-0D9087CB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Questions?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A95F4-0678-CD41-936F-00C1609B4A47}"/>
              </a:ext>
            </a:extLst>
          </p:cNvPr>
          <p:cNvSpPr/>
          <p:nvPr/>
        </p:nvSpPr>
        <p:spPr>
          <a:xfrm>
            <a:off x="276561" y="1997839"/>
            <a:ext cx="71880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”Divergent views make us more thoughtful, not less; and that we cannot disagree intelligently unless we first understand profoundly.”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- Bret Stephens 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49501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C1D38-455C-224F-A605-743CD6A6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40080"/>
            <a:ext cx="42946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"100 lashes if you don't die laughing!"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lie Hebdo issue No. 1011 - Wikipedia">
            <a:extLst>
              <a:ext uri="{FF2B5EF4-FFF2-40B4-BE49-F238E27FC236}">
                <a16:creationId xmlns:a16="http://schemas.microsoft.com/office/drawing/2014/main" id="{E3F482E2-F579-684C-B35B-317E0554B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" b="1900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0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12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5737361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“</a:t>
            </a:r>
            <a:r>
              <a:rPr lang="en-GB" i="1" dirty="0">
                <a:solidFill>
                  <a:schemeClr val="bg1"/>
                </a:solidFill>
              </a:rPr>
              <a:t>@politico No. We should remember very clearly that #Individual1 just admitted to treason. #</a:t>
            </a:r>
            <a:r>
              <a:rPr lang="en-GB" i="1" dirty="0" err="1">
                <a:solidFill>
                  <a:schemeClr val="bg1"/>
                </a:solidFill>
              </a:rPr>
              <a:t>TrumpIsATraitor</a:t>
            </a:r>
            <a:r>
              <a:rPr lang="en-GB" i="1" dirty="0">
                <a:solidFill>
                  <a:schemeClr val="bg1"/>
                </a:solidFill>
              </a:rPr>
              <a:t>  #</a:t>
            </a:r>
            <a:r>
              <a:rPr lang="en-GB" i="1" dirty="0" err="1">
                <a:solidFill>
                  <a:schemeClr val="bg1"/>
                </a:solidFill>
              </a:rPr>
              <a:t>McCainsAHero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JohnMcCainDay</a:t>
            </a:r>
            <a:r>
              <a:rPr lang="en-GB" i="1" dirty="0">
                <a:solidFill>
                  <a:schemeClr val="bg1"/>
                </a:solidFill>
              </a:rPr>
              <a:t>”</a:t>
            </a:r>
            <a:endParaRPr lang="en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9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5737361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“</a:t>
            </a:r>
            <a:r>
              <a:rPr lang="en-GB" i="1" dirty="0">
                <a:solidFill>
                  <a:schemeClr val="bg1"/>
                </a:solidFill>
              </a:rPr>
              <a:t>@politico No. We should remember very clearly that #Individual1 just admitted to treason. #</a:t>
            </a:r>
            <a:r>
              <a:rPr lang="en-GB" i="1" dirty="0" err="1">
                <a:solidFill>
                  <a:schemeClr val="bg1"/>
                </a:solidFill>
              </a:rPr>
              <a:t>TrumpIsATraitor</a:t>
            </a:r>
            <a:r>
              <a:rPr lang="en-GB" i="1" dirty="0">
                <a:solidFill>
                  <a:schemeClr val="bg1"/>
                </a:solidFill>
              </a:rPr>
              <a:t>  #</a:t>
            </a:r>
            <a:r>
              <a:rPr lang="en-GB" i="1" dirty="0" err="1">
                <a:solidFill>
                  <a:schemeClr val="bg1"/>
                </a:solidFill>
              </a:rPr>
              <a:t>McCainsAHero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JohnMcCainDay</a:t>
            </a:r>
            <a:r>
              <a:rPr lang="en-GB" i="1" dirty="0">
                <a:solidFill>
                  <a:schemeClr val="bg1"/>
                </a:solidFill>
              </a:rPr>
              <a:t>”</a:t>
            </a:r>
            <a:endParaRPr lang="en-NL" i="1" dirty="0">
              <a:solidFill>
                <a:schemeClr val="bg1"/>
              </a:solidFill>
            </a:endParaRPr>
          </a:p>
        </p:txBody>
      </p:sp>
      <p:pic>
        <p:nvPicPr>
          <p:cNvPr id="6" name="Picture 2" descr="OFFENSIVE LANGUAGE red stamp text Stock Vector Image by ©pockygallery  #88451808">
            <a:extLst>
              <a:ext uri="{FF2B5EF4-FFF2-40B4-BE49-F238E27FC236}">
                <a16:creationId xmlns:a16="http://schemas.microsoft.com/office/drawing/2014/main" id="{B5ABEA38-A99B-3D43-B4D9-89E7647E6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507"/>
          <a:stretch/>
        </p:blipFill>
        <p:spPr bwMode="auto">
          <a:xfrm rot="1903304">
            <a:off x="6444179" y="2639825"/>
            <a:ext cx="4569947" cy="28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6016719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chemeClr val="bg1"/>
                </a:solidFill>
              </a:rPr>
              <a:t>“DON'T support a country Who has Concentration Camps </a:t>
            </a:r>
            <a:r>
              <a:rPr lang="en-GB" i="1" dirty="0" err="1">
                <a:solidFill>
                  <a:schemeClr val="bg1"/>
                </a:solidFill>
              </a:rPr>
              <a:t>againts</a:t>
            </a:r>
            <a:r>
              <a:rPr lang="en-GB" i="1" dirty="0">
                <a:solidFill>
                  <a:schemeClr val="bg1"/>
                </a:solidFill>
              </a:rPr>
              <a:t> small </a:t>
            </a:r>
            <a:r>
              <a:rPr lang="en-GB" i="1" dirty="0" err="1">
                <a:solidFill>
                  <a:schemeClr val="bg1"/>
                </a:solidFill>
              </a:rPr>
              <a:t>etnich</a:t>
            </a:r>
            <a:r>
              <a:rPr lang="en-GB" i="1" dirty="0">
                <a:solidFill>
                  <a:schemeClr val="bg1"/>
                </a:solidFill>
              </a:rPr>
              <a:t> groups and religions DON'T support the </a:t>
            </a:r>
            <a:r>
              <a:rPr lang="en-GB" i="1" dirty="0" err="1">
                <a:solidFill>
                  <a:schemeClr val="bg1"/>
                </a:solidFill>
              </a:rPr>
              <a:t>violencie</a:t>
            </a:r>
            <a:r>
              <a:rPr lang="en-GB" i="1" dirty="0">
                <a:solidFill>
                  <a:schemeClr val="bg1"/>
                </a:solidFill>
              </a:rPr>
              <a:t> and discrimination 🚫  #</a:t>
            </a:r>
            <a:r>
              <a:rPr lang="en-GB" i="1" dirty="0" err="1">
                <a:solidFill>
                  <a:schemeClr val="bg1"/>
                </a:solidFill>
              </a:rPr>
              <a:t>HumanRights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BoycottChina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StopRacismo</a:t>
            </a:r>
            <a:r>
              <a:rPr lang="en-GB" i="1" dirty="0">
                <a:solidFill>
                  <a:schemeClr val="bg1"/>
                </a:solidFill>
              </a:rPr>
              <a:t> #Diversity #China #</a:t>
            </a:r>
            <a:r>
              <a:rPr lang="en-GB" i="1" dirty="0" err="1">
                <a:solidFill>
                  <a:schemeClr val="bg1"/>
                </a:solidFill>
              </a:rPr>
              <a:t>EndHate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StopViolence</a:t>
            </a:r>
            <a:r>
              <a:rPr lang="en-GB" i="1" dirty="0">
                <a:solidFill>
                  <a:schemeClr val="bg1"/>
                </a:solidFill>
              </a:rPr>
              <a:t> ”</a:t>
            </a:r>
            <a:endParaRPr lang="en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4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37-E7B3-BB43-BCCA-66D147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" y="1343337"/>
            <a:ext cx="4421529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Offensive or not?</a:t>
            </a:r>
            <a:endParaRPr lang="en-NL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00C-590F-9240-84B3-26B966E5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99032"/>
            <a:ext cx="5737361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chemeClr val="bg1"/>
                </a:solidFill>
              </a:rPr>
              <a:t>“DON'T support a country Who has Concentration Camps </a:t>
            </a:r>
            <a:r>
              <a:rPr lang="en-GB" i="1" dirty="0" err="1">
                <a:solidFill>
                  <a:schemeClr val="bg1"/>
                </a:solidFill>
              </a:rPr>
              <a:t>againts</a:t>
            </a:r>
            <a:r>
              <a:rPr lang="en-GB" i="1" dirty="0">
                <a:solidFill>
                  <a:schemeClr val="bg1"/>
                </a:solidFill>
              </a:rPr>
              <a:t> small </a:t>
            </a:r>
            <a:r>
              <a:rPr lang="en-GB" i="1" dirty="0" err="1">
                <a:solidFill>
                  <a:schemeClr val="bg1"/>
                </a:solidFill>
              </a:rPr>
              <a:t>etnich</a:t>
            </a:r>
            <a:r>
              <a:rPr lang="en-GB" i="1" dirty="0">
                <a:solidFill>
                  <a:schemeClr val="bg1"/>
                </a:solidFill>
              </a:rPr>
              <a:t> groups and religions DON'T support the </a:t>
            </a:r>
            <a:r>
              <a:rPr lang="en-GB" i="1" dirty="0" err="1">
                <a:solidFill>
                  <a:schemeClr val="bg1"/>
                </a:solidFill>
              </a:rPr>
              <a:t>violencie</a:t>
            </a:r>
            <a:r>
              <a:rPr lang="en-GB" i="1" dirty="0">
                <a:solidFill>
                  <a:schemeClr val="bg1"/>
                </a:solidFill>
              </a:rPr>
              <a:t> and discrimination 🚫  #</a:t>
            </a:r>
            <a:r>
              <a:rPr lang="en-GB" i="1" dirty="0" err="1">
                <a:solidFill>
                  <a:schemeClr val="bg1"/>
                </a:solidFill>
              </a:rPr>
              <a:t>HumanRights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BoycottChina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StopRacismo</a:t>
            </a:r>
            <a:r>
              <a:rPr lang="en-GB" i="1" dirty="0">
                <a:solidFill>
                  <a:schemeClr val="bg1"/>
                </a:solidFill>
              </a:rPr>
              <a:t> #Diversity #China #</a:t>
            </a:r>
            <a:r>
              <a:rPr lang="en-GB" i="1" dirty="0" err="1">
                <a:solidFill>
                  <a:schemeClr val="bg1"/>
                </a:solidFill>
              </a:rPr>
              <a:t>EndHate</a:t>
            </a:r>
            <a:r>
              <a:rPr lang="en-GB" i="1" dirty="0">
                <a:solidFill>
                  <a:schemeClr val="bg1"/>
                </a:solidFill>
              </a:rPr>
              <a:t> #</a:t>
            </a:r>
            <a:r>
              <a:rPr lang="en-GB" i="1" dirty="0" err="1">
                <a:solidFill>
                  <a:schemeClr val="bg1"/>
                </a:solidFill>
              </a:rPr>
              <a:t>StopViolence</a:t>
            </a:r>
            <a:r>
              <a:rPr lang="en-GB" i="1" dirty="0">
                <a:solidFill>
                  <a:schemeClr val="bg1"/>
                </a:solidFill>
              </a:rPr>
              <a:t> ”</a:t>
            </a:r>
            <a:endParaRPr lang="en-NL" i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72FA1-7380-AF4D-8403-FC7410D3D0B7}"/>
              </a:ext>
            </a:extLst>
          </p:cNvPr>
          <p:cNvSpPr/>
          <p:nvPr/>
        </p:nvSpPr>
        <p:spPr>
          <a:xfrm rot="590337">
            <a:off x="5322699" y="1371604"/>
            <a:ext cx="6689338" cy="4020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2" descr="OFFENSIVE LANGUAGE red stamp text Stock Vector Image by ©pockygallery  #88451808">
            <a:extLst>
              <a:ext uri="{FF2B5EF4-FFF2-40B4-BE49-F238E27FC236}">
                <a16:creationId xmlns:a16="http://schemas.microsoft.com/office/drawing/2014/main" id="{F1B4D7EA-1748-7542-B339-52E9D3890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507"/>
          <a:stretch/>
        </p:blipFill>
        <p:spPr bwMode="auto">
          <a:xfrm rot="1885990">
            <a:off x="6716284" y="2328103"/>
            <a:ext cx="4569947" cy="28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B84C4-32DA-FA48-BD8E-0B2CFCA57B43}"/>
              </a:ext>
            </a:extLst>
          </p:cNvPr>
          <p:cNvSpPr txBox="1"/>
          <p:nvPr/>
        </p:nvSpPr>
        <p:spPr>
          <a:xfrm rot="571251">
            <a:off x="5398435" y="2757410"/>
            <a:ext cx="1473480" cy="828000"/>
          </a:xfrm>
          <a:prstGeom prst="rect">
            <a:avLst/>
          </a:prstGeom>
          <a:solidFill>
            <a:schemeClr val="tx1"/>
          </a:solidFill>
          <a:ln w="69850" cap="rnd">
            <a:solidFill>
              <a:srgbClr val="E704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0001"/>
                      <a:gd name="connsiteY0" fmla="*/ 0 h 923330"/>
                      <a:gd name="connsiteX1" fmla="*/ 455900 w 1410001"/>
                      <a:gd name="connsiteY1" fmla="*/ 0 h 923330"/>
                      <a:gd name="connsiteX2" fmla="*/ 925901 w 1410001"/>
                      <a:gd name="connsiteY2" fmla="*/ 0 h 923330"/>
                      <a:gd name="connsiteX3" fmla="*/ 1410001 w 1410001"/>
                      <a:gd name="connsiteY3" fmla="*/ 0 h 923330"/>
                      <a:gd name="connsiteX4" fmla="*/ 1410001 w 1410001"/>
                      <a:gd name="connsiteY4" fmla="*/ 461665 h 923330"/>
                      <a:gd name="connsiteX5" fmla="*/ 1410001 w 1410001"/>
                      <a:gd name="connsiteY5" fmla="*/ 923330 h 923330"/>
                      <a:gd name="connsiteX6" fmla="*/ 940001 w 1410001"/>
                      <a:gd name="connsiteY6" fmla="*/ 923330 h 923330"/>
                      <a:gd name="connsiteX7" fmla="*/ 498200 w 1410001"/>
                      <a:gd name="connsiteY7" fmla="*/ 923330 h 923330"/>
                      <a:gd name="connsiteX8" fmla="*/ 0 w 1410001"/>
                      <a:gd name="connsiteY8" fmla="*/ 923330 h 923330"/>
                      <a:gd name="connsiteX9" fmla="*/ 0 w 1410001"/>
                      <a:gd name="connsiteY9" fmla="*/ 470898 h 923330"/>
                      <a:gd name="connsiteX10" fmla="*/ 0 w 1410001"/>
                      <a:gd name="connsiteY10" fmla="*/ 0 h 923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0001" h="923330" fill="none" extrusionOk="0">
                        <a:moveTo>
                          <a:pt x="0" y="0"/>
                        </a:moveTo>
                        <a:cubicBezTo>
                          <a:pt x="135941" y="-51534"/>
                          <a:pt x="243228" y="39653"/>
                          <a:pt x="455900" y="0"/>
                        </a:cubicBezTo>
                        <a:cubicBezTo>
                          <a:pt x="668572" y="-39653"/>
                          <a:pt x="746431" y="39957"/>
                          <a:pt x="925901" y="0"/>
                        </a:cubicBezTo>
                        <a:cubicBezTo>
                          <a:pt x="1105371" y="-39957"/>
                          <a:pt x="1189920" y="12007"/>
                          <a:pt x="1410001" y="0"/>
                        </a:cubicBezTo>
                        <a:cubicBezTo>
                          <a:pt x="1426650" y="203461"/>
                          <a:pt x="1404336" y="342618"/>
                          <a:pt x="1410001" y="461665"/>
                        </a:cubicBezTo>
                        <a:cubicBezTo>
                          <a:pt x="1415666" y="580713"/>
                          <a:pt x="1409757" y="789726"/>
                          <a:pt x="1410001" y="923330"/>
                        </a:cubicBezTo>
                        <a:cubicBezTo>
                          <a:pt x="1226439" y="942560"/>
                          <a:pt x="1122028" y="894674"/>
                          <a:pt x="940001" y="923330"/>
                        </a:cubicBezTo>
                        <a:cubicBezTo>
                          <a:pt x="757974" y="951986"/>
                          <a:pt x="708973" y="885947"/>
                          <a:pt x="498200" y="923330"/>
                        </a:cubicBezTo>
                        <a:cubicBezTo>
                          <a:pt x="287427" y="960713"/>
                          <a:pt x="170422" y="891316"/>
                          <a:pt x="0" y="923330"/>
                        </a:cubicBezTo>
                        <a:cubicBezTo>
                          <a:pt x="-47714" y="729907"/>
                          <a:pt x="17974" y="640099"/>
                          <a:pt x="0" y="470898"/>
                        </a:cubicBezTo>
                        <a:cubicBezTo>
                          <a:pt x="-17974" y="301697"/>
                          <a:pt x="1806" y="210803"/>
                          <a:pt x="0" y="0"/>
                        </a:cubicBezTo>
                        <a:close/>
                      </a:path>
                      <a:path w="1410001" h="923330" stroke="0" extrusionOk="0">
                        <a:moveTo>
                          <a:pt x="0" y="0"/>
                        </a:moveTo>
                        <a:cubicBezTo>
                          <a:pt x="214763" y="-52177"/>
                          <a:pt x="299490" y="22631"/>
                          <a:pt x="455900" y="0"/>
                        </a:cubicBezTo>
                        <a:cubicBezTo>
                          <a:pt x="612310" y="-22631"/>
                          <a:pt x="679604" y="42050"/>
                          <a:pt x="883601" y="0"/>
                        </a:cubicBezTo>
                        <a:cubicBezTo>
                          <a:pt x="1087598" y="-42050"/>
                          <a:pt x="1291869" y="59429"/>
                          <a:pt x="1410001" y="0"/>
                        </a:cubicBezTo>
                        <a:cubicBezTo>
                          <a:pt x="1415680" y="150931"/>
                          <a:pt x="1370575" y="351520"/>
                          <a:pt x="1410001" y="452432"/>
                        </a:cubicBezTo>
                        <a:cubicBezTo>
                          <a:pt x="1449427" y="553344"/>
                          <a:pt x="1359571" y="767503"/>
                          <a:pt x="1410001" y="923330"/>
                        </a:cubicBezTo>
                        <a:cubicBezTo>
                          <a:pt x="1256390" y="941601"/>
                          <a:pt x="1089208" y="887091"/>
                          <a:pt x="968201" y="923330"/>
                        </a:cubicBezTo>
                        <a:cubicBezTo>
                          <a:pt x="847194" y="959569"/>
                          <a:pt x="713175" y="880356"/>
                          <a:pt x="526400" y="923330"/>
                        </a:cubicBezTo>
                        <a:cubicBezTo>
                          <a:pt x="339625" y="966304"/>
                          <a:pt x="187160" y="919079"/>
                          <a:pt x="0" y="923330"/>
                        </a:cubicBezTo>
                        <a:cubicBezTo>
                          <a:pt x="-19350" y="782008"/>
                          <a:pt x="35753" y="606538"/>
                          <a:pt x="0" y="489365"/>
                        </a:cubicBezTo>
                        <a:cubicBezTo>
                          <a:pt x="-35753" y="372192"/>
                          <a:pt x="49922" y="136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NL" sz="4800" dirty="0">
                <a:solidFill>
                  <a:srgbClr val="D3030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endParaRPr lang="en-NL" sz="5400" dirty="0">
              <a:solidFill>
                <a:srgbClr val="D3030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A2AEB-6BA0-A249-915E-7F02465EDA09}"/>
              </a:ext>
            </a:extLst>
          </p:cNvPr>
          <p:cNvSpPr/>
          <p:nvPr/>
        </p:nvSpPr>
        <p:spPr>
          <a:xfrm rot="564595">
            <a:off x="6763547" y="2912136"/>
            <a:ext cx="134926" cy="7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30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1116</Words>
  <Application>Microsoft Macintosh PowerPoint</Application>
  <PresentationFormat>Widescreen</PresentationFormat>
  <Paragraphs>336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ACADEMY ENGRAVED LET PLAIN:1.0</vt:lpstr>
      <vt:lpstr>Aharoni</vt:lpstr>
      <vt:lpstr>Arial</vt:lpstr>
      <vt:lpstr>Calibri</vt:lpstr>
      <vt:lpstr>Calibri Light</vt:lpstr>
      <vt:lpstr>Times New Roman</vt:lpstr>
      <vt:lpstr>Office Theme</vt:lpstr>
      <vt:lpstr>Evaluating a transformer-based language model for in-domain and cross-domain offensive language detection on perturbated data</vt:lpstr>
      <vt:lpstr>“The best way to fight hate speech is with better speech”  – Marilyn Mayo</vt:lpstr>
      <vt:lpstr>PowerPoint Presentation</vt:lpstr>
      <vt:lpstr>"100 lashes if you don't die laughing!"</vt:lpstr>
      <vt:lpstr>PowerPoint Presentation</vt:lpstr>
      <vt:lpstr>Offensive or not?</vt:lpstr>
      <vt:lpstr>Offensive or not?</vt:lpstr>
      <vt:lpstr>Offensive or not?</vt:lpstr>
      <vt:lpstr>Offensive or not?</vt:lpstr>
      <vt:lpstr>Offensive or not?</vt:lpstr>
      <vt:lpstr>Offensive or not?</vt:lpstr>
      <vt:lpstr>The task of offensive language detection</vt:lpstr>
      <vt:lpstr>€valuating a transf0rmer-based language model for !n-domain and cro$s-domain off€nsive language detect!on on p€rturbated data  🤬 🤬 🤬 🤬</vt:lpstr>
      <vt:lpstr>Overview of project</vt:lpstr>
      <vt:lpstr>Previous research</vt:lpstr>
      <vt:lpstr>Umbrellla term</vt:lpstr>
      <vt:lpstr>Hate speech vs. Offensive language</vt:lpstr>
      <vt:lpstr>Hate speech vs. Offensive language</vt:lpstr>
      <vt:lpstr>Umbrella term</vt:lpstr>
      <vt:lpstr>Data</vt:lpstr>
      <vt:lpstr>Methods</vt:lpstr>
      <vt:lpstr>Results</vt:lpstr>
      <vt:lpstr>Where we are in the project</vt:lpstr>
      <vt:lpstr>In-domain</vt:lpstr>
      <vt:lpstr>Where we are in the project</vt:lpstr>
      <vt:lpstr>Cross-domain</vt:lpstr>
      <vt:lpstr>In-domain vs.  cross-domain</vt:lpstr>
      <vt:lpstr>Where we are in the project</vt:lpstr>
      <vt:lpstr>Concatenated-datasets</vt:lpstr>
      <vt:lpstr>Overview</vt:lpstr>
      <vt:lpstr>What is to come</vt:lpstr>
      <vt:lpstr>Take-home message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transformer-based language model for in-domain and cross-domain offensive language detection on perturbated data</dc:title>
  <dc:creator>Nederpelt, M.A. van (Michiel)</dc:creator>
  <cp:lastModifiedBy>Nederpelt, M.A. van (Michiel)</cp:lastModifiedBy>
  <cp:revision>12</cp:revision>
  <dcterms:created xsi:type="dcterms:W3CDTF">2022-05-22T11:51:23Z</dcterms:created>
  <dcterms:modified xsi:type="dcterms:W3CDTF">2022-05-25T11:18:53Z</dcterms:modified>
</cp:coreProperties>
</file>