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il" initials="m" lastIdx="1" clrIdx="0">
    <p:extLst>
      <p:ext uri="{19B8F6BF-5375-455C-9EA6-DF929625EA0E}">
        <p15:presenceInfo xmlns:p15="http://schemas.microsoft.com/office/powerpoint/2012/main" userId="micha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253F35-FEE2-4197-9878-3686B1AE2EB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C9091D-A28F-4E19-8224-D68AA635670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3F35-FEE2-4197-9878-3686B1AE2EB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91D-A28F-4E19-8224-D68AA635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94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3F35-FEE2-4197-9878-3686B1AE2EB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91D-A28F-4E19-8224-D68AA635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3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3F35-FEE2-4197-9878-3686B1AE2EB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91D-A28F-4E19-8224-D68AA635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5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3F35-FEE2-4197-9878-3686B1AE2EB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91D-A28F-4E19-8224-D68AA635670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6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3F35-FEE2-4197-9878-3686B1AE2EB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91D-A28F-4E19-8224-D68AA635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12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3F35-FEE2-4197-9878-3686B1AE2EB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91D-A28F-4E19-8224-D68AA635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4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3F35-FEE2-4197-9878-3686B1AE2EB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91D-A28F-4E19-8224-D68AA635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9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3F35-FEE2-4197-9878-3686B1AE2EB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91D-A28F-4E19-8224-D68AA635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97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3F35-FEE2-4197-9878-3686B1AE2EB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91D-A28F-4E19-8224-D68AA635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4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3F35-FEE2-4197-9878-3686B1AE2EB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91D-A28F-4E19-8224-D68AA635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67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A253F35-FEE2-4197-9878-3686B1AE2EB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EC9091D-A28F-4E19-8224-D68AA635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42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473FF-8F65-42A0-A904-621B51A7A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Ассистент фур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7596D4-D180-44C8-918A-17A315E3B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077" y="3808456"/>
            <a:ext cx="8767860" cy="1388165"/>
          </a:xfrm>
        </p:spPr>
        <p:txBody>
          <a:bodyPr/>
          <a:lstStyle/>
          <a:p>
            <a:pPr algn="l"/>
            <a:r>
              <a:rPr lang="ru-RU" dirty="0"/>
              <a:t>Выполнили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algn="l"/>
            <a:r>
              <a:rPr lang="ru-RU" dirty="0"/>
              <a:t>студенты группы</a:t>
            </a:r>
            <a:r>
              <a:rPr lang="en-US" dirty="0"/>
              <a:t> </a:t>
            </a:r>
            <a:r>
              <a:rPr lang="ru-RU" dirty="0"/>
              <a:t>ИВТ-12м</a:t>
            </a:r>
          </a:p>
          <a:p>
            <a:pPr algn="l"/>
            <a:r>
              <a:rPr lang="ru-RU" dirty="0"/>
              <a:t>Селиверстов Михаил</a:t>
            </a:r>
            <a:r>
              <a:rPr lang="en-US" dirty="0"/>
              <a:t>, </a:t>
            </a:r>
            <a:r>
              <a:rPr lang="ru-RU" dirty="0"/>
              <a:t>Горячев Валентин</a:t>
            </a:r>
          </a:p>
        </p:txBody>
      </p:sp>
    </p:spTree>
    <p:extLst>
      <p:ext uri="{BB962C8B-B14F-4D97-AF65-F5344CB8AC3E}">
        <p14:creationId xmlns:p14="http://schemas.microsoft.com/office/powerpoint/2010/main" val="1810735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3C68A-A388-49B3-9C61-3B750A13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План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4E7BA-0C62-4A46-ABD5-D173DB92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Сборка прототипа</a:t>
            </a:r>
          </a:p>
          <a:p>
            <a:pPr marL="45720" indent="0">
              <a:buNone/>
            </a:pPr>
            <a:endParaRPr lang="ru-RU" dirty="0"/>
          </a:p>
          <a:p>
            <a:r>
              <a:rPr lang="ru-RU" dirty="0"/>
              <a:t>Создание приложения </a:t>
            </a:r>
          </a:p>
          <a:p>
            <a:endParaRPr lang="ru-RU" dirty="0"/>
          </a:p>
          <a:p>
            <a:r>
              <a:rPr lang="ru-RU" dirty="0"/>
              <a:t>Тестирование приложения и устройства 				</a:t>
            </a:r>
            <a:r>
              <a:rPr lang="ru-RU" b="1" dirty="0">
                <a:solidFill>
                  <a:schemeClr val="tx1"/>
                </a:solidFill>
              </a:rPr>
              <a:t>2 недели</a:t>
            </a:r>
          </a:p>
          <a:p>
            <a:endParaRPr lang="ru-RU" dirty="0"/>
          </a:p>
          <a:p>
            <a:r>
              <a:rPr lang="ru-RU" dirty="0"/>
              <a:t>Исправление ошибок и подготовка к массовому производству  	</a:t>
            </a:r>
            <a:r>
              <a:rPr lang="ru-RU" b="1" dirty="0">
                <a:solidFill>
                  <a:schemeClr val="tx1"/>
                </a:solidFill>
              </a:rPr>
              <a:t>1 неделя</a:t>
            </a:r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15AE876-F926-41E7-A7A1-A59922FB1B58}"/>
              </a:ext>
            </a:extLst>
          </p:cNvPr>
          <p:cNvGrpSpPr/>
          <p:nvPr/>
        </p:nvGrpSpPr>
        <p:grpSpPr>
          <a:xfrm>
            <a:off x="9650027" y="2057400"/>
            <a:ext cx="514905" cy="493155"/>
            <a:chOff x="3773010" y="1768489"/>
            <a:chExt cx="617369" cy="598471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8E18CE09-A1DB-4E29-8EB9-FAE44C5A2296}"/>
                </a:ext>
              </a:extLst>
            </p:cNvPr>
            <p:cNvSpPr/>
            <p:nvPr/>
          </p:nvSpPr>
          <p:spPr>
            <a:xfrm>
              <a:off x="3773010" y="1768489"/>
              <a:ext cx="617369" cy="598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1ACB88E5-11F9-4385-BBF2-5767AB065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035" y="1811961"/>
              <a:ext cx="535318" cy="511526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EC01443-C6E1-428A-98B7-4E4539320CD9}"/>
              </a:ext>
            </a:extLst>
          </p:cNvPr>
          <p:cNvGrpSpPr/>
          <p:nvPr/>
        </p:nvGrpSpPr>
        <p:grpSpPr>
          <a:xfrm>
            <a:off x="9650028" y="2935845"/>
            <a:ext cx="514905" cy="493155"/>
            <a:chOff x="3773010" y="1768489"/>
            <a:chExt cx="617369" cy="598471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D9EC70EE-A2C1-4D50-A30F-F21CC5C024A4}"/>
                </a:ext>
              </a:extLst>
            </p:cNvPr>
            <p:cNvSpPr/>
            <p:nvPr/>
          </p:nvSpPr>
          <p:spPr>
            <a:xfrm>
              <a:off x="3773010" y="1768489"/>
              <a:ext cx="617369" cy="5984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6DF46D35-CFDE-4EFB-ACDD-B08332EEE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035" y="1811961"/>
              <a:ext cx="535318" cy="511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314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2B4CE-B529-41F4-A1AC-78836E65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4750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87B26-7AB2-4072-9943-F9A325A9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E6BBA-552F-494E-98D0-42EB291A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проблема при перевозке крупногабаритных грузов и необходимо помогать водителю контролировать качество транспортировки</a:t>
            </a:r>
          </a:p>
          <a:p>
            <a:r>
              <a:rPr lang="ru-RU" dirty="0"/>
              <a:t>Данная потребность есть у интернет магазинов и транспортировочных компаний</a:t>
            </a:r>
          </a:p>
          <a:p>
            <a:r>
              <a:rPr lang="ru-RU" dirty="0"/>
              <a:t>Можно решить данную задачу с помощью простого устройства </a:t>
            </a:r>
            <a:r>
              <a:rPr lang="en-US" dirty="0"/>
              <a:t>IoT</a:t>
            </a:r>
          </a:p>
          <a:p>
            <a:r>
              <a:rPr lang="ru-RU" dirty="0"/>
              <a:t> Устройство должно связываться со смартфоном, на котором установлено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77819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9FE76-561E-4D12-BB05-D1FDCC98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D00A0-6445-426A-B478-E5ABD393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eriod"/>
            </a:pPr>
            <a:r>
              <a:rPr lang="ru-RU" b="1" dirty="0"/>
              <a:t>Аппаратная часть</a:t>
            </a:r>
          </a:p>
          <a:p>
            <a:pPr lvl="1"/>
            <a:r>
              <a:rPr lang="ru-RU" dirty="0"/>
              <a:t>Микроконтроллер </a:t>
            </a:r>
            <a:r>
              <a:rPr lang="en-US" dirty="0"/>
              <a:t>CH130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Связь по </a:t>
            </a:r>
            <a:r>
              <a:rPr lang="en-US" dirty="0"/>
              <a:t>Bluetooth HC-05</a:t>
            </a:r>
          </a:p>
          <a:p>
            <a:pPr lvl="1"/>
            <a:r>
              <a:rPr lang="ru-RU" dirty="0"/>
              <a:t>Трехосевой акселерометр </a:t>
            </a:r>
            <a:r>
              <a:rPr lang="en-US" dirty="0"/>
              <a:t>ADXL335</a:t>
            </a:r>
          </a:p>
          <a:p>
            <a:pPr lvl="1"/>
            <a:r>
              <a:rPr lang="ru-RU" dirty="0"/>
              <a:t>Емкость аккумулятора 1500 мА, продолжительность работы в автономном режиме 32 часа</a:t>
            </a:r>
          </a:p>
          <a:p>
            <a:pPr marL="502920" indent="-457200">
              <a:buFont typeface="+mj-lt"/>
              <a:buAutoNum type="arabicPeriod"/>
            </a:pPr>
            <a:r>
              <a:rPr lang="ru-RU" b="1" dirty="0"/>
              <a:t>Программная часть</a:t>
            </a:r>
          </a:p>
          <a:p>
            <a:pPr lvl="1"/>
            <a:r>
              <a:rPr lang="ru-RU" dirty="0"/>
              <a:t>Приложение для смартфона для связи по </a:t>
            </a:r>
            <a:r>
              <a:rPr lang="en-US" dirty="0"/>
              <a:t>Bluetooth </a:t>
            </a:r>
            <a:r>
              <a:rPr lang="ru-RU" dirty="0"/>
              <a:t>с устройством</a:t>
            </a:r>
          </a:p>
          <a:p>
            <a:pPr lvl="1"/>
            <a:r>
              <a:rPr lang="ru-RU" dirty="0"/>
              <a:t>Прошивка для микроконтроллера для сбора данных и передачи по </a:t>
            </a:r>
            <a:r>
              <a:rPr lang="en-US" dirty="0"/>
              <a:t>Bluetooth</a:t>
            </a: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41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A11BF-17C9-4741-AA4F-083C3FB0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Макетирование и прототипирование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77199-1FD3-4114-8EE0-9C8413D71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 создан прототип для отладки устройства</a:t>
            </a:r>
          </a:p>
          <a:p>
            <a:r>
              <a:rPr lang="ru-RU" dirty="0"/>
              <a:t>Реализована программа для </a:t>
            </a:r>
            <a:r>
              <a:rPr lang="en-US" dirty="0"/>
              <a:t>Android </a:t>
            </a:r>
            <a:r>
              <a:rPr lang="ru-RU" dirty="0"/>
              <a:t>смартфона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636D1B-72CE-4EBC-B334-79CEA6BC7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68" y="3009530"/>
            <a:ext cx="4775464" cy="2586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857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3F150-B219-4324-9982-435FC516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Структурная схема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9A9308B-6AC3-407B-AC8E-A77080954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27" y="2114276"/>
            <a:ext cx="5973009" cy="3924848"/>
          </a:xfrm>
        </p:spPr>
      </p:pic>
    </p:spTree>
    <p:extLst>
      <p:ext uri="{BB962C8B-B14F-4D97-AF65-F5344CB8AC3E}">
        <p14:creationId xmlns:p14="http://schemas.microsoft.com/office/powerpoint/2010/main" val="253817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87796-C1EB-4B9E-B460-DC80A66E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Внешний вид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72D75EF-C058-4235-80BD-DDC0EF9B6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04" y="2490761"/>
            <a:ext cx="1841626" cy="1876478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75B523-F706-43D3-874D-D7B9BBFB4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43" y="2134600"/>
            <a:ext cx="2942107" cy="2942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130F92-48EA-422D-8A13-8F4ACACF0A61}"/>
              </a:ext>
            </a:extLst>
          </p:cNvPr>
          <p:cNvSpPr txBox="1"/>
          <p:nvPr/>
        </p:nvSpPr>
        <p:spPr>
          <a:xfrm>
            <a:off x="8506139" y="4510301"/>
            <a:ext cx="240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Корпус </a:t>
            </a:r>
            <a:r>
              <a:rPr lang="en-US" dirty="0"/>
              <a:t>IoT </a:t>
            </a:r>
            <a:r>
              <a:rPr lang="ru-RU" dirty="0"/>
              <a:t>устройства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C61C66-E92B-4792-939A-2CAAD113EF97}"/>
              </a:ext>
            </a:extLst>
          </p:cNvPr>
          <p:cNvSpPr txBox="1"/>
          <p:nvPr/>
        </p:nvSpPr>
        <p:spPr>
          <a:xfrm>
            <a:off x="5564032" y="4510301"/>
            <a:ext cx="204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Логотип продукта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1C642-012A-4814-BAFD-492ECC4D0D91}"/>
              </a:ext>
            </a:extLst>
          </p:cNvPr>
          <p:cNvSpPr txBox="1"/>
          <p:nvPr/>
        </p:nvSpPr>
        <p:spPr>
          <a:xfrm>
            <a:off x="459418" y="1703649"/>
            <a:ext cx="108329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dirty="0"/>
              <a:t>Слоган</a:t>
            </a:r>
            <a:r>
              <a:rPr lang="en-US" sz="2500" dirty="0"/>
              <a:t>: </a:t>
            </a:r>
            <a:r>
              <a:rPr lang="ru-RU" sz="2500" b="1" dirty="0">
                <a:solidFill>
                  <a:schemeClr val="accent3"/>
                </a:solidFill>
              </a:rPr>
              <a:t>Для Вас всегда ровная дорога!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A2B72B2-401A-4B15-B7A0-3FF536ED5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03" y="2429882"/>
            <a:ext cx="1585543" cy="2818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F9D2CA-F7B8-43CB-8F61-95BC85916DD3}"/>
              </a:ext>
            </a:extLst>
          </p:cNvPr>
          <p:cNvSpPr txBox="1"/>
          <p:nvPr/>
        </p:nvSpPr>
        <p:spPr>
          <a:xfrm>
            <a:off x="1758424" y="5313137"/>
            <a:ext cx="22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Скриншот работы с экрана смартфона</a:t>
            </a:r>
          </a:p>
        </p:txBody>
      </p:sp>
    </p:spTree>
    <p:extLst>
      <p:ext uri="{BB962C8B-B14F-4D97-AF65-F5344CB8AC3E}">
        <p14:creationId xmlns:p14="http://schemas.microsoft.com/office/powerpoint/2010/main" val="413294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688BC-4862-481E-9D7B-28900685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Диаграмма состояния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2512DCD-716D-4390-ABC2-CE5BA33CBEBE}"/>
              </a:ext>
            </a:extLst>
          </p:cNvPr>
          <p:cNvSpPr/>
          <p:nvPr/>
        </p:nvSpPr>
        <p:spPr>
          <a:xfrm>
            <a:off x="5661686" y="1702242"/>
            <a:ext cx="2581923" cy="8482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Включение питания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C19B85B-28CD-491F-8C7E-E7BF93048F04}"/>
              </a:ext>
            </a:extLst>
          </p:cNvPr>
          <p:cNvSpPr/>
          <p:nvPr/>
        </p:nvSpPr>
        <p:spPr>
          <a:xfrm>
            <a:off x="1999648" y="3266888"/>
            <a:ext cx="3068715" cy="11765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Bluetooth </a:t>
            </a:r>
            <a:r>
              <a:rPr lang="ru-RU" sz="1600" dirty="0"/>
              <a:t>подключение с </a:t>
            </a:r>
            <a:r>
              <a:rPr lang="en-US" sz="1600" dirty="0"/>
              <a:t>Android </a:t>
            </a:r>
            <a:r>
              <a:rPr lang="ru-RU" sz="1600" dirty="0"/>
              <a:t>смартфоном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60C4DAB-BBA1-4477-8FFE-54732C2143DF}"/>
              </a:ext>
            </a:extLst>
          </p:cNvPr>
          <p:cNvSpPr/>
          <p:nvPr/>
        </p:nvSpPr>
        <p:spPr>
          <a:xfrm>
            <a:off x="5068363" y="4500001"/>
            <a:ext cx="2655163" cy="1027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Измерение показаний акселерометра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A76F9EB-EE90-40A5-9135-F2037E5B6EC9}"/>
              </a:ext>
            </a:extLst>
          </p:cNvPr>
          <p:cNvSpPr/>
          <p:nvPr/>
        </p:nvSpPr>
        <p:spPr>
          <a:xfrm>
            <a:off x="7509353" y="3238202"/>
            <a:ext cx="2655163" cy="1027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Передача данных по </a:t>
            </a:r>
            <a:r>
              <a:rPr lang="en-US" sz="1600" dirty="0"/>
              <a:t>Bluetooth</a:t>
            </a:r>
            <a:endParaRPr lang="ru-RU" sz="16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D4B4175-666C-4244-95AD-6C57CD42A415}"/>
              </a:ext>
            </a:extLst>
          </p:cNvPr>
          <p:cNvCxnSpPr>
            <a:cxnSpLocks/>
            <a:stCxn id="5" idx="2"/>
            <a:endCxn id="6" idx="7"/>
          </p:cNvCxnSpPr>
          <p:nvPr/>
        </p:nvCxnSpPr>
        <p:spPr>
          <a:xfrm flipH="1">
            <a:off x="4618960" y="2126373"/>
            <a:ext cx="1042726" cy="13128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792D1F7-9EAB-4079-BDFA-CB1C415CAD8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618960" y="4271107"/>
            <a:ext cx="838243" cy="379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Соединитель: изогнутый 22">
            <a:extLst>
              <a:ext uri="{FF2B5EF4-FFF2-40B4-BE49-F238E27FC236}">
                <a16:creationId xmlns:a16="http://schemas.microsoft.com/office/drawing/2014/main" id="{09076639-CC2C-4CBF-832D-DACC321DA261}"/>
              </a:ext>
            </a:extLst>
          </p:cNvPr>
          <p:cNvCxnSpPr>
            <a:stCxn id="8" idx="0"/>
            <a:endCxn id="7" idx="0"/>
          </p:cNvCxnSpPr>
          <p:nvPr/>
        </p:nvCxnSpPr>
        <p:spPr>
          <a:xfrm rot="16200000" flipH="1" flipV="1">
            <a:off x="6985540" y="2648606"/>
            <a:ext cx="1261799" cy="2440990"/>
          </a:xfrm>
          <a:prstGeom prst="curvedConnector3">
            <a:avLst>
              <a:gd name="adj1" fmla="val -1811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изогнутый 24">
            <a:extLst>
              <a:ext uri="{FF2B5EF4-FFF2-40B4-BE49-F238E27FC236}">
                <a16:creationId xmlns:a16="http://schemas.microsoft.com/office/drawing/2014/main" id="{E3FDD12A-00D8-4880-8581-49838D2F1484}"/>
              </a:ext>
            </a:extLst>
          </p:cNvPr>
          <p:cNvCxnSpPr>
            <a:cxnSpLocks/>
            <a:stCxn id="7" idx="4"/>
            <a:endCxn id="8" idx="4"/>
          </p:cNvCxnSpPr>
          <p:nvPr/>
        </p:nvCxnSpPr>
        <p:spPr>
          <a:xfrm rot="5400000" flipH="1" flipV="1">
            <a:off x="6985540" y="3675939"/>
            <a:ext cx="1261799" cy="2440990"/>
          </a:xfrm>
          <a:prstGeom prst="curvedConnector3">
            <a:avLst>
              <a:gd name="adj1" fmla="val -1811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94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C3B5F-3B2F-4CFB-B29A-9F15AA9D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Автоматизация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5FBAA-2F53-41BF-B10F-D404AFF4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Android </a:t>
            </a:r>
            <a:r>
              <a:rPr lang="ru-RU" dirty="0"/>
              <a:t>смартфоне записываются </a:t>
            </a:r>
            <a:r>
              <a:rPr lang="ru-RU" dirty="0" err="1"/>
              <a:t>логи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05.06.2020 12:00:00 value max: 5.9 | 3.6 | 2.0 min: -4.9 | -2.2 | -1.4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0.9 | 0.7 | 0.4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05.06.2020 1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:00:00 value max: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 |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.6 |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 min: -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 | -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| -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.4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 |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.7 |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.4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0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.06.2020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:00:00 value max: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2.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min: -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-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| -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.4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 |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.7 |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.4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0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.06.2020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:00:00 value max: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.6 | 2.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min: -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-2.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-1.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 |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.7 |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.4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dirty="0"/>
              <a:t>Программа фиксирует максимальное, минимальное и среднее значение в течении часа</a:t>
            </a:r>
            <a:endParaRPr lang="en-US" dirty="0"/>
          </a:p>
          <a:p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3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422A7-2025-48D5-85FD-F39C0220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70530-07F4-4215-A570-63BC7B47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ru-RU" dirty="0"/>
              <a:t>Тестирование устройства проводится на макете в реальных условиях. Проверяются следующие параметры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функционал на ровной и неровной дороге</a:t>
            </a:r>
            <a:r>
              <a:rPr lang="en-US" dirty="0"/>
              <a:t>;</a:t>
            </a:r>
          </a:p>
          <a:p>
            <a:pPr lvl="2"/>
            <a:r>
              <a:rPr lang="ru-RU" dirty="0"/>
              <a:t>дальность </a:t>
            </a:r>
            <a:r>
              <a:rPr lang="en-US" dirty="0"/>
              <a:t>Bluetooth </a:t>
            </a:r>
            <a:r>
              <a:rPr lang="ru-RU" dirty="0"/>
              <a:t>соединения</a:t>
            </a:r>
            <a:r>
              <a:rPr lang="en-US" dirty="0"/>
              <a:t>;</a:t>
            </a:r>
            <a:endParaRPr lang="ru-RU" dirty="0"/>
          </a:p>
          <a:p>
            <a:pPr lvl="2"/>
            <a:r>
              <a:rPr lang="ru-RU" dirty="0"/>
              <a:t>время работы устройства в автономном режиме.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ru-RU" dirty="0"/>
              <a:t>Тестирование приложения на смартфоне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стабильность записи </a:t>
            </a:r>
            <a:r>
              <a:rPr lang="en-US" dirty="0"/>
              <a:t>Log </a:t>
            </a:r>
            <a:r>
              <a:rPr lang="ru-RU" dirty="0"/>
              <a:t>файла</a:t>
            </a:r>
            <a:r>
              <a:rPr lang="en-US" dirty="0"/>
              <a:t>;</a:t>
            </a:r>
            <a:endParaRPr lang="ru-RU" dirty="0"/>
          </a:p>
          <a:p>
            <a:pPr lvl="2"/>
            <a:r>
              <a:rPr lang="ru-RU" dirty="0"/>
              <a:t>работа в экстремальных условиях</a:t>
            </a:r>
            <a:r>
              <a:rPr lang="en-US" dirty="0"/>
              <a:t>;</a:t>
            </a:r>
            <a:endParaRPr lang="ru-RU" dirty="0"/>
          </a:p>
          <a:p>
            <a:pPr lvl="2"/>
            <a:r>
              <a:rPr lang="ru-RU" dirty="0"/>
              <a:t>использование ресурсов ОС.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438285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145</TotalTime>
  <Words>404</Words>
  <Application>Microsoft Office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Corbel</vt:lpstr>
      <vt:lpstr>Times New Roman</vt:lpstr>
      <vt:lpstr>Базис</vt:lpstr>
      <vt:lpstr>Ассистент фур</vt:lpstr>
      <vt:lpstr>Идея</vt:lpstr>
      <vt:lpstr>Техническое задание</vt:lpstr>
      <vt:lpstr>Макетирование и прототипирование</vt:lpstr>
      <vt:lpstr>Структурная схема</vt:lpstr>
      <vt:lpstr>Внешний вид</vt:lpstr>
      <vt:lpstr>Диаграмма состояния</vt:lpstr>
      <vt:lpstr>Автоматизация</vt:lpstr>
      <vt:lpstr>Тестирование</vt:lpstr>
      <vt:lpstr>План Тестирования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Ассистент фур</dc:title>
  <dc:creator>michail</dc:creator>
  <cp:lastModifiedBy>michail</cp:lastModifiedBy>
  <cp:revision>26</cp:revision>
  <dcterms:created xsi:type="dcterms:W3CDTF">2020-06-05T16:26:32Z</dcterms:created>
  <dcterms:modified xsi:type="dcterms:W3CDTF">2020-06-05T18:52:06Z</dcterms:modified>
</cp:coreProperties>
</file>