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Figtree Black"/>
      <p:bold r:id="rId39"/>
      <p:boldItalic r:id="rId40"/>
    </p:embeddedFont>
    <p:embeddedFont>
      <p:font typeface="Hanken Grotesk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Int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099158-588E-4F5F-B12B-620A550EBEB4}">
  <a:tblStyle styleId="{DB099158-588E-4F5F-B12B-620A550EB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gtreeBlack-boldItalic.fntdata"/><Relationship Id="rId42" Type="http://schemas.openxmlformats.org/officeDocument/2006/relationships/font" Target="fonts/HankenGrotesk-bold.fntdata"/><Relationship Id="rId41" Type="http://schemas.openxmlformats.org/officeDocument/2006/relationships/font" Target="fonts/HankenGrotesk-regular.fntdata"/><Relationship Id="rId44" Type="http://schemas.openxmlformats.org/officeDocument/2006/relationships/font" Target="fonts/HankenGrotesk-boldItalic.fntdata"/><Relationship Id="rId43" Type="http://schemas.openxmlformats.org/officeDocument/2006/relationships/font" Target="fonts/HankenGrotesk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FigtreeBlack-bold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ter-italic.fntdata"/><Relationship Id="rId50" Type="http://schemas.openxmlformats.org/officeDocument/2006/relationships/font" Target="fonts/Inter-bold.fntdata"/><Relationship Id="rId52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e668b64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e668b64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e668b64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0e668b64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e668b64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0e668b64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e668b64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e668b64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e668b640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e668b640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e668b64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e668b64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e668b64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0e668b64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0e668b64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0e668b64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e668b64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e668b64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0e955f2a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0e955f2a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e668b64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e668b64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0e668b640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0e668b640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Was the experiment well-structured? Were clients randomly and equally divided between the old and new designs? Were there any biases?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0e668b640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0e668b640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e668b640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0e668b640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0e668b640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0e668b640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0e668b64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0e668b64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0e668b640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0e668b640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e668b640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e668b640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Was the experiment well-structured? Were clients randomly and equally divided between the old and new designs? Were there any biases?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e668b64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0e668b64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longer time period / investigating outliers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0e668b640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0e668b640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e668b64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0e668b64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0e668b64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0e668b64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0e668b640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0e668b640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e668b64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e668b64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e668b640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e668b640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61ca7da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61ca7da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Vanguard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75" y="728050"/>
            <a:ext cx="2451975" cy="16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9"/>
          <p:cNvPicPr preferRelativeResize="0"/>
          <p:nvPr/>
        </p:nvPicPr>
        <p:blipFill rotWithShape="1">
          <a:blip r:embed="rId3">
            <a:alphaModFix/>
          </a:blip>
          <a:srcRect b="0" l="0" r="0" t="7037"/>
          <a:stretch/>
        </p:blipFill>
        <p:spPr>
          <a:xfrm>
            <a:off x="2968850" y="1274925"/>
            <a:ext cx="5175025" cy="32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754600" y="705975"/>
            <a:ext cx="709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Step </a:t>
            </a: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Duration 			</a:t>
            </a: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Average                Median 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Control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 b="0" l="0" r="0" t="5490"/>
          <a:stretch/>
        </p:blipFill>
        <p:spPr>
          <a:xfrm>
            <a:off x="2798675" y="1183650"/>
            <a:ext cx="5209050" cy="33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0"/>
          <p:cNvSpPr txBox="1"/>
          <p:nvPr/>
        </p:nvSpPr>
        <p:spPr>
          <a:xfrm>
            <a:off x="754600" y="705975"/>
            <a:ext cx="709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Step </a:t>
            </a: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Duration 	      	    Average                Median 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Test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/>
        </p:nvSpPr>
        <p:spPr>
          <a:xfrm>
            <a:off x="754600" y="705975"/>
            <a:ext cx="420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Step Time Distribution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750" y="1280250"/>
            <a:ext cx="5963426" cy="3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/>
        </p:nvSpPr>
        <p:spPr>
          <a:xfrm>
            <a:off x="1068100" y="623575"/>
            <a:ext cx="502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Error Rates</a:t>
            </a:r>
            <a:endParaRPr sz="35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50" y="556737"/>
            <a:ext cx="3932400" cy="403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7" name="Google Shape;387;p42"/>
          <p:cNvGraphicFramePr/>
          <p:nvPr/>
        </p:nvGraphicFramePr>
        <p:xfrm>
          <a:off x="1282250" y="15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971100"/>
                <a:gridCol w="971100"/>
                <a:gridCol w="971100"/>
              </a:tblGrid>
              <a:tr h="4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19088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13335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10,73%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" name="Google Shape;388;p42"/>
          <p:cNvSpPr txBox="1"/>
          <p:nvPr/>
        </p:nvSpPr>
        <p:spPr>
          <a:xfrm>
            <a:off x="1282250" y="29561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Error = step backward, interruption or repeating step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1216475" y="1977150"/>
            <a:ext cx="7265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394" name="Google Shape;394;p4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/>
        </p:nvSpPr>
        <p:spPr>
          <a:xfrm>
            <a:off x="862300" y="741250"/>
            <a:ext cx="45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Hypothesis - Proportions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1034850" y="1246650"/>
            <a:ext cx="69678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accent2"/>
                </a:highlight>
              </a:rPr>
              <a:t>Null Hypothesis (H₀): There is no difference in the completion rates between the Test and Control groups.</a:t>
            </a:r>
            <a:endParaRPr sz="135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accent2"/>
                </a:highlight>
              </a:rPr>
              <a:t>Alternative Hypothesis (H₁): There is a difference in the completion rates between the Test and Control groups.</a:t>
            </a:r>
            <a:endParaRPr sz="135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graphicFrame>
        <p:nvGraphicFramePr>
          <p:cNvPr id="402" name="Google Shape;402;p4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t-statistic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00"/>
                          </a:solidFill>
                        </a:rPr>
                        <a:t>ttest two-sided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6.822182086187193e-19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8.881266522192275</a:t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greater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3.4110910430935966e-19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8.881266522192275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/>
        </p:nvSpPr>
        <p:spPr>
          <a:xfrm>
            <a:off x="862300" y="741250"/>
            <a:ext cx="45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Hypothesis - Step Duration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1034850" y="1246650"/>
            <a:ext cx="69678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H0: Test Step Duration == Control Step Duration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H1: Test Step Duration != Control Step Duration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highlight>
                <a:schemeClr val="accent2"/>
              </a:highlight>
            </a:endParaRPr>
          </a:p>
        </p:txBody>
      </p:sp>
      <p:graphicFrame>
        <p:nvGraphicFramePr>
          <p:cNvPr id="409" name="Google Shape;409;p45"/>
          <p:cNvGraphicFramePr/>
          <p:nvPr/>
        </p:nvGraphicFramePr>
        <p:xfrm>
          <a:off x="1034850" y="23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Step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ttest two-sided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(below 5%)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to step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9.44E-12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1 to step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1.61E-38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2 to step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0.0003813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3 to confirm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0.9632919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0" name="Google Shape;4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75" y="4721275"/>
            <a:ext cx="6212727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862300" y="741250"/>
            <a:ext cx="45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Hypothesis - Step Duration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1034850" y="1246650"/>
            <a:ext cx="69678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H0: Test Step Duration &lt;= Control Step Duration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H1: Test Step Duration &gt; Control Step Duration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417" name="Google Shape;417;p46"/>
          <p:cNvGraphicFramePr/>
          <p:nvPr/>
        </p:nvGraphicFramePr>
        <p:xfrm>
          <a:off x="1034850" y="228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Step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ttest greater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(below 5%)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to step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0.000000000004721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1 to step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2 to step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0.999809367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3 to confirm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0.518354072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Hypothesis - Gender - Control and Test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898700" y="1295350"/>
            <a:ext cx="74823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2"/>
                </a:highlight>
              </a:rPr>
              <a:t>Null Hypothesis (H₀): There is no difference in engagement between genders with the old process.</a:t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2"/>
                </a:highlight>
              </a:rPr>
              <a:t>Alternative Hypothesis (H₁): There is a difference in engagement between genders with the old process.</a:t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2"/>
                </a:highlight>
              </a:rPr>
              <a:t>Null Hypothesis (H₀): There is no difference in engagement between genders with the new process.</a:t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2"/>
                </a:highlight>
              </a:rPr>
              <a:t>Alternative Hypothesis (H₁): There is a difference in engagement between genders with the new process.</a:t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</p:txBody>
      </p:sp>
      <p:graphicFrame>
        <p:nvGraphicFramePr>
          <p:cNvPr id="424" name="Google Shape;424;p47"/>
          <p:cNvGraphicFramePr/>
          <p:nvPr/>
        </p:nvGraphicFramePr>
        <p:xfrm>
          <a:off x="1072175" y="28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1601550"/>
                <a:gridCol w="1601550"/>
                <a:gridCol w="1601550"/>
                <a:gridCol w="1601550"/>
              </a:tblGrid>
              <a:tr h="5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t-statistic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00"/>
                          </a:solidFill>
                        </a:rPr>
                        <a:t>ttest two-sided control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0.0013847093462349372</a:t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-3.198458818170921</a:t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00"/>
                          </a:solidFill>
                        </a:rPr>
                        <a:t>ttest two-sided test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4.72375894269815e-09</a:t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-5.8597</a:t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" name="Google Shape;429;p48"/>
          <p:cNvGraphicFramePr/>
          <p:nvPr/>
        </p:nvGraphicFramePr>
        <p:xfrm>
          <a:off x="9525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Completion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69,29%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65,59%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spent on each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2 and 3 quicker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1 quicker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10,73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" name="Google Shape;430;p48"/>
          <p:cNvSpPr txBox="1"/>
          <p:nvPr/>
        </p:nvSpPr>
        <p:spPr>
          <a:xfrm>
            <a:off x="952500" y="3259275"/>
            <a:ext cx="602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</a:t>
            </a:r>
            <a:r>
              <a:rPr lang="en"/>
              <a:t>Open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 </a:t>
            </a:r>
            <a:r>
              <a:rPr lang="en"/>
              <a:t>Searching for Investment Opportunities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</a:t>
            </a:r>
            <a:r>
              <a:rPr lang="en"/>
              <a:t> Choosing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 </a:t>
            </a:r>
            <a:r>
              <a:rPr lang="en"/>
              <a:t>Choosing Investment Amount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Confirm </a:t>
            </a:r>
            <a:r>
              <a:rPr lang="en"/>
              <a:t>Making Investment</a:t>
            </a:r>
            <a:endParaRPr/>
          </a:p>
        </p:txBody>
      </p:sp>
      <p:sp>
        <p:nvSpPr>
          <p:cNvPr id="431" name="Google Shape;431;p48"/>
          <p:cNvSpPr txBox="1"/>
          <p:nvPr/>
        </p:nvSpPr>
        <p:spPr>
          <a:xfrm>
            <a:off x="866075" y="514950"/>
            <a:ext cx="809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Key Results</a:t>
            </a:r>
            <a:endParaRPr sz="35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/>
          </a:blip>
          <a:srcRect b="30240" l="0" r="0" t="0"/>
          <a:stretch/>
        </p:blipFill>
        <p:spPr>
          <a:xfrm>
            <a:off x="2914425" y="706225"/>
            <a:ext cx="3315150" cy="193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050" y="1404625"/>
            <a:ext cx="1030525" cy="10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550" y="925875"/>
            <a:ext cx="1030525" cy="10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2324650" y="3827350"/>
            <a:ext cx="637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More complains, less logons?</a:t>
            </a:r>
            <a:endParaRPr sz="25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1216475" y="1977150"/>
            <a:ext cx="7265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Evaluation</a:t>
            </a:r>
            <a:endParaRPr/>
          </a:p>
        </p:txBody>
      </p:sp>
      <p:sp>
        <p:nvSpPr>
          <p:cNvPr id="437" name="Google Shape;437;p49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structure, client distribution and duration</a:t>
            </a:r>
            <a:endParaRPr/>
          </a:p>
        </p:txBody>
      </p:sp>
      <p:sp>
        <p:nvSpPr>
          <p:cNvPr id="438" name="Google Shape;438;p49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Experiment Evaluation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444" name="Google Shape;4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75" y="1244925"/>
            <a:ext cx="3078125" cy="33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Experiment Evaluation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450" name="Google Shape;4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400" y="1260050"/>
            <a:ext cx="5396577" cy="325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Experiment Evaluation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456" name="Google Shape;4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623" y="1164525"/>
            <a:ext cx="4668750" cy="32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Experiment Evaluation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462" name="Google Shape;4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25" y="1482600"/>
            <a:ext cx="3671900" cy="250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300" y="1482600"/>
            <a:ext cx="3594271" cy="2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Calls and Logons - 6 months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469" name="Google Shape;469;p54"/>
          <p:cNvPicPr preferRelativeResize="0"/>
          <p:nvPr/>
        </p:nvPicPr>
        <p:blipFill rotWithShape="1">
          <a:blip r:embed="rId3">
            <a:alphaModFix/>
          </a:blip>
          <a:srcRect b="0" l="0" r="0" t="12103"/>
          <a:stretch/>
        </p:blipFill>
        <p:spPr>
          <a:xfrm>
            <a:off x="1516613" y="1418775"/>
            <a:ext cx="5939325" cy="31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>
            <p:ph type="title"/>
          </p:nvPr>
        </p:nvSpPr>
        <p:spPr>
          <a:xfrm>
            <a:off x="1216475" y="1977150"/>
            <a:ext cx="7265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75" name="Google Shape;475;p55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650" y="875925"/>
            <a:ext cx="4588675" cy="30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7"/>
          <p:cNvPicPr preferRelativeResize="0"/>
          <p:nvPr/>
        </p:nvPicPr>
        <p:blipFill rotWithShape="1">
          <a:blip r:embed="rId3">
            <a:alphaModFix/>
          </a:blip>
          <a:srcRect b="2676" l="0" r="0" t="0"/>
          <a:stretch/>
        </p:blipFill>
        <p:spPr>
          <a:xfrm>
            <a:off x="896550" y="561175"/>
            <a:ext cx="7325077" cy="4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7"/>
          <p:cNvSpPr txBox="1"/>
          <p:nvPr/>
        </p:nvSpPr>
        <p:spPr>
          <a:xfrm>
            <a:off x="2553975" y="99475"/>
            <a:ext cx="8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Test	</a:t>
            </a:r>
            <a:endParaRPr/>
          </a:p>
        </p:txBody>
      </p:sp>
      <p:sp>
        <p:nvSpPr>
          <p:cNvPr id="487" name="Google Shape;487;p57"/>
          <p:cNvSpPr txBox="1"/>
          <p:nvPr/>
        </p:nvSpPr>
        <p:spPr>
          <a:xfrm>
            <a:off x="5801325" y="99475"/>
            <a:ext cx="16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Control</a:t>
            </a:r>
            <a:r>
              <a:rPr lang="en" sz="1800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/>
          <p:cNvSpPr txBox="1"/>
          <p:nvPr/>
        </p:nvSpPr>
        <p:spPr>
          <a:xfrm>
            <a:off x="872950" y="731150"/>
            <a:ext cx="76044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Challenges</a:t>
            </a:r>
            <a:endParaRPr sz="30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sorting values for calculations </a:t>
            </a:r>
            <a:r>
              <a:rPr lang="en" sz="1000">
                <a:solidFill>
                  <a:schemeClr val="dk1"/>
                </a:solidFill>
              </a:rPr>
              <a:t>(</a:t>
            </a:r>
            <a:r>
              <a:rPr b="1"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client_id</a:t>
            </a:r>
            <a:r>
              <a:rPr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Every client’s unique ID, </a:t>
            </a:r>
            <a:r>
              <a:rPr b="1"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visitor_id</a:t>
            </a:r>
            <a:r>
              <a:rPr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A unique ID for each client-device combination, </a:t>
            </a:r>
            <a:r>
              <a:rPr b="1"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visit_id</a:t>
            </a:r>
            <a:r>
              <a:rPr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A unique ID for each web visit/session, </a:t>
            </a:r>
            <a:r>
              <a:rPr b="1"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date_time</a:t>
            </a:r>
            <a:r>
              <a:rPr lang="en" sz="1000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: Timestamp web activity)</a:t>
            </a:r>
            <a:endParaRPr sz="1000"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formatted p-value to 4f - mistook for close to 1 and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dataframes werent optimized for tableau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lists give different p-value than array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2"/>
          <p:cNvCxnSpPr>
            <a:stCxn id="299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>
            <a:stCxn id="301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2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3" name="Google Shape;303;p32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7" name="Google Shape;307;p32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8" name="Google Shape;308;p32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9" name="Google Shape;309;p32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0" name="Google Shape;310;p32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2" name="Google Shape;312;p32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2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  <p:sp>
        <p:nvSpPr>
          <p:cNvPr id="314" name="Google Shape;314;p32"/>
          <p:cNvSpPr txBox="1"/>
          <p:nvPr>
            <p:ph idx="17" type="subTitle"/>
          </p:nvPr>
        </p:nvSpPr>
        <p:spPr>
          <a:xfrm>
            <a:off x="788675" y="3503025"/>
            <a:ext cx="26298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Results</a:t>
            </a:r>
            <a:endParaRPr/>
          </a:p>
        </p:txBody>
      </p:sp>
      <p:sp>
        <p:nvSpPr>
          <p:cNvPr id="315" name="Google Shape;315;p32"/>
          <p:cNvSpPr txBox="1"/>
          <p:nvPr>
            <p:ph idx="18" type="subTitle"/>
          </p:nvPr>
        </p:nvSpPr>
        <p:spPr>
          <a:xfrm>
            <a:off x="3418500" y="3503025"/>
            <a:ext cx="29640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Evaluation</a:t>
            </a:r>
            <a:endParaRPr/>
          </a:p>
        </p:txBody>
      </p:sp>
      <p:sp>
        <p:nvSpPr>
          <p:cNvPr id="316" name="Google Shape;316;p32"/>
          <p:cNvSpPr txBox="1"/>
          <p:nvPr>
            <p:ph idx="19" type="subTitle"/>
          </p:nvPr>
        </p:nvSpPr>
        <p:spPr>
          <a:xfrm>
            <a:off x="3418500" y="1848775"/>
            <a:ext cx="25569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&amp; Wrangling</a:t>
            </a:r>
            <a:endParaRPr/>
          </a:p>
        </p:txBody>
      </p:sp>
      <p:sp>
        <p:nvSpPr>
          <p:cNvPr id="317" name="Google Shape;317;p32"/>
          <p:cNvSpPr txBox="1"/>
          <p:nvPr>
            <p:ph idx="20" type="subTitle"/>
          </p:nvPr>
        </p:nvSpPr>
        <p:spPr>
          <a:xfrm>
            <a:off x="6048325" y="3503025"/>
            <a:ext cx="28167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18" name="Google Shape;318;p32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Metrics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8" name="Google Shape;498;p59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1094225" y="40436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/>
        </p:nvSpPr>
        <p:spPr>
          <a:xfrm>
            <a:off x="862300" y="741250"/>
            <a:ext cx="673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Hypothesis - Average age and Tenure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1007975" y="1295350"/>
            <a:ext cx="6681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H0: test_average_age == control_average_age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</a:rPr>
              <a:t>H1: test_average_age != control_average_age</a:t>
            </a:r>
            <a:endParaRPr>
              <a:solidFill>
                <a:srgbClr val="595959"/>
              </a:solidFill>
            </a:endParaRPr>
          </a:p>
        </p:txBody>
      </p:sp>
      <p:graphicFrame>
        <p:nvGraphicFramePr>
          <p:cNvPr id="506" name="Google Shape;506;p60"/>
          <p:cNvGraphicFramePr/>
          <p:nvPr/>
        </p:nvGraphicFramePr>
        <p:xfrm>
          <a:off x="1007975" y="20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Variable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ttest two-sided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(below 5%)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0.01568808321554057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60"/>
          <p:cNvSpPr txBox="1"/>
          <p:nvPr/>
        </p:nvSpPr>
        <p:spPr>
          <a:xfrm>
            <a:off x="1007975" y="2926700"/>
            <a:ext cx="67371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H0: test_average_tenure == control_average_age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H1: test_average_age != control_average_age</a:t>
            </a:r>
            <a:endParaRPr sz="1100"/>
          </a:p>
        </p:txBody>
      </p:sp>
      <p:graphicFrame>
        <p:nvGraphicFramePr>
          <p:cNvPr id="508" name="Google Shape;508;p60"/>
          <p:cNvGraphicFramePr/>
          <p:nvPr/>
        </p:nvGraphicFramePr>
        <p:xfrm>
          <a:off x="983325" y="36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Variable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ttest two-sided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(below 5%)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0.03210338822227781</a:t>
                      </a:r>
                      <a:endParaRPr sz="18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/>
        </p:nvSpPr>
        <p:spPr>
          <a:xfrm>
            <a:off x="862300" y="741250"/>
            <a:ext cx="45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Hypothesis - Step Duration</a:t>
            </a:r>
            <a:endParaRPr sz="24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034850" y="1246650"/>
            <a:ext cx="69678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H0: Test Step Duration &gt;= Control Step Duration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H1: Test Step Duration &lt; Control Step Duration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graphicFrame>
        <p:nvGraphicFramePr>
          <p:cNvPr id="515" name="Google Shape;515;p61"/>
          <p:cNvGraphicFramePr/>
          <p:nvPr/>
        </p:nvGraphicFramePr>
        <p:xfrm>
          <a:off x="1034850" y="230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243895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Step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ttest less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H0 reject (below 5%)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to step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0.999999999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1 to step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8.06E-39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2 to step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0.000190633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3 to confirm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0.481645928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  <p:sp>
        <p:nvSpPr>
          <p:cNvPr id="324" name="Google Shape;324;p33"/>
          <p:cNvSpPr txBox="1"/>
          <p:nvPr>
            <p:ph idx="1" type="subTitle"/>
          </p:nvPr>
        </p:nvSpPr>
        <p:spPr>
          <a:xfrm>
            <a:off x="1216475" y="2730750"/>
            <a:ext cx="70434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Profiles Table / Digital Footprints Tables / Experiment Roster / Step Definition</a:t>
            </a:r>
            <a:endParaRPr/>
          </a:p>
        </p:txBody>
      </p:sp>
      <p:sp>
        <p:nvSpPr>
          <p:cNvPr id="325" name="Google Shape;325;p33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1216475" y="3166350"/>
            <a:ext cx="602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tart </a:t>
            </a:r>
            <a:r>
              <a:rPr lang="en"/>
              <a:t>Open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tep 1 </a:t>
            </a:r>
            <a:r>
              <a:rPr lang="en"/>
              <a:t>Searching for Investment Opportunities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</a:t>
            </a:r>
            <a:r>
              <a:rPr lang="en"/>
              <a:t> Choosing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 </a:t>
            </a:r>
            <a:r>
              <a:rPr lang="en"/>
              <a:t>Choosing Investment Amount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Confirm </a:t>
            </a:r>
            <a:r>
              <a:rPr lang="en"/>
              <a:t>Making Investment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1216475" y="1977150"/>
            <a:ext cx="7265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&amp; Wrangling</a:t>
            </a:r>
            <a:endParaRPr/>
          </a:p>
        </p:txBody>
      </p:sp>
      <p:sp>
        <p:nvSpPr>
          <p:cNvPr id="332" name="Google Shape;332;p34"/>
          <p:cNvSpPr txBox="1"/>
          <p:nvPr>
            <p:ph idx="1" type="subTitle"/>
          </p:nvPr>
        </p:nvSpPr>
        <p:spPr>
          <a:xfrm>
            <a:off x="1216475" y="2730750"/>
            <a:ext cx="71649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idx="1" type="subTitle"/>
          </p:nvPr>
        </p:nvSpPr>
        <p:spPr>
          <a:xfrm>
            <a:off x="921200" y="175860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Data Tables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Similar Structures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Concatenation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Clients DataFrame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Merge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1576750" y="4496825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4462750" y="884175"/>
            <a:ext cx="30000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500"/>
              <a:t>Null Value Processing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/>
              <a:t>Gender Column Cleanup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/>
              <a:t>Age and Tenure Discrepancy Fix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/>
              <a:t>Age Grouping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/>
              <a:t>20 years or younger</a:t>
            </a:r>
            <a:r>
              <a:rPr lang="en" sz="1500"/>
              <a:t>: Teen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/>
              <a:t>20-60 years</a:t>
            </a:r>
            <a:r>
              <a:rPr lang="en" sz="1500"/>
              <a:t>: Adult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/>
              <a:t>Above 60 years</a:t>
            </a:r>
            <a:r>
              <a:rPr lang="en" sz="1500"/>
              <a:t>: Senior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382125" y="855950"/>
            <a:ext cx="40452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data of the Experiment enough to be reliably used to assess an added value for Vanguard, or is it a</a:t>
            </a:r>
            <a:endParaRPr/>
          </a:p>
        </p:txBody>
      </p:sp>
      <p:sp>
        <p:nvSpPr>
          <p:cNvPr id="346" name="Google Shape;346;p36"/>
          <p:cNvSpPr txBox="1"/>
          <p:nvPr>
            <p:ph type="title"/>
          </p:nvPr>
        </p:nvSpPr>
        <p:spPr>
          <a:xfrm>
            <a:off x="1240475" y="3317875"/>
            <a:ext cx="2728200" cy="21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GAMBLE?</a:t>
            </a:r>
            <a:endParaRPr/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325" y="823913"/>
            <a:ext cx="50292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1216475" y="1977150"/>
            <a:ext cx="7265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Metrics </a:t>
            </a:r>
            <a:endParaRPr/>
          </a:p>
        </p:txBody>
      </p:sp>
      <p:sp>
        <p:nvSpPr>
          <p:cNvPr id="353" name="Google Shape;353;p37"/>
          <p:cNvSpPr txBox="1"/>
          <p:nvPr>
            <p:ph idx="1" type="subTitle"/>
          </p:nvPr>
        </p:nvSpPr>
        <p:spPr>
          <a:xfrm>
            <a:off x="1216475" y="2730750"/>
            <a:ext cx="71649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gtree Black"/>
                <a:ea typeface="Figtree Black"/>
                <a:cs typeface="Figtree Black"/>
                <a:sym typeface="Figtree Black"/>
              </a:rPr>
              <a:t>Completion Rate</a:t>
            </a:r>
            <a:endParaRPr sz="1900"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gtree Black"/>
                <a:ea typeface="Figtree Black"/>
                <a:cs typeface="Figtree Black"/>
                <a:sym typeface="Figtree Black"/>
              </a:rPr>
              <a:t>Time spent on each step</a:t>
            </a:r>
            <a:endParaRPr sz="1900"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gtree Black"/>
                <a:ea typeface="Figtree Black"/>
                <a:cs typeface="Figtree Black"/>
                <a:sym typeface="Figtree Black"/>
              </a:rPr>
              <a:t>Error rates per step</a:t>
            </a:r>
            <a:endParaRPr sz="1900"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gtree Black"/>
              <a:ea typeface="Figtree Black"/>
              <a:cs typeface="Figtree Black"/>
              <a:sym typeface="Figtree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03" y="1535888"/>
            <a:ext cx="4251200" cy="256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38"/>
          <p:cNvGraphicFramePr/>
          <p:nvPr/>
        </p:nvGraphicFramePr>
        <p:xfrm>
          <a:off x="5685125" y="13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{DB099158-588E-4F5F-B12B-620A550EBEB4}</a:tableStyleId>
              </a:tblPr>
              <a:tblGrid>
                <a:gridCol w="1315875"/>
                <a:gridCol w="131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Test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Control 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38"/>
          <p:cNvSpPr txBox="1"/>
          <p:nvPr/>
        </p:nvSpPr>
        <p:spPr>
          <a:xfrm>
            <a:off x="5649675" y="2571750"/>
            <a:ext cx="26319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Client ID -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user had to reach ‘confirm’ at least once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Confirm Threshold below 5%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1068100" y="623575"/>
            <a:ext cx="502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Proportions per step</a:t>
            </a:r>
            <a:endParaRPr sz="35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