
<file path=[Content_Types].xml><?xml version="1.0" encoding="utf-8"?>
<Types xmlns="http://schemas.openxmlformats.org/package/2006/content-types">
  <Default Extension="bmp" ContentType="image/bmp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82" r:id="rId3"/>
    <p:sldId id="283" r:id="rId4"/>
    <p:sldId id="259" r:id="rId5"/>
    <p:sldId id="266" r:id="rId6"/>
    <p:sldId id="260" r:id="rId7"/>
    <p:sldId id="288" r:id="rId8"/>
    <p:sldId id="289" r:id="rId9"/>
    <p:sldId id="286" r:id="rId10"/>
    <p:sldId id="284" r:id="rId11"/>
    <p:sldId id="269" r:id="rId12"/>
    <p:sldId id="271" r:id="rId13"/>
    <p:sldId id="272" r:id="rId14"/>
    <p:sldId id="273" r:id="rId15"/>
    <p:sldId id="287" r:id="rId16"/>
    <p:sldId id="290" r:id="rId17"/>
    <p:sldId id="275" r:id="rId18"/>
    <p:sldId id="276" r:id="rId19"/>
    <p:sldId id="277" r:id="rId20"/>
    <p:sldId id="278" r:id="rId21"/>
    <p:sldId id="279" r:id="rId22"/>
    <p:sldId id="28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5F51"/>
    <a:srgbClr val="2A4F1D"/>
    <a:srgbClr val="549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BC4BDA3E-4911-4987-85D9-E6AF10517B7D}" type="datetimeFigureOut">
              <a:rPr lang="en-ID" smtClean="0"/>
              <a:t>02/04/2023</a:t>
            </a:fld>
            <a:endParaRPr lang="en-ID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0A40C5-17D5-4468-B9CA-2F4B44C70E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4511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4BDA3E-4911-4987-85D9-E6AF10517B7D}" type="datetimeFigureOut">
              <a:rPr lang="en-ID" smtClean="0"/>
              <a:t>02/04/2023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0A40C5-17D5-4468-B9CA-2F4B44C70E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210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4BDA3E-4911-4987-85D9-E6AF10517B7D}" type="datetimeFigureOut">
              <a:rPr lang="en-ID" smtClean="0"/>
              <a:t>02/04/2023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0A40C5-17D5-4468-B9CA-2F4B44C70E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671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4BDA3E-4911-4987-85D9-E6AF10517B7D}" type="datetimeFigureOut">
              <a:rPr lang="en-ID" smtClean="0"/>
              <a:t>02/04/2023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0A40C5-17D5-4468-B9CA-2F4B44C70E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467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C4BDA3E-4911-4987-85D9-E6AF10517B7D}" type="datetimeFigureOut">
              <a:rPr lang="en-ID" smtClean="0"/>
              <a:t>02/04/2023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0A40C5-17D5-4468-B9CA-2F4B44C70E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521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4BDA3E-4911-4987-85D9-E6AF10517B7D}" type="datetimeFigureOut">
              <a:rPr lang="en-ID" smtClean="0"/>
              <a:t>02/04/2023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0A40C5-17D5-4468-B9CA-2F4B44C70E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280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4BDA3E-4911-4987-85D9-E6AF10517B7D}" type="datetimeFigureOut">
              <a:rPr lang="en-ID" smtClean="0"/>
              <a:t>02/04/2023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0A40C5-17D5-4468-B9CA-2F4B44C70E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5877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4BDA3E-4911-4987-85D9-E6AF10517B7D}" type="datetimeFigureOut">
              <a:rPr lang="en-ID" smtClean="0"/>
              <a:t>02/04/2023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0A40C5-17D5-4468-B9CA-2F4B44C70E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7918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4BDA3E-4911-4987-85D9-E6AF10517B7D}" type="datetimeFigureOut">
              <a:rPr lang="en-ID" smtClean="0"/>
              <a:t>02/04/2023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0A40C5-17D5-4468-B9CA-2F4B44C70E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409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4BDA3E-4911-4987-85D9-E6AF10517B7D}" type="datetimeFigureOut">
              <a:rPr lang="en-ID" smtClean="0"/>
              <a:t>02/04/2023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30A40C5-17D5-4468-B9CA-2F4B44C70EC4}" type="slidenum">
              <a:rPr lang="en-ID" smtClean="0"/>
              <a:t>‹#›</a:t>
            </a:fld>
            <a:endParaRPr lang="en-ID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374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C4BDA3E-4911-4987-85D9-E6AF10517B7D}" type="datetimeFigureOut">
              <a:rPr lang="en-ID" smtClean="0"/>
              <a:t>02/04/2023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0A40C5-17D5-4468-B9CA-2F4B44C70E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8203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BC4BDA3E-4911-4987-85D9-E6AF10517B7D}" type="datetimeFigureOut">
              <a:rPr lang="en-ID" smtClean="0"/>
              <a:t>02/04/2023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30A40C5-17D5-4468-B9CA-2F4B44C70EC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9984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id-id/foto/anak-kecil-anak-anak-belajar-belum-tua-893924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vistamagisterioelrecreo.blogspot.com/2019/05/bullying.html" TargetMode="Externa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9FDD8-1235-AC81-50C1-80F2A3F00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PENGEMBANGAN SISTEM SOSIOMETERI UNTUK MENGUKUR KESENJANGAN SOSIAL ANTAR SISWA SMP MENGGUNAKAN METODE </a:t>
            </a:r>
            <a:r>
              <a:rPr lang="en-ID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 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DENGAN MEMANFAATKAN </a:t>
            </a:r>
            <a:r>
              <a:rPr lang="en-ID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COLORING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B1BE1-02D0-A80E-0888-68154E698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3624" y="4470400"/>
            <a:ext cx="9070848" cy="668862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Ni Komang Sriasih</a:t>
            </a:r>
          </a:p>
          <a:p>
            <a:r>
              <a:rPr lang="en-US" sz="1800" dirty="0"/>
              <a:t>NIM. 2129101019</a:t>
            </a:r>
            <a:endParaRPr lang="en-ID" sz="1800" dirty="0"/>
          </a:p>
          <a:p>
            <a:endParaRPr lang="en-ID" sz="1050" dirty="0"/>
          </a:p>
        </p:txBody>
      </p:sp>
    </p:spTree>
    <p:extLst>
      <p:ext uri="{BB962C8B-B14F-4D97-AF65-F5344CB8AC3E}">
        <p14:creationId xmlns:p14="http://schemas.microsoft.com/office/powerpoint/2010/main" val="864454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CF6E-3192-03D4-0026-C5544FC1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terdahulu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D5EF1-6BFC-DF3B-2346-6FE9CEF7F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Pada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sosiometeri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sosiometeri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fungsinya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membagi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2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yang </a:t>
            </a:r>
            <a:r>
              <a:rPr lang="en-US" dirty="0" err="1"/>
              <a:t>disukai</a:t>
            </a:r>
            <a:r>
              <a:rPr lang="en-US" dirty="0"/>
              <a:t>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disukai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sosiometeri</a:t>
            </a:r>
            <a:r>
              <a:rPr lang="en-US" dirty="0"/>
              <a:t> di </a:t>
            </a:r>
            <a:r>
              <a:rPr lang="en-US" dirty="0" err="1"/>
              <a:t>kombinasikan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graph dan k-means clustering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sosiometeri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meklasifikasi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klaster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yang </a:t>
            </a:r>
            <a:r>
              <a:rPr lang="en-US" dirty="0" err="1"/>
              <a:t>terindikasi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pembullying</a:t>
            </a:r>
            <a:r>
              <a:rPr lang="en-US" dirty="0"/>
              <a:t> dan target korban bullying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graph </a:t>
            </a:r>
            <a:r>
              <a:rPr lang="en-US" dirty="0" err="1"/>
              <a:t>khusunya</a:t>
            </a:r>
            <a:r>
              <a:rPr lang="en-US" dirty="0"/>
              <a:t> graph </a:t>
            </a:r>
            <a:r>
              <a:rPr lang="en-US" dirty="0" err="1"/>
              <a:t>berarah</a:t>
            </a:r>
            <a:r>
              <a:rPr lang="en-US" dirty="0"/>
              <a:t>, graph </a:t>
            </a:r>
            <a:r>
              <a:rPr lang="en-US" dirty="0" err="1"/>
              <a:t>gabungan</a:t>
            </a:r>
            <a:r>
              <a:rPr lang="en-US" dirty="0"/>
              <a:t>, graph </a:t>
            </a:r>
            <a:r>
              <a:rPr lang="en-US" dirty="0" err="1"/>
              <a:t>berbobot</a:t>
            </a:r>
            <a:r>
              <a:rPr lang="en-US" dirty="0"/>
              <a:t> dan graph coloring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k-means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membagi</a:t>
            </a:r>
            <a:r>
              <a:rPr lang="en-US" dirty="0"/>
              <a:t> cluster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tabulasi</a:t>
            </a:r>
            <a:r>
              <a:rPr lang="en-US" dirty="0"/>
              <a:t> </a:t>
            </a:r>
            <a:r>
              <a:rPr lang="en-US" dirty="0" err="1"/>
              <a:t>sosiometeri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88701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4770-5B0C-CA78-00D7-77DF41BB2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Sosiometeri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628F9-8D36-DD74-F684-E602F6E34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Sosiometeri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merupakan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salah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satu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Guru BK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Konselor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menentukan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hubungan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sosial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antar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satu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siswa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siswa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lainnya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sautu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lingkungan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kelas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(Dr. Pupu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Saeful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Rahmat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2018)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Jacob Levy Moreno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merupakan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tokoh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utama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mengenalkan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sosiometeri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sosiometry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dilakukan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waktu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sangat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panjang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tahun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1932-1938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bertempat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 York State Training School for Gril in Hudson, New York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Fungsi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Sosiometeri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yaitu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sebagai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meneliti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struktur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sosial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suatu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kelompok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individu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dasar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terhadap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sosial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status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masing-masing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anggota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kelompok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bersangkutan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Sebagai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memperbaiki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hubungan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diantara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anggota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kelompok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tertentu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mengukur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hubungan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kelompok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kerja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meneliti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kemampuan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memimpin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seorang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individu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sebuah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kelompok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melakukan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kegiatan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tertentu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 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98019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FB130-E7C9-B5D1-A6E7-D433C1A7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angket</a:t>
            </a:r>
            <a:r>
              <a:rPr lang="en-US" dirty="0"/>
              <a:t> </a:t>
            </a:r>
            <a:r>
              <a:rPr lang="en-US" dirty="0" err="1"/>
              <a:t>sosiometeri</a:t>
            </a:r>
            <a:r>
              <a:rPr lang="en-US" dirty="0"/>
              <a:t>, </a:t>
            </a:r>
            <a:r>
              <a:rPr lang="en-US" dirty="0" err="1"/>
              <a:t>tabulasi</a:t>
            </a:r>
            <a:r>
              <a:rPr lang="en-US" dirty="0"/>
              <a:t> </a:t>
            </a:r>
            <a:r>
              <a:rPr lang="en-US" dirty="0" err="1"/>
              <a:t>sosiometeri</a:t>
            </a:r>
            <a:r>
              <a:rPr lang="en-US" dirty="0"/>
              <a:t> dan </a:t>
            </a:r>
            <a:r>
              <a:rPr lang="en-US" dirty="0" err="1"/>
              <a:t>sosiogram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B80FED-4706-EC09-58B8-041450092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72" y="2014194"/>
            <a:ext cx="3190308" cy="38651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EB6F18-3B03-F107-C68D-90617D4AAD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56"/>
          <a:stretch/>
        </p:blipFill>
        <p:spPr bwMode="auto">
          <a:xfrm>
            <a:off x="7902741" y="4180230"/>
            <a:ext cx="3527743" cy="17801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06B879-B9F0-7905-ECC8-963636D352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417" t="32148" r="8749" b="23704"/>
          <a:stretch/>
        </p:blipFill>
        <p:spPr>
          <a:xfrm>
            <a:off x="4289259" y="2096452"/>
            <a:ext cx="3613482" cy="200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62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111A2-FCDA-02F1-0B05-D61993983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GRAPH</a:t>
            </a:r>
            <a:endParaRPr lang="en-ID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BC179-FA8B-93A7-A81B-3ABF0BA41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Graph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merupakan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suatu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metode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matematika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pertama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kali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dikembangkan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oleh </a:t>
            </a:r>
            <a:r>
              <a:rPr lang="id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Leonhard Euler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tahun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1836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melalui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permasalahan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jembatan </a:t>
            </a:r>
            <a:r>
              <a:rPr lang="id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Konigsberg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Graph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sendiri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dikatakan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suatu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algoritma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pertama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tertua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dunia.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Graph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(G)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merupakan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kumpulan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node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simpul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di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bidang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dua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dimensi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dihubungkan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sekumpulan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garis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(Suryadi &amp; Nanang Priatna, n.d.)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4398963" indent="0">
              <a:buNone/>
            </a:pP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Graph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penelitian</a:t>
            </a: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</a:p>
          <a:p>
            <a:pPr marL="4398963" indent="0">
              <a:buNone/>
            </a:pP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Graph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berarah</a:t>
            </a:r>
            <a:endParaRPr lang="en-ID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398963" indent="0">
              <a:buNone/>
            </a:pP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Graph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Gabungan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398963" indent="0">
              <a:buNone/>
            </a:pPr>
            <a:r>
              <a:rPr lang="en-ID" dirty="0">
                <a:latin typeface="Times New Roman" panose="02020603050405020304" pitchFamily="18" charset="0"/>
                <a:ea typeface="Times New Roman" panose="02020603050405020304" pitchFamily="18" charset="0"/>
              </a:rPr>
              <a:t>Graph </a:t>
            </a:r>
            <a:r>
              <a:rPr lang="en-ID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Berbobot</a:t>
            </a:r>
            <a:endParaRPr lang="en-ID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398963" indent="0">
              <a:buNone/>
            </a:pPr>
            <a:r>
              <a:rPr lang="en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Graph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Coloring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664075" indent="-4664075"/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B742A-C8DE-69BC-6A9B-DB0176C193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80" t="42545" r="39951" b="23773"/>
          <a:stretch/>
        </p:blipFill>
        <p:spPr bwMode="auto">
          <a:xfrm>
            <a:off x="1336675" y="3561397"/>
            <a:ext cx="1976532" cy="16811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96394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FB1BF-74C5-B9A8-EB48-1B775190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AA334-CA2A-4DC1-B773-29DB535FA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d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Clustering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merupakan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suatu</a:t>
            </a: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metode data </a:t>
            </a:r>
            <a:r>
              <a:rPr lang="id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clustering non hierarki</a:t>
            </a: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prosesnya membagi data ke dalam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sebuah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bentuk satu  atau lebih </a:t>
            </a:r>
            <a:r>
              <a:rPr lang="id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cluster</a:t>
            </a: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atau kelompok sehingga data yang memiliki karakteristik yang persis dikelompokkan ke dalam satu  </a:t>
            </a:r>
            <a:r>
              <a:rPr lang="id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cluster</a:t>
            </a: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serupa dan data yang mempunyai karakteristik berbeda dikelompokkan ke dalam kelompok lainnya.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2E448C-DD4F-3B23-1D0B-0F92ACD81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962" y="3291840"/>
            <a:ext cx="41052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55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B431F-7876-D2E3-93BB-E3009648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3716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2000" dirty="0" err="1"/>
              <a:t>Kerangka</a:t>
            </a:r>
            <a:r>
              <a:rPr lang="en-US" sz="2000" dirty="0"/>
              <a:t> </a:t>
            </a:r>
            <a:r>
              <a:rPr lang="en-US" sz="2000" dirty="0" err="1"/>
              <a:t>berfikir</a:t>
            </a:r>
            <a:endParaRPr lang="en-ID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2CDE12-BC83-4A6C-3DAD-9017306FA922}"/>
              </a:ext>
            </a:extLst>
          </p:cNvPr>
          <p:cNvSpPr/>
          <p:nvPr/>
        </p:nvSpPr>
        <p:spPr>
          <a:xfrm>
            <a:off x="873760" y="1300481"/>
            <a:ext cx="1552008" cy="822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Pemberian</a:t>
            </a:r>
            <a:r>
              <a:rPr lang="en-US" sz="1200" dirty="0"/>
              <a:t> </a:t>
            </a:r>
            <a:r>
              <a:rPr lang="en-US" sz="1200" dirty="0" err="1"/>
              <a:t>kuisoner</a:t>
            </a:r>
            <a:r>
              <a:rPr lang="en-US" sz="1200" dirty="0"/>
              <a:t> </a:t>
            </a:r>
            <a:r>
              <a:rPr lang="en-US" sz="1200" dirty="0" err="1"/>
              <a:t>sosiometeri</a:t>
            </a:r>
            <a:endParaRPr lang="en-ID" sz="1200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4D4C8D7-4BF5-5701-A401-9F4706C3EE90}"/>
              </a:ext>
            </a:extLst>
          </p:cNvPr>
          <p:cNvSpPr/>
          <p:nvPr/>
        </p:nvSpPr>
        <p:spPr>
          <a:xfrm>
            <a:off x="2425768" y="1470660"/>
            <a:ext cx="853440" cy="345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E0586C-8EA6-F59E-2F7B-FB918D4A89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417" t="32148" r="8749" b="23704"/>
          <a:stretch/>
        </p:blipFill>
        <p:spPr>
          <a:xfrm>
            <a:off x="3490829" y="1100225"/>
            <a:ext cx="2223301" cy="1231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C20897-D7D8-6EA9-E491-51E03F3730E1}"/>
              </a:ext>
            </a:extLst>
          </p:cNvPr>
          <p:cNvSpPr txBox="1"/>
          <p:nvPr/>
        </p:nvSpPr>
        <p:spPr>
          <a:xfrm>
            <a:off x="3877790" y="2341944"/>
            <a:ext cx="1423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Tabulasi</a:t>
            </a:r>
            <a:r>
              <a:rPr lang="en-US" sz="1200" dirty="0"/>
              <a:t> </a:t>
            </a:r>
            <a:r>
              <a:rPr lang="en-US" sz="1200" dirty="0" err="1"/>
              <a:t>kuisoner</a:t>
            </a:r>
            <a:endParaRPr lang="en-US" sz="1200" dirty="0"/>
          </a:p>
          <a:p>
            <a:pPr algn="ctr"/>
            <a:r>
              <a:rPr lang="en-US" sz="1200" dirty="0"/>
              <a:t> </a:t>
            </a:r>
            <a:r>
              <a:rPr lang="en-US" sz="1200" dirty="0" err="1"/>
              <a:t>sosiometeri</a:t>
            </a:r>
            <a:endParaRPr lang="en-ID" sz="120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A4BD56A-E43B-4EB9-2F37-90B0ED4A4DBC}"/>
              </a:ext>
            </a:extLst>
          </p:cNvPr>
          <p:cNvSpPr/>
          <p:nvPr/>
        </p:nvSpPr>
        <p:spPr>
          <a:xfrm>
            <a:off x="5698890" y="1447800"/>
            <a:ext cx="853440" cy="345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E73F7A-EAAE-1DD3-AAE4-F714DA50575A}"/>
              </a:ext>
            </a:extLst>
          </p:cNvPr>
          <p:cNvSpPr/>
          <p:nvPr/>
        </p:nvSpPr>
        <p:spPr>
          <a:xfrm>
            <a:off x="6866420" y="1285239"/>
            <a:ext cx="1637499" cy="1046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Penglasteran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k-means clustering </a:t>
            </a:r>
            <a:endParaRPr lang="en-ID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4D6180-97A3-7DDB-5DFB-291F561BC66A}"/>
              </a:ext>
            </a:extLst>
          </p:cNvPr>
          <p:cNvSpPr/>
          <p:nvPr/>
        </p:nvSpPr>
        <p:spPr>
          <a:xfrm>
            <a:off x="9741700" y="1447800"/>
            <a:ext cx="1775334" cy="919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cluster </a:t>
            </a:r>
            <a:r>
              <a:rPr lang="en-US" sz="1200" dirty="0" err="1"/>
              <a:t>menjadi</a:t>
            </a:r>
            <a:r>
              <a:rPr lang="en-US" sz="1200" dirty="0"/>
              <a:t> 2</a:t>
            </a:r>
          </a:p>
          <a:p>
            <a:pPr algn="ctr"/>
            <a:r>
              <a:rPr lang="en-US" sz="1200" dirty="0"/>
              <a:t>Cluster </a:t>
            </a:r>
            <a:r>
              <a:rPr lang="en-US" sz="1200" dirty="0" err="1"/>
              <a:t>siswa</a:t>
            </a:r>
            <a:r>
              <a:rPr lang="en-US" sz="1200" dirty="0"/>
              <a:t> </a:t>
            </a:r>
            <a:r>
              <a:rPr lang="en-US" sz="1200" dirty="0" err="1"/>
              <a:t>disukai</a:t>
            </a:r>
            <a:r>
              <a:rPr lang="en-US" sz="1200" dirty="0"/>
              <a:t> dan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diskai</a:t>
            </a:r>
            <a:endParaRPr lang="en-ID" sz="1200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DD97BEA2-21DF-AF85-31B9-6ED4CB287EFB}"/>
              </a:ext>
            </a:extLst>
          </p:cNvPr>
          <p:cNvSpPr/>
          <p:nvPr/>
        </p:nvSpPr>
        <p:spPr>
          <a:xfrm>
            <a:off x="10457882" y="2362199"/>
            <a:ext cx="342969" cy="5700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AA0B2A-391B-C4B6-9551-E1CE944877C4}"/>
              </a:ext>
            </a:extLst>
          </p:cNvPr>
          <p:cNvSpPr/>
          <p:nvPr/>
        </p:nvSpPr>
        <p:spPr>
          <a:xfrm>
            <a:off x="9741699" y="3068867"/>
            <a:ext cx="1978533" cy="720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Ditansformasikan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graph </a:t>
            </a:r>
            <a:r>
              <a:rPr lang="en-US" sz="1200" dirty="0" err="1"/>
              <a:t>berarah</a:t>
            </a:r>
            <a:endParaRPr lang="en-ID" sz="1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2451E2-8B6C-5564-D963-7689451D86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73"/>
          <a:stretch/>
        </p:blipFill>
        <p:spPr bwMode="auto">
          <a:xfrm>
            <a:off x="9743356" y="3918698"/>
            <a:ext cx="969415" cy="986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8B8B60-010E-1BFB-15EF-19372030EA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71"/>
          <a:stretch/>
        </p:blipFill>
        <p:spPr bwMode="auto">
          <a:xfrm>
            <a:off x="10732417" y="3923525"/>
            <a:ext cx="947176" cy="9707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801A116E-73E2-2C8C-34A3-F008D31A878D}"/>
              </a:ext>
            </a:extLst>
          </p:cNvPr>
          <p:cNvSpPr/>
          <p:nvPr/>
        </p:nvSpPr>
        <p:spPr>
          <a:xfrm>
            <a:off x="8503919" y="1697094"/>
            <a:ext cx="853440" cy="345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F217A4-D679-2D6D-EEC3-BACFD95124ED}"/>
              </a:ext>
            </a:extLst>
          </p:cNvPr>
          <p:cNvSpPr txBox="1"/>
          <p:nvPr/>
        </p:nvSpPr>
        <p:spPr>
          <a:xfrm>
            <a:off x="9456526" y="4989861"/>
            <a:ext cx="255178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Graph </a:t>
            </a:r>
            <a:r>
              <a:rPr lang="en-US" sz="1100" dirty="0" err="1"/>
              <a:t>Berarah</a:t>
            </a:r>
            <a:endParaRPr lang="en-US" sz="1100" dirty="0"/>
          </a:p>
          <a:p>
            <a:pPr algn="ctr"/>
            <a:r>
              <a:rPr lang="en-US" sz="1100" dirty="0"/>
              <a:t> </a:t>
            </a:r>
            <a:r>
              <a:rPr lang="en-US" sz="1100" dirty="0" err="1"/>
              <a:t>siswa</a:t>
            </a:r>
            <a:r>
              <a:rPr lang="en-US" sz="1100" dirty="0"/>
              <a:t> </a:t>
            </a:r>
            <a:r>
              <a:rPr lang="en-US" sz="1100" dirty="0" err="1"/>
              <a:t>terisolir</a:t>
            </a:r>
            <a:r>
              <a:rPr lang="en-US" sz="1100" dirty="0"/>
              <a:t> dan</a:t>
            </a:r>
          </a:p>
          <a:p>
            <a:pPr algn="ctr"/>
            <a:r>
              <a:rPr lang="en-US" sz="1100" dirty="0"/>
              <a:t> </a:t>
            </a:r>
            <a:r>
              <a:rPr lang="en-US" sz="1100" dirty="0" err="1"/>
              <a:t>siswa</a:t>
            </a:r>
            <a:r>
              <a:rPr lang="en-US" sz="1100" dirty="0"/>
              <a:t> popular</a:t>
            </a:r>
            <a:endParaRPr lang="en-ID"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F2D73B-9488-B777-ED3E-C9630DFA34D1}"/>
              </a:ext>
            </a:extLst>
          </p:cNvPr>
          <p:cNvSpPr/>
          <p:nvPr/>
        </p:nvSpPr>
        <p:spPr>
          <a:xfrm>
            <a:off x="7416801" y="3053828"/>
            <a:ext cx="1229008" cy="720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 </a:t>
            </a:r>
            <a:r>
              <a:rPr lang="en-US" sz="1200" dirty="0" err="1"/>
              <a:t>olah</a:t>
            </a:r>
            <a:r>
              <a:rPr lang="en-US" sz="1200" dirty="0"/>
              <a:t> graph </a:t>
            </a:r>
            <a:r>
              <a:rPr lang="en-US" sz="1200" dirty="0" err="1"/>
              <a:t>menjadi</a:t>
            </a:r>
            <a:r>
              <a:rPr lang="en-US" sz="1200" dirty="0"/>
              <a:t> graph </a:t>
            </a:r>
            <a:r>
              <a:rPr lang="en-US" sz="1200" dirty="0" err="1"/>
              <a:t>gabungan</a:t>
            </a:r>
            <a:endParaRPr lang="en-ID" sz="12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8A6946C-6CBF-389C-25A0-EF143B97A81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0" t="14940"/>
          <a:stretch/>
        </p:blipFill>
        <p:spPr bwMode="auto">
          <a:xfrm>
            <a:off x="7416800" y="3918698"/>
            <a:ext cx="903173" cy="76925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" name="Arrow: Left 19">
            <a:extLst>
              <a:ext uri="{FF2B5EF4-FFF2-40B4-BE49-F238E27FC236}">
                <a16:creationId xmlns:a16="http://schemas.microsoft.com/office/drawing/2014/main" id="{EA880906-B991-4586-A1FC-CEA04C2BD5F0}"/>
              </a:ext>
            </a:extLst>
          </p:cNvPr>
          <p:cNvSpPr/>
          <p:nvPr/>
        </p:nvSpPr>
        <p:spPr>
          <a:xfrm>
            <a:off x="8846252" y="3243263"/>
            <a:ext cx="903173" cy="4882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7AE6DF-55E4-02D3-38A7-DF09FB29875F}"/>
              </a:ext>
            </a:extLst>
          </p:cNvPr>
          <p:cNvSpPr txBox="1"/>
          <p:nvPr/>
        </p:nvSpPr>
        <p:spPr>
          <a:xfrm>
            <a:off x="6663969" y="4761797"/>
            <a:ext cx="2551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Graph </a:t>
            </a:r>
            <a:r>
              <a:rPr lang="en-US" sz="1100" dirty="0" err="1"/>
              <a:t>gabungan</a:t>
            </a:r>
            <a:endParaRPr lang="en-ID" sz="11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C7B63C-4745-0590-F006-41DF25FFF3F4}"/>
              </a:ext>
            </a:extLst>
          </p:cNvPr>
          <p:cNvSpPr/>
          <p:nvPr/>
        </p:nvSpPr>
        <p:spPr>
          <a:xfrm>
            <a:off x="4446672" y="3043627"/>
            <a:ext cx="1823547" cy="828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 record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relasi</a:t>
            </a:r>
            <a:r>
              <a:rPr lang="en-US" sz="1200" dirty="0"/>
              <a:t> </a:t>
            </a:r>
            <a:r>
              <a:rPr lang="en-US" sz="1200" dirty="0" err="1"/>
              <a:t>hubungannya</a:t>
            </a:r>
            <a:r>
              <a:rPr lang="en-US" sz="1200" dirty="0"/>
              <a:t> dan </a:t>
            </a:r>
            <a:r>
              <a:rPr lang="en-US" sz="1200" dirty="0" err="1"/>
              <a:t>dibentuk</a:t>
            </a:r>
            <a:r>
              <a:rPr lang="en-US" sz="1200" dirty="0"/>
              <a:t> graph </a:t>
            </a:r>
            <a:r>
              <a:rPr lang="en-US" sz="1200" dirty="0" err="1"/>
              <a:t>berbobot</a:t>
            </a:r>
            <a:endParaRPr lang="en-ID" sz="12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E8DC0C9-F425-CC82-3625-8360D8EE3E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9" t="16375"/>
          <a:stretch/>
        </p:blipFill>
        <p:spPr bwMode="auto">
          <a:xfrm>
            <a:off x="5183657" y="3958552"/>
            <a:ext cx="1037946" cy="9999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4" name="Arrow: Left 23">
            <a:extLst>
              <a:ext uri="{FF2B5EF4-FFF2-40B4-BE49-F238E27FC236}">
                <a16:creationId xmlns:a16="http://schemas.microsoft.com/office/drawing/2014/main" id="{3E5983B1-30A9-935B-1355-EF6270214153}"/>
              </a:ext>
            </a:extLst>
          </p:cNvPr>
          <p:cNvSpPr/>
          <p:nvPr/>
        </p:nvSpPr>
        <p:spPr>
          <a:xfrm>
            <a:off x="6530270" y="3168057"/>
            <a:ext cx="903173" cy="4882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A13F5D-775D-4C1A-CF3C-BD2C256B7F64}"/>
              </a:ext>
            </a:extLst>
          </p:cNvPr>
          <p:cNvSpPr txBox="1"/>
          <p:nvPr/>
        </p:nvSpPr>
        <p:spPr>
          <a:xfrm>
            <a:off x="4446672" y="4920177"/>
            <a:ext cx="2551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Graph </a:t>
            </a:r>
            <a:r>
              <a:rPr lang="en-US" sz="1100" dirty="0" err="1"/>
              <a:t>berbobot</a:t>
            </a:r>
            <a:endParaRPr lang="en-ID" sz="1100" dirty="0"/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2FB173E5-8C1D-9D3C-EEBD-8A5427BC30ED}"/>
              </a:ext>
            </a:extLst>
          </p:cNvPr>
          <p:cNvSpPr/>
          <p:nvPr/>
        </p:nvSpPr>
        <p:spPr>
          <a:xfrm>
            <a:off x="3549298" y="3153379"/>
            <a:ext cx="903173" cy="4882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F2202B-E2AB-1769-AA21-281DB6BBC606}"/>
              </a:ext>
            </a:extLst>
          </p:cNvPr>
          <p:cNvSpPr/>
          <p:nvPr/>
        </p:nvSpPr>
        <p:spPr>
          <a:xfrm>
            <a:off x="1181593" y="2803609"/>
            <a:ext cx="2338106" cy="1000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Ditarnsformasikan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graph coloring 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ketentuan</a:t>
            </a:r>
            <a:r>
              <a:rPr lang="en-US" sz="1200" dirty="0"/>
              <a:t> </a:t>
            </a:r>
            <a:r>
              <a:rPr lang="en-US" sz="1200" dirty="0" err="1"/>
              <a:t>bilangan</a:t>
            </a:r>
            <a:r>
              <a:rPr lang="en-US" sz="1200" dirty="0"/>
              <a:t> komatik (X) dan </a:t>
            </a:r>
            <a:r>
              <a:rPr lang="en-US" sz="1200" dirty="0" err="1"/>
              <a:t>menggunakan</a:t>
            </a:r>
            <a:r>
              <a:rPr lang="en-US" sz="1200" dirty="0"/>
              <a:t> </a:t>
            </a:r>
            <a:r>
              <a:rPr lang="en-US" sz="1200" dirty="0" err="1"/>
              <a:t>algoritma</a:t>
            </a:r>
            <a:r>
              <a:rPr lang="en-US" sz="1200" dirty="0"/>
              <a:t> Welch-</a:t>
            </a:r>
            <a:r>
              <a:rPr lang="en-US" sz="1200" dirty="0" err="1"/>
              <a:t>Powll</a:t>
            </a:r>
            <a:endParaRPr lang="en-ID" sz="12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8D671D6-5819-DDEE-4A27-91446B364CC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7" t="7538"/>
          <a:stretch/>
        </p:blipFill>
        <p:spPr bwMode="auto">
          <a:xfrm>
            <a:off x="1573803" y="3883418"/>
            <a:ext cx="1077812" cy="10431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43ECA5B-303B-E26E-F441-543B1AD10C5B}"/>
              </a:ext>
            </a:extLst>
          </p:cNvPr>
          <p:cNvSpPr txBox="1"/>
          <p:nvPr/>
        </p:nvSpPr>
        <p:spPr>
          <a:xfrm>
            <a:off x="836818" y="4955692"/>
            <a:ext cx="2551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Graph coloring</a:t>
            </a:r>
            <a:endParaRPr lang="en-ID" sz="1100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007E64C6-44C3-7E8C-EF1B-111769C95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880017"/>
              </p:ext>
            </p:extLst>
          </p:nvPr>
        </p:nvGraphicFramePr>
        <p:xfrm>
          <a:off x="2694551" y="5086497"/>
          <a:ext cx="2328333" cy="12331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0572">
                  <a:extLst>
                    <a:ext uri="{9D8B030D-6E8A-4147-A177-3AD203B41FA5}">
                      <a16:colId xmlns:a16="http://schemas.microsoft.com/office/drawing/2014/main" val="3840522261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1346733318"/>
                    </a:ext>
                  </a:extLst>
                </a:gridCol>
                <a:gridCol w="993841">
                  <a:extLst>
                    <a:ext uri="{9D8B030D-6E8A-4147-A177-3AD203B41FA5}">
                      <a16:colId xmlns:a16="http://schemas.microsoft.com/office/drawing/2014/main" val="23157214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20320" algn="just">
                        <a:lnSpc>
                          <a:spcPct val="150000"/>
                        </a:lnSpc>
                      </a:pPr>
                      <a:r>
                        <a:rPr lang="id-ID" sz="1000" dirty="0">
                          <a:effectLst/>
                        </a:rPr>
                        <a:t>No</a:t>
                      </a:r>
                      <a:endParaRPr lang="en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1115" algn="just">
                        <a:lnSpc>
                          <a:spcPct val="150000"/>
                        </a:lnSpc>
                      </a:pPr>
                      <a:r>
                        <a:rPr lang="id-ID" sz="1000">
                          <a:effectLst/>
                        </a:rPr>
                        <a:t>Calon Pembully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255" algn="just">
                        <a:lnSpc>
                          <a:spcPct val="150000"/>
                        </a:lnSpc>
                      </a:pPr>
                      <a:r>
                        <a:rPr lang="id-ID" sz="1000">
                          <a:effectLst/>
                        </a:rPr>
                        <a:t>Target Korban Bully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4833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0320" algn="just">
                        <a:lnSpc>
                          <a:spcPct val="150000"/>
                        </a:lnSpc>
                      </a:pPr>
                      <a:r>
                        <a:rPr lang="id-ID" sz="1000">
                          <a:effectLst/>
                        </a:rPr>
                        <a:t>1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1115" algn="just">
                        <a:lnSpc>
                          <a:spcPct val="150000"/>
                        </a:lnSpc>
                      </a:pPr>
                      <a:r>
                        <a:rPr lang="id-ID" sz="1000">
                          <a:effectLst/>
                        </a:rPr>
                        <a:t>vB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255" algn="just">
                        <a:lnSpc>
                          <a:spcPct val="150000"/>
                        </a:lnSpc>
                      </a:pPr>
                      <a:r>
                        <a:rPr lang="id-ID" sz="1000">
                          <a:effectLst/>
                        </a:rPr>
                        <a:t>-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107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0320" algn="just">
                        <a:lnSpc>
                          <a:spcPct val="150000"/>
                        </a:lnSpc>
                      </a:pPr>
                      <a:r>
                        <a:rPr lang="id-ID" sz="1000">
                          <a:effectLst/>
                        </a:rPr>
                        <a:t>2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1115" algn="just">
                        <a:lnSpc>
                          <a:spcPct val="150000"/>
                        </a:lnSpc>
                      </a:pPr>
                      <a:r>
                        <a:rPr lang="id-ID" sz="1000">
                          <a:effectLst/>
                        </a:rPr>
                        <a:t>vA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255" algn="just">
                        <a:lnSpc>
                          <a:spcPct val="150000"/>
                        </a:lnSpc>
                      </a:pPr>
                      <a:r>
                        <a:rPr lang="id-ID" sz="1000">
                          <a:effectLst/>
                        </a:rPr>
                        <a:t>vH dan Vi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3740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0320" algn="just">
                        <a:lnSpc>
                          <a:spcPct val="150000"/>
                        </a:lnSpc>
                      </a:pPr>
                      <a:r>
                        <a:rPr lang="id-ID" sz="1000">
                          <a:effectLst/>
                        </a:rPr>
                        <a:t>3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1115" algn="just">
                        <a:lnSpc>
                          <a:spcPct val="150000"/>
                        </a:lnSpc>
                      </a:pPr>
                      <a:r>
                        <a:rPr lang="id-ID" sz="1000">
                          <a:effectLst/>
                        </a:rPr>
                        <a:t>vC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255" algn="just">
                        <a:lnSpc>
                          <a:spcPct val="150000"/>
                        </a:lnSpc>
                      </a:pPr>
                      <a:r>
                        <a:rPr lang="id-ID" sz="1000">
                          <a:effectLst/>
                        </a:rPr>
                        <a:t>vD dan vG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8819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0320" algn="just">
                        <a:lnSpc>
                          <a:spcPct val="150000"/>
                        </a:lnSpc>
                      </a:pPr>
                      <a:r>
                        <a:rPr lang="id-ID" sz="1000">
                          <a:effectLst/>
                        </a:rPr>
                        <a:t>4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1115" algn="just">
                        <a:lnSpc>
                          <a:spcPct val="150000"/>
                        </a:lnSpc>
                      </a:pPr>
                      <a:r>
                        <a:rPr lang="id-ID" sz="1000">
                          <a:effectLst/>
                        </a:rPr>
                        <a:t>vE</a:t>
                      </a:r>
                      <a:endParaRPr lang="en-ID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255" algn="just">
                        <a:lnSpc>
                          <a:spcPct val="150000"/>
                        </a:lnSpc>
                      </a:pPr>
                      <a:r>
                        <a:rPr lang="id-ID" sz="1000" dirty="0">
                          <a:effectLst/>
                        </a:rPr>
                        <a:t>vF dan vJ</a:t>
                      </a:r>
                      <a:endParaRPr lang="en-ID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8565521"/>
                  </a:ext>
                </a:extLst>
              </a:tr>
            </a:tbl>
          </a:graphicData>
        </a:graphic>
      </p:graphicFrame>
      <p:sp>
        <p:nvSpPr>
          <p:cNvPr id="35" name="Arrow: Curved Right 34">
            <a:extLst>
              <a:ext uri="{FF2B5EF4-FFF2-40B4-BE49-F238E27FC236}">
                <a16:creationId xmlns:a16="http://schemas.microsoft.com/office/drawing/2014/main" id="{72BA0361-DE45-7342-0E54-34119EE0F50F}"/>
              </a:ext>
            </a:extLst>
          </p:cNvPr>
          <p:cNvSpPr/>
          <p:nvPr/>
        </p:nvSpPr>
        <p:spPr>
          <a:xfrm>
            <a:off x="453515" y="4303327"/>
            <a:ext cx="1077812" cy="171704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585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CFE35F-B17A-AC01-CE6F-CBD437F59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618086"/>
              </p:ext>
            </p:extLst>
          </p:nvPr>
        </p:nvGraphicFramePr>
        <p:xfrm>
          <a:off x="2956560" y="1871821"/>
          <a:ext cx="6278880" cy="26847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8080">
                  <a:extLst>
                    <a:ext uri="{9D8B030D-6E8A-4147-A177-3AD203B41FA5}">
                      <a16:colId xmlns:a16="http://schemas.microsoft.com/office/drawing/2014/main" val="1769061247"/>
                    </a:ext>
                  </a:extLst>
                </a:gridCol>
                <a:gridCol w="1757680">
                  <a:extLst>
                    <a:ext uri="{9D8B030D-6E8A-4147-A177-3AD203B41FA5}">
                      <a16:colId xmlns:a16="http://schemas.microsoft.com/office/drawing/2014/main" val="2233635405"/>
                    </a:ext>
                  </a:extLst>
                </a:gridCol>
                <a:gridCol w="2143760">
                  <a:extLst>
                    <a:ext uri="{9D8B030D-6E8A-4147-A177-3AD203B41FA5}">
                      <a16:colId xmlns:a16="http://schemas.microsoft.com/office/drawing/2014/main" val="3423265908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24073711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20320" algn="ctr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No 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Disukai</a:t>
                      </a:r>
                      <a:endParaRPr lang="en-ID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50000"/>
                        </a:lnSpc>
                      </a:pP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Tidak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Disukai</a:t>
                      </a:r>
                      <a:endParaRPr lang="en-ID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0325" algn="ctr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Total </a:t>
                      </a:r>
                      <a:endParaRPr lang="en-ID" sz="1100">
                        <a:effectLst/>
                      </a:endParaRPr>
                    </a:p>
                    <a:p>
                      <a:pPr marL="60325" algn="ctr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Nilai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4419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0320" algn="ctr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0325" algn="ctr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9368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0320" algn="ctr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2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0325" algn="ctr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94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0320" algn="ctr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3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0325" algn="ctr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8761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0320" algn="ctr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4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0325" algn="ctr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2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528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0320" algn="ctr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5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2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0325" algn="ctr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2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7063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0320" algn="ctr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6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2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0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0325" algn="ctr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2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4740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0320" algn="ctr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7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2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0325" algn="ctr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3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981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0320" algn="ctr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8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2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0325" algn="ctr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3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1105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0320" algn="ctr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9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2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50000"/>
                        </a:lnSpc>
                      </a:pPr>
                      <a:r>
                        <a:rPr lang="id-ID" sz="1200">
                          <a:effectLst/>
                        </a:rPr>
                        <a:t>2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0325" algn="ctr">
                        <a:lnSpc>
                          <a:spcPct val="150000"/>
                        </a:lnSpc>
                      </a:pPr>
                      <a:r>
                        <a:rPr lang="id-ID" sz="1200" dirty="0">
                          <a:effectLst/>
                        </a:rPr>
                        <a:t>4</a:t>
                      </a:r>
                      <a:endParaRPr lang="en-ID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1866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D49391D-BBBE-547B-EE83-12E02451F2D0}"/>
              </a:ext>
            </a:extLst>
          </p:cNvPr>
          <p:cNvSpPr txBox="1"/>
          <p:nvPr/>
        </p:nvSpPr>
        <p:spPr>
          <a:xfrm>
            <a:off x="4866640" y="1280160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Penentuan Nilai Bobot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78762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F5AD0-B45C-F6F9-9D51-9AF7D5234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Metode</a:t>
            </a:r>
            <a:r>
              <a:rPr lang="en-ID" dirty="0"/>
              <a:t> yang </a:t>
            </a:r>
            <a:r>
              <a:rPr lang="en-ID" dirty="0" err="1"/>
              <a:t>diajukan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59C6F-8E14-99BA-D952-5D0CCD56C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7675" indent="-447675" algn="just">
              <a:buFont typeface="Wingdings" panose="05000000000000000000" pitchFamily="2" charset="2"/>
              <a:buChar char="q"/>
            </a:pP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Pengembangan Sistem Pendekteksi Bullying Pada Siswa SMP Menggunakan Metode </a:t>
            </a:r>
            <a:r>
              <a:rPr lang="id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K-</a:t>
            </a:r>
            <a:r>
              <a:rPr lang="id-ID" sz="18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Means</a:t>
            </a:r>
            <a:r>
              <a:rPr lang="id-ID" sz="18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Clustering</a:t>
            </a:r>
            <a:r>
              <a:rPr lang="id-ID" sz="18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id-ID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Memanfaatkan</a:t>
            </a:r>
            <a:r>
              <a:rPr lang="id-ID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Graph</a:t>
            </a:r>
            <a:r>
              <a:rPr lang="id-ID" sz="18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Coloring</a:t>
            </a:r>
            <a:r>
              <a:rPr lang="id-ID" sz="18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merupakan</a:t>
            </a:r>
            <a:r>
              <a:rPr lang="id-ID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jenis</a:t>
            </a:r>
            <a:r>
              <a:rPr lang="id-ID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penelitian</a:t>
            </a:r>
            <a:r>
              <a:rPr lang="id-ID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Research and Development (R&amp;D).</a:t>
            </a:r>
            <a:r>
              <a:rPr lang="id-ID" sz="18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800" i="1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7675" indent="-447675" algn="just">
              <a:buFont typeface="Wingdings" panose="05000000000000000000" pitchFamily="2" charset="2"/>
              <a:buChar char="q"/>
            </a:pPr>
            <a:endParaRPr lang="en-US" sz="1800" i="1" spc="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7675" indent="-447675" algn="just">
              <a:buFont typeface="Wingdings" panose="05000000000000000000" pitchFamily="2" charset="2"/>
              <a:buChar char="q"/>
            </a:pP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Adapun metode yang digunakan dalam Pengembangan</a:t>
            </a:r>
            <a:r>
              <a:rPr lang="id-ID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 Pendekteksi Bullying Pada</a:t>
            </a:r>
            <a:r>
              <a:rPr lang="id-ID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Siswa SMP</a:t>
            </a:r>
            <a:r>
              <a:rPr lang="id-ID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Menggunakan Metode K-Means Clustering Berbasis Graph Coloring adalah</a:t>
            </a:r>
            <a:r>
              <a:rPr lang="id-ID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 Waterfall merupakan salah satu model pengembangan perangkat lunak yang ada di</a:t>
            </a:r>
            <a:r>
              <a:rPr lang="id-ID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id-ID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  <a:r>
              <a:rPr lang="id-ID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SDLC</a:t>
            </a:r>
            <a:r>
              <a:rPr lang="id-ID" sz="1800" i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id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Sequencial Development</a:t>
            </a:r>
            <a:r>
              <a:rPr lang="id-ID" sz="1800" i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Life</a:t>
            </a:r>
            <a:r>
              <a:rPr lang="id-ID" sz="18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Cycle</a:t>
            </a: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endParaRPr lang="en-I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7675" indent="-447675" algn="just">
              <a:buFont typeface="Wingdings" panose="05000000000000000000" pitchFamily="2" charset="2"/>
              <a:buChar char="q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42007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7D3D9-ED6D-24B8-CAF2-5BD0094D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Pengumpulan</a:t>
            </a:r>
            <a:r>
              <a:rPr lang="en-ID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A8A01-2AA8-CFC9-15FA-DD5AC00A3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Proses </a:t>
            </a:r>
            <a:r>
              <a:rPr lang="en-ID" dirty="0" err="1"/>
              <a:t>pengumpulan</a:t>
            </a:r>
            <a:r>
              <a:rPr lang="en-ID" dirty="0"/>
              <a:t> data </a:t>
            </a:r>
            <a:r>
              <a:rPr lang="en-ID" dirty="0" err="1"/>
              <a:t>dimulai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observasi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5 </a:t>
            </a:r>
            <a:r>
              <a:rPr lang="en-ID" dirty="0" err="1"/>
              <a:t>sekolah</a:t>
            </a:r>
            <a:r>
              <a:rPr lang="en-ID" dirty="0"/>
              <a:t> SMP </a:t>
            </a:r>
            <a:r>
              <a:rPr lang="en-ID" dirty="0" err="1"/>
              <a:t>yaitu</a:t>
            </a:r>
            <a:r>
              <a:rPr lang="en-ID" dirty="0"/>
              <a:t> 4 SMP Negeri dan 1 SMP </a:t>
            </a:r>
            <a:r>
              <a:rPr lang="en-ID" dirty="0" err="1"/>
              <a:t>Swasta</a:t>
            </a:r>
            <a:r>
              <a:rPr lang="en-ID" dirty="0"/>
              <a:t> Adapun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lima </a:t>
            </a:r>
            <a:r>
              <a:rPr lang="en-ID" dirty="0" err="1"/>
              <a:t>sekolah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pPr marL="0" indent="0">
              <a:buNone/>
            </a:pPr>
            <a:r>
              <a:rPr lang="en-ID" dirty="0"/>
              <a:t>1.	SMP Negeri 1 </a:t>
            </a:r>
            <a:r>
              <a:rPr lang="en-ID" dirty="0" err="1"/>
              <a:t>Payangan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2.	SMP Negeri 1 </a:t>
            </a:r>
            <a:r>
              <a:rPr lang="en-ID" dirty="0" err="1"/>
              <a:t>Tegallalang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3.	SMP Negeri 3 </a:t>
            </a:r>
            <a:r>
              <a:rPr lang="en-ID" dirty="0" err="1"/>
              <a:t>Tegallalang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4.	SMP Negeri 2 </a:t>
            </a:r>
            <a:r>
              <a:rPr lang="en-ID" dirty="0" err="1"/>
              <a:t>Ubud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5.	SMP Sathya Sai Denpasar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24423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A0B39-ABB7-215C-8AF1-2D69299AC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Persiapan</a:t>
            </a:r>
            <a:r>
              <a:rPr lang="en-ID" dirty="0"/>
              <a:t>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CE460-1821-CBFF-6EBC-09F1A40ED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1.Persiapan </a:t>
            </a:r>
            <a:r>
              <a:rPr lang="en-ID" dirty="0" err="1"/>
              <a:t>kuisoner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2.Persiapan </a:t>
            </a:r>
            <a:r>
              <a:rPr lang="en-ID" dirty="0" err="1"/>
              <a:t>tabulasi</a:t>
            </a:r>
            <a:r>
              <a:rPr lang="en-ID" dirty="0"/>
              <a:t> </a:t>
            </a:r>
            <a:r>
              <a:rPr lang="en-ID" dirty="0" err="1"/>
              <a:t>sosiometeri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3.Persiapan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sosiometeri</a:t>
            </a:r>
            <a:r>
              <a:rPr lang="en-ID" dirty="0"/>
              <a:t> yang </a:t>
            </a:r>
            <a:r>
              <a:rPr lang="en-ID" dirty="0" err="1"/>
              <a:t>berisi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graph dan k-</a:t>
            </a:r>
            <a:r>
              <a:rPr lang="en-ID" dirty="0" err="1"/>
              <a:t>menas</a:t>
            </a:r>
            <a:r>
              <a:rPr lang="en-ID" dirty="0"/>
              <a:t> clustering.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39686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8A989-7932-2B96-AD4E-2BC3C4FB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PENGEMBANGAN SISTEM SOSIOMETERI UNTUK MENGUKUR KESENJANGANSOSIAL ANTAR SISWA SMP MENGGUNAKAN METODE </a:t>
            </a:r>
            <a:r>
              <a:rPr lang="en-ID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 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DENGAN MEMANFAATKAN </a:t>
            </a:r>
            <a:r>
              <a:rPr lang="en-ID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COLORING</a:t>
            </a:r>
            <a:endParaRPr lang="en-ID" sz="24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90FAE-44F1-E394-5630-D410A68B4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D" dirty="0"/>
              <a:t>MADE WINDU ANTARA KESIMAN, S.T., M.SC., PH.D.</a:t>
            </a:r>
          </a:p>
          <a:p>
            <a:pPr marL="0" indent="0" algn="ctr">
              <a:buNone/>
            </a:pPr>
            <a:r>
              <a:rPr lang="en-ID" dirty="0"/>
              <a:t>KETUA PENGUJI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F24F72-F083-E28D-DC53-82F8944F0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5372"/>
              </p:ext>
            </p:extLst>
          </p:nvPr>
        </p:nvGraphicFramePr>
        <p:xfrm>
          <a:off x="1361440" y="3533986"/>
          <a:ext cx="976376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1880">
                  <a:extLst>
                    <a:ext uri="{9D8B030D-6E8A-4147-A177-3AD203B41FA5}">
                      <a16:colId xmlns:a16="http://schemas.microsoft.com/office/drawing/2014/main" val="193389547"/>
                    </a:ext>
                  </a:extLst>
                </a:gridCol>
                <a:gridCol w="4881880">
                  <a:extLst>
                    <a:ext uri="{9D8B030D-6E8A-4147-A177-3AD203B41FA5}">
                      <a16:colId xmlns:a16="http://schemas.microsoft.com/office/drawing/2014/main" val="1471084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MADE WINDU ANTARA KESIMAN, S.T., M.SC., PH.D.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PROF. DR. I MADE CANDIASA, MI.KOMP.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9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Pembimbing</a:t>
                      </a:r>
                      <a:r>
                        <a:rPr lang="en-US" sz="1400" dirty="0"/>
                        <a:t> 1</a:t>
                      </a:r>
                    </a:p>
                    <a:p>
                      <a:pPr algn="ctr"/>
                      <a:endParaRPr lang="en-US" sz="1400" dirty="0"/>
                    </a:p>
                    <a:p>
                      <a:pPr algn="ctr"/>
                      <a:endParaRPr lang="en-US" sz="1400" dirty="0"/>
                    </a:p>
                    <a:p>
                      <a:pPr algn="ctr"/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Penguji</a:t>
                      </a:r>
                      <a:r>
                        <a:rPr lang="en-US" sz="1400" dirty="0"/>
                        <a:t> 1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806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DR. I MADE GEDE SUNARYA, S.KOM., M.CS.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400" dirty="0"/>
                        <a:t>PROF. DR. GEDE RASBEN DANTES, S.T., M.T.I.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685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Pembimbing</a:t>
                      </a:r>
                      <a:r>
                        <a:rPr lang="en-US" sz="1400" dirty="0"/>
                        <a:t> 2</a:t>
                      </a:r>
                      <a:endParaRPr lang="en-ID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Penguji</a:t>
                      </a:r>
                      <a:r>
                        <a:rPr lang="en-US" sz="1400" dirty="0"/>
                        <a:t> 2</a:t>
                      </a:r>
                      <a:endParaRPr lang="en-ID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487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015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Curved Left 3">
            <a:extLst>
              <a:ext uri="{FF2B5EF4-FFF2-40B4-BE49-F238E27FC236}">
                <a16:creationId xmlns:a16="http://schemas.microsoft.com/office/drawing/2014/main" id="{0BECF03D-FB4A-250E-1C3C-F7479F961874}"/>
              </a:ext>
            </a:extLst>
          </p:cNvPr>
          <p:cNvSpPr/>
          <p:nvPr/>
        </p:nvSpPr>
        <p:spPr>
          <a:xfrm rot="5400000">
            <a:off x="4374944" y="4893442"/>
            <a:ext cx="566496" cy="22452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" name="Arrow: Curved Down 2">
            <a:extLst>
              <a:ext uri="{FF2B5EF4-FFF2-40B4-BE49-F238E27FC236}">
                <a16:creationId xmlns:a16="http://schemas.microsoft.com/office/drawing/2014/main" id="{D9F130B6-34F8-5B5E-9FA0-D9EBC77C4E97}"/>
              </a:ext>
            </a:extLst>
          </p:cNvPr>
          <p:cNvSpPr/>
          <p:nvPr/>
        </p:nvSpPr>
        <p:spPr>
          <a:xfrm rot="5246839">
            <a:off x="8650874" y="3826352"/>
            <a:ext cx="2489199" cy="660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6471BDB1-8756-8B02-687B-6823E7C896F8}"/>
              </a:ext>
            </a:extLst>
          </p:cNvPr>
          <p:cNvSpPr/>
          <p:nvPr/>
        </p:nvSpPr>
        <p:spPr>
          <a:xfrm rot="3086028">
            <a:off x="7066396" y="4559393"/>
            <a:ext cx="914506" cy="22452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86F96164-E9C1-B786-B43C-0B5DEF493AB0}"/>
              </a:ext>
            </a:extLst>
          </p:cNvPr>
          <p:cNvSpPr/>
          <p:nvPr/>
        </p:nvSpPr>
        <p:spPr>
          <a:xfrm>
            <a:off x="5943600" y="1964677"/>
            <a:ext cx="2489199" cy="660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814168-2F70-1346-80BB-A0AA460B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Skema </a:t>
            </a:r>
            <a:r>
              <a:rPr lang="en-ID" dirty="0" err="1"/>
              <a:t>Penelitian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1F4B2E-850D-AF35-BD47-8F13105036C5}"/>
              </a:ext>
            </a:extLst>
          </p:cNvPr>
          <p:cNvSpPr/>
          <p:nvPr/>
        </p:nvSpPr>
        <p:spPr>
          <a:xfrm>
            <a:off x="4419600" y="2143760"/>
            <a:ext cx="1899920" cy="10668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</a:t>
            </a:r>
            <a:r>
              <a:rPr lang="en-US" dirty="0" err="1"/>
              <a:t>kuisoner</a:t>
            </a:r>
            <a:endParaRPr lang="en-US" dirty="0"/>
          </a:p>
          <a:p>
            <a:pPr algn="ctr"/>
            <a:r>
              <a:rPr lang="en-US" dirty="0" err="1"/>
              <a:t>sosiometeri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3B5285-013C-FD5B-BEC7-6C85AF0F8EB2}"/>
              </a:ext>
            </a:extLst>
          </p:cNvPr>
          <p:cNvSpPr/>
          <p:nvPr/>
        </p:nvSpPr>
        <p:spPr>
          <a:xfrm>
            <a:off x="7670800" y="2715286"/>
            <a:ext cx="1899920" cy="1066800"/>
          </a:xfrm>
          <a:prstGeom prst="rect">
            <a:avLst/>
          </a:prstGeom>
          <a:solidFill>
            <a:srgbClr val="2A4F1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Tabulasi</a:t>
            </a:r>
            <a:r>
              <a:rPr lang="en-US" dirty="0"/>
              <a:t> </a:t>
            </a:r>
          </a:p>
          <a:p>
            <a:pPr algn="ctr"/>
            <a:r>
              <a:rPr lang="en-US" dirty="0" err="1"/>
              <a:t>sosiometeri</a:t>
            </a:r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340C7D-EBFC-7850-3BCA-1A501DBB9AA3}"/>
              </a:ext>
            </a:extLst>
          </p:cNvPr>
          <p:cNvSpPr/>
          <p:nvPr/>
        </p:nvSpPr>
        <p:spPr>
          <a:xfrm>
            <a:off x="7670800" y="4666006"/>
            <a:ext cx="1899920" cy="1066800"/>
          </a:xfrm>
          <a:prstGeom prst="rect">
            <a:avLst/>
          </a:prstGeom>
          <a:solidFill>
            <a:srgbClr val="2A4F1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Pengolahan</a:t>
            </a:r>
            <a:r>
              <a:rPr lang="en-US" dirty="0"/>
              <a:t> </a:t>
            </a:r>
          </a:p>
          <a:p>
            <a:pPr algn="ctr"/>
            <a:r>
              <a:rPr lang="en-US" dirty="0" err="1"/>
              <a:t>Sosiometeri</a:t>
            </a:r>
            <a:endParaRPr lang="en-US" dirty="0"/>
          </a:p>
          <a:p>
            <a:pPr algn="ctr"/>
            <a:r>
              <a:rPr lang="en-US" dirty="0" err="1"/>
              <a:t>Dengan</a:t>
            </a:r>
            <a:r>
              <a:rPr lang="en-US" dirty="0"/>
              <a:t> k-means </a:t>
            </a:r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EA5861-73BB-20B0-ED5B-C72229EAEAF4}"/>
              </a:ext>
            </a:extLst>
          </p:cNvPr>
          <p:cNvSpPr/>
          <p:nvPr/>
        </p:nvSpPr>
        <p:spPr>
          <a:xfrm>
            <a:off x="4521201" y="5148606"/>
            <a:ext cx="1899920" cy="1066800"/>
          </a:xfrm>
          <a:prstGeom prst="rect">
            <a:avLst/>
          </a:prstGeom>
          <a:solidFill>
            <a:srgbClr val="2A4F1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Pengolahan</a:t>
            </a:r>
            <a:r>
              <a:rPr lang="en-US" dirty="0"/>
              <a:t> </a:t>
            </a:r>
          </a:p>
          <a:p>
            <a:pPr algn="ctr"/>
            <a:r>
              <a:rPr lang="en-US" dirty="0" err="1"/>
              <a:t>Sosiometeri</a:t>
            </a:r>
            <a:r>
              <a:rPr lang="en-US" dirty="0"/>
              <a:t> graph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0D2A2D-B415-C6D7-A6F1-03D210CE1688}"/>
              </a:ext>
            </a:extLst>
          </p:cNvPr>
          <p:cNvSpPr/>
          <p:nvPr/>
        </p:nvSpPr>
        <p:spPr>
          <a:xfrm>
            <a:off x="1452880" y="4747286"/>
            <a:ext cx="2072640" cy="1371600"/>
          </a:xfrm>
          <a:prstGeom prst="rect">
            <a:avLst/>
          </a:prstGeom>
          <a:solidFill>
            <a:srgbClr val="2A4F1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pPr algn="ctr"/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balckbox</a:t>
            </a:r>
            <a:r>
              <a:rPr lang="en-US" dirty="0"/>
              <a:t> dan white box</a:t>
            </a:r>
            <a:endParaRPr lang="en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62ADCA-B186-4C1C-0F73-047F2F87C3DD}"/>
              </a:ext>
            </a:extLst>
          </p:cNvPr>
          <p:cNvSpPr/>
          <p:nvPr/>
        </p:nvSpPr>
        <p:spPr>
          <a:xfrm>
            <a:off x="1341120" y="2654300"/>
            <a:ext cx="1727200" cy="1066800"/>
          </a:xfrm>
          <a:prstGeom prst="rect">
            <a:avLst/>
          </a:prstGeom>
          <a:solidFill>
            <a:srgbClr val="2A4F1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siswa</a:t>
            </a:r>
            <a:endParaRPr lang="en-US" dirty="0"/>
          </a:p>
        </p:txBody>
      </p:sp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655E4B87-05F3-2699-D37C-3CF761DA0F4E}"/>
              </a:ext>
            </a:extLst>
          </p:cNvPr>
          <p:cNvSpPr/>
          <p:nvPr/>
        </p:nvSpPr>
        <p:spPr>
          <a:xfrm rot="15904750">
            <a:off x="-193492" y="3978516"/>
            <a:ext cx="2489199" cy="660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060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D377B-0EA6-930E-0D87-6BF93B423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i="1" dirty="0" err="1"/>
              <a:t>Sequencial</a:t>
            </a:r>
            <a:r>
              <a:rPr lang="en-US" i="1" dirty="0"/>
              <a:t> Development Life Cycle </a:t>
            </a:r>
            <a:r>
              <a:rPr lang="en-US" dirty="0"/>
              <a:t>(SDLC)</a:t>
            </a:r>
            <a:endParaRPr lang="en-ID" dirty="0"/>
          </a:p>
        </p:txBody>
      </p:sp>
      <p:pic>
        <p:nvPicPr>
          <p:cNvPr id="4" name="image6.png">
            <a:extLst>
              <a:ext uri="{FF2B5EF4-FFF2-40B4-BE49-F238E27FC236}">
                <a16:creationId xmlns:a16="http://schemas.microsoft.com/office/drawing/2014/main" id="{3118FED0-26CE-850B-6866-BE26D7650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75280" y="2391355"/>
            <a:ext cx="6289040" cy="301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99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D390C-6F3B-DDED-A8CD-C9137240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terimakasih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8979C-2D46-7EFD-B412-F603724B23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4298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06D43-984F-B5F5-C0ED-143C258D9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Latar</a:t>
            </a:r>
            <a:r>
              <a:rPr lang="en-US" sz="3200" dirty="0"/>
              <a:t> </a:t>
            </a:r>
            <a:r>
              <a:rPr lang="en-US" sz="3200" dirty="0" err="1"/>
              <a:t>belakang</a:t>
            </a:r>
            <a:endParaRPr lang="en-ID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172573-73FD-EF80-D167-A256F7A49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6800" y="1714526"/>
            <a:ext cx="1342795" cy="20141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C99F5F-89B5-B3B5-2058-E59224138144}"/>
              </a:ext>
            </a:extLst>
          </p:cNvPr>
          <p:cNvSpPr/>
          <p:nvPr/>
        </p:nvSpPr>
        <p:spPr>
          <a:xfrm>
            <a:off x="2794000" y="1714526"/>
            <a:ext cx="5638800" cy="1572286"/>
          </a:xfrm>
          <a:prstGeom prst="rect">
            <a:avLst/>
          </a:prstGeom>
          <a:solidFill>
            <a:srgbClr val="455F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Pendidikan merupakan sebuah proses yang dilakukan seseorang untuk mengubah 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rilaku,</a:t>
            </a:r>
            <a:r>
              <a:rPr lang="id-ID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pemikiran dan tingkah laku ke arah yang baik.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Kendala proses pendidikan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kali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diakibatkan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oleh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tragedi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ullying.</a:t>
            </a:r>
          </a:p>
          <a:p>
            <a:pPr algn="just"/>
            <a:endParaRPr lang="en-ID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A3D53790-1EF2-191B-8458-9CBB68141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678182" y="3640006"/>
            <a:ext cx="3611403" cy="2407602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8A457AF-B918-17C7-DBAC-788920D0A6D0}"/>
              </a:ext>
            </a:extLst>
          </p:cNvPr>
          <p:cNvSpPr/>
          <p:nvPr/>
        </p:nvSpPr>
        <p:spPr>
          <a:xfrm>
            <a:off x="1442720" y="4057664"/>
            <a:ext cx="6024880" cy="1989944"/>
          </a:xfrm>
          <a:prstGeom prst="rect">
            <a:avLst/>
          </a:prstGeom>
          <a:solidFill>
            <a:srgbClr val="455F51"/>
          </a:solidFill>
          <a:ln>
            <a:solidFill>
              <a:srgbClr val="455F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Menurut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(Ballerina &amp; Saloka Immanuel, 2019)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perilaku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bullying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perundungan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dunia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sekolah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katagorikan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menjadi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yaitu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bullying non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verba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bullying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secara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kekerasa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fisik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dikalangan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remaja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kususnya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siswa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SMP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tindakan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bullying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hampir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terjadi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adalah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bullying non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verba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seperti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mengejek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mengejek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fisik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tubuh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mengejek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logat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bahasa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daerah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49546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451C-8C00-FA03-AB89-B21BA175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BBD601-8E63-E8EA-3636-98C9828EC6D3}"/>
              </a:ext>
            </a:extLst>
          </p:cNvPr>
          <p:cNvSpPr/>
          <p:nvPr/>
        </p:nvSpPr>
        <p:spPr>
          <a:xfrm>
            <a:off x="1066800" y="2103120"/>
            <a:ext cx="2062480" cy="843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SOSIOMETRI</a:t>
            </a:r>
            <a:endParaRPr lang="en-ID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8F703EBC-B5E9-0C42-5664-E25E747E157C}"/>
              </a:ext>
            </a:extLst>
          </p:cNvPr>
          <p:cNvSpPr/>
          <p:nvPr/>
        </p:nvSpPr>
        <p:spPr>
          <a:xfrm>
            <a:off x="3860800" y="1803400"/>
            <a:ext cx="3738880" cy="1625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Sosiometeri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merupakan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salah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satu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Guru BK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Konselor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menentukan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hubungan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sosial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antar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satu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siswa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siswa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lainnya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sautu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lingkungan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kelas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(Dr. Pupu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Saeful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Rahmat, 2018)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5A9FFE-74DD-D814-7E30-05D583F58D1E}"/>
              </a:ext>
            </a:extLst>
          </p:cNvPr>
          <p:cNvSpPr/>
          <p:nvPr/>
        </p:nvSpPr>
        <p:spPr>
          <a:xfrm>
            <a:off x="8107680" y="1808480"/>
            <a:ext cx="3606800" cy="162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Kelemahannya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2 </a:t>
            </a:r>
            <a:r>
              <a:rPr lang="en-US" dirty="0" err="1"/>
              <a:t>katagori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,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disukai</a:t>
            </a:r>
            <a:r>
              <a:rPr lang="en-US" dirty="0"/>
              <a:t> dan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disukai</a:t>
            </a:r>
            <a:endParaRPr lang="en-ID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C4E74F-FF66-2945-2DE3-F38E4F8CCAAB}"/>
              </a:ext>
            </a:extLst>
          </p:cNvPr>
          <p:cNvCxnSpPr>
            <a:stCxn id="4" idx="3"/>
          </p:cNvCxnSpPr>
          <p:nvPr/>
        </p:nvCxnSpPr>
        <p:spPr>
          <a:xfrm flipV="1">
            <a:off x="3129280" y="2519680"/>
            <a:ext cx="731520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B046C5-049C-A6DE-AC63-1BD4CC954ECA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599680" y="2616200"/>
            <a:ext cx="508000" cy="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llout: Up Arrow 10">
            <a:extLst>
              <a:ext uri="{FF2B5EF4-FFF2-40B4-BE49-F238E27FC236}">
                <a16:creationId xmlns:a16="http://schemas.microsoft.com/office/drawing/2014/main" id="{4701D272-8681-C621-F9C9-6DBDB5FD6F4D}"/>
              </a:ext>
            </a:extLst>
          </p:cNvPr>
          <p:cNvSpPr/>
          <p:nvPr/>
        </p:nvSpPr>
        <p:spPr>
          <a:xfrm>
            <a:off x="701040" y="3007413"/>
            <a:ext cx="2997200" cy="300222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/>
              <a:t>sosiometeri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i="1" dirty="0"/>
              <a:t>bullying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sosiometeri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diolah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endParaRPr lang="en-ID" dirty="0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E0BBEB08-28B2-118A-EA34-F54ED0E03D78}"/>
              </a:ext>
            </a:extLst>
          </p:cNvPr>
          <p:cNvSpPr/>
          <p:nvPr/>
        </p:nvSpPr>
        <p:spPr>
          <a:xfrm>
            <a:off x="3982720" y="4508526"/>
            <a:ext cx="2702560" cy="1625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 </a:t>
            </a:r>
            <a:endParaRPr lang="en-ID" dirty="0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B60D7660-A9B4-4C9B-69A7-4B237D889FCA}"/>
              </a:ext>
            </a:extLst>
          </p:cNvPr>
          <p:cNvSpPr/>
          <p:nvPr/>
        </p:nvSpPr>
        <p:spPr>
          <a:xfrm>
            <a:off x="6990080" y="4508526"/>
            <a:ext cx="2702560" cy="1625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K-means clustering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1738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99EF6-4DDB-A8D5-5569-B03CA90C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Batasan </a:t>
            </a:r>
            <a:r>
              <a:rPr lang="en-ID" dirty="0" err="1"/>
              <a:t>Masalah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AA240-06FF-FFAF-7152-5C689901D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D" sz="2000" dirty="0" err="1"/>
              <a:t>Penelitian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dilakukan</a:t>
            </a:r>
            <a:r>
              <a:rPr lang="en-ID" sz="2000" dirty="0"/>
              <a:t> di </a:t>
            </a:r>
            <a:r>
              <a:rPr lang="en-ID" sz="2000" dirty="0" err="1"/>
              <a:t>lingkup</a:t>
            </a:r>
            <a:r>
              <a:rPr lang="en-ID" sz="2000" dirty="0"/>
              <a:t> SMP Negeri 2 </a:t>
            </a:r>
            <a:r>
              <a:rPr lang="en-ID" sz="2000" dirty="0" err="1"/>
              <a:t>Ubud</a:t>
            </a:r>
            <a:endParaRPr lang="en-ID" sz="2000" dirty="0"/>
          </a:p>
          <a:p>
            <a:pPr marL="342900" indent="-342900">
              <a:buFont typeface="+mj-lt"/>
              <a:buAutoNum type="arabicPeriod"/>
            </a:pPr>
            <a:r>
              <a:rPr lang="en-ID" sz="2000" dirty="0" err="1"/>
              <a:t>Penelitian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menggunakna</a:t>
            </a:r>
            <a:r>
              <a:rPr lang="en-ID" sz="2000" dirty="0"/>
              <a:t> </a:t>
            </a:r>
            <a:r>
              <a:rPr lang="en-ID" sz="2000" dirty="0" err="1"/>
              <a:t>metode</a:t>
            </a:r>
            <a:r>
              <a:rPr lang="en-ID" sz="2000" dirty="0"/>
              <a:t> K-Means Clustering dan Graph </a:t>
            </a:r>
            <a:r>
              <a:rPr lang="en-ID" sz="2000" dirty="0" err="1"/>
              <a:t>Coloring</a:t>
            </a:r>
            <a:r>
              <a:rPr lang="en-ID" sz="2000" dirty="0"/>
              <a:t>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920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451C-8C00-FA03-AB89-B21BA175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C607D-0BF5-4C8F-57AF-FF063A87A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skema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sosiometeri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mengukur</a:t>
            </a:r>
            <a:r>
              <a:rPr lang="en-ID" dirty="0"/>
              <a:t> </a:t>
            </a:r>
            <a:r>
              <a:rPr lang="en-ID" dirty="0" err="1"/>
              <a:t>kesenjangan</a:t>
            </a:r>
            <a:r>
              <a:rPr lang="en-ID" dirty="0"/>
              <a:t> </a:t>
            </a:r>
            <a:r>
              <a:rPr lang="en-ID" dirty="0" err="1"/>
              <a:t>sosial</a:t>
            </a:r>
            <a:r>
              <a:rPr lang="en-ID" dirty="0"/>
              <a:t> </a:t>
            </a:r>
            <a:r>
              <a:rPr lang="en-ID" dirty="0" err="1"/>
              <a:t>anatra</a:t>
            </a:r>
            <a:r>
              <a:rPr lang="en-ID" dirty="0"/>
              <a:t> </a:t>
            </a:r>
            <a:r>
              <a:rPr lang="en-ID" dirty="0" err="1"/>
              <a:t>siswa</a:t>
            </a:r>
            <a:r>
              <a:rPr lang="en-ID" dirty="0"/>
              <a:t> SMP </a:t>
            </a:r>
            <a:r>
              <a:rPr lang="en-ID" dirty="0" err="1"/>
              <a:t>berbasis</a:t>
            </a:r>
            <a:r>
              <a:rPr lang="en-ID" dirty="0"/>
              <a:t> K-Means </a:t>
            </a:r>
            <a:r>
              <a:rPr lang="en-ID" dirty="0" err="1"/>
              <a:t>Clastering</a:t>
            </a:r>
            <a:r>
              <a:rPr lang="en-ID" dirty="0"/>
              <a:t> dan Graph </a:t>
            </a:r>
            <a:r>
              <a:rPr lang="en-ID" dirty="0" err="1"/>
              <a:t>Coloring</a:t>
            </a:r>
            <a:r>
              <a:rPr lang="en-ID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implementasi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sosiometeri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K-Means </a:t>
            </a:r>
            <a:r>
              <a:rPr lang="en-ID" dirty="0" err="1"/>
              <a:t>Clastering</a:t>
            </a:r>
            <a:r>
              <a:rPr lang="en-ID" dirty="0"/>
              <a:t> dan Graph </a:t>
            </a:r>
            <a:r>
              <a:rPr lang="en-ID" dirty="0" err="1"/>
              <a:t>Coloring</a:t>
            </a:r>
            <a:r>
              <a:rPr lang="en-ID" dirty="0"/>
              <a:t>?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79826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71EA1-3C69-FC94-8956-87AE547BB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8121A-2243-1C3C-1702-7980EE946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0" lvl="2" indent="-22860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lphaLcPeriod"/>
              <a:tabLst>
                <a:tab pos="864235" algn="l"/>
              </a:tabLst>
            </a:pPr>
            <a:r>
              <a:rPr lang="id-ID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id-ID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mengaplikasikan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8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skema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dari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sosiometeri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mengukur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kesejangan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sosial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anatr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siswa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SMP </a:t>
            </a:r>
            <a:r>
              <a:rPr lang="en-US" sz="18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berbasis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1800" i="1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Clastering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1800" i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Graph Coloring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D" sz="18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 algn="just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200"/>
              <a:buFont typeface="Times New Roman" panose="02020603050405020304" pitchFamily="18" charset="0"/>
              <a:buAutoNum type="alphaLcPeriod"/>
              <a:tabLst>
                <a:tab pos="864235" algn="l"/>
              </a:tabLst>
            </a:pPr>
            <a:r>
              <a:rPr lang="id-ID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id-ID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mengimplentasikan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Sosiometeri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Metode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K-Means </a:t>
            </a:r>
            <a:r>
              <a:rPr lang="en-US" sz="1800" i="1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Clastering</a:t>
            </a:r>
            <a:r>
              <a:rPr lang="en-US" sz="1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1800" i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Graph Coloring.</a:t>
            </a:r>
            <a:endParaRPr lang="en-ID" sz="18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15000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C0AA0-D53F-9DF9-D8FB-AC2342AF1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4D990-9443-295F-E7C2-434F2A9D3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Manfaat</a:t>
            </a:r>
            <a:r>
              <a:rPr lang="id-ID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Teoritis</a:t>
            </a:r>
            <a:endParaRPr lang="en-ID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3525" indent="0">
              <a:buNone/>
            </a:pPr>
            <a:r>
              <a:rPr lang="en-ID" dirty="0" err="1"/>
              <a:t>Mengetahui</a:t>
            </a:r>
            <a:r>
              <a:rPr lang="en-ID" dirty="0"/>
              <a:t> </a:t>
            </a:r>
            <a:r>
              <a:rPr lang="en-ID" dirty="0" err="1"/>
              <a:t>hubungan</a:t>
            </a:r>
            <a:r>
              <a:rPr lang="en-ID" dirty="0"/>
              <a:t> </a:t>
            </a:r>
            <a:r>
              <a:rPr lang="en-ID" dirty="0" err="1"/>
              <a:t>sosial</a:t>
            </a:r>
            <a:r>
              <a:rPr lang="en-ID" dirty="0"/>
              <a:t> </a:t>
            </a:r>
            <a:r>
              <a:rPr lang="en-ID" dirty="0" err="1"/>
              <a:t>siswa</a:t>
            </a:r>
            <a:r>
              <a:rPr lang="en-ID" dirty="0"/>
              <a:t> dan </a:t>
            </a:r>
            <a:r>
              <a:rPr lang="en-ID" dirty="0" err="1"/>
              <a:t>mengatasi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bullying</a:t>
            </a:r>
          </a:p>
          <a:p>
            <a:pPr marL="0" indent="0">
              <a:buNone/>
            </a:pPr>
            <a:r>
              <a:rPr lang="en-ID" dirty="0"/>
              <a:t>2. </a:t>
            </a:r>
            <a:r>
              <a:rPr lang="en-ID" dirty="0" err="1"/>
              <a:t>Manfaat</a:t>
            </a:r>
            <a:r>
              <a:rPr lang="en-ID" dirty="0"/>
              <a:t> </a:t>
            </a:r>
            <a:r>
              <a:rPr lang="en-ID" dirty="0" err="1"/>
              <a:t>Praktis</a:t>
            </a:r>
            <a:endParaRPr lang="en-ID" dirty="0"/>
          </a:p>
          <a:p>
            <a:pPr marL="447675" indent="-182563"/>
            <a:r>
              <a:rPr lang="en-ID" dirty="0" err="1"/>
              <a:t>Peneliti</a:t>
            </a:r>
            <a:endParaRPr lang="en-ID" dirty="0"/>
          </a:p>
          <a:p>
            <a:pPr marL="447675" indent="-184150">
              <a:buNone/>
            </a:pPr>
            <a:r>
              <a:rPr lang="en-ID" dirty="0"/>
              <a:t>	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mengimplementasi</a:t>
            </a:r>
            <a:r>
              <a:rPr lang="en-ID" dirty="0"/>
              <a:t> </a:t>
            </a:r>
            <a:r>
              <a:rPr lang="en-ID" dirty="0" err="1"/>
              <a:t>ilmu</a:t>
            </a:r>
            <a:r>
              <a:rPr lang="en-ID" dirty="0"/>
              <a:t> yang di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perkuliahan</a:t>
            </a:r>
            <a:endParaRPr lang="en-ID" dirty="0"/>
          </a:p>
          <a:p>
            <a:pPr marL="550862" indent="-285750"/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sekolah</a:t>
            </a:r>
            <a:endParaRPr lang="en-ID" dirty="0"/>
          </a:p>
          <a:p>
            <a:pPr marL="265112" indent="0">
              <a:buNone/>
            </a:pPr>
            <a:r>
              <a:rPr lang="en-ID" dirty="0"/>
              <a:t>	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sekolah</a:t>
            </a:r>
            <a:r>
              <a:rPr lang="en-ID" dirty="0"/>
              <a:t> </a:t>
            </a:r>
            <a:r>
              <a:rPr lang="en-ID" dirty="0" err="1"/>
              <a:t>khusnya</a:t>
            </a:r>
            <a:r>
              <a:rPr lang="en-ID" dirty="0"/>
              <a:t> guru BK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mengatasi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bullying </a:t>
            </a:r>
          </a:p>
          <a:p>
            <a:pPr marL="265112" indent="0">
              <a:buNone/>
            </a:pPr>
            <a:r>
              <a:rPr lang="en-ID" dirty="0"/>
              <a:t>	dan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mengetahui</a:t>
            </a:r>
            <a:r>
              <a:rPr lang="en-ID" dirty="0"/>
              <a:t> </a:t>
            </a:r>
            <a:r>
              <a:rPr lang="en-ID" dirty="0" err="1"/>
              <a:t>hubungan</a:t>
            </a:r>
            <a:r>
              <a:rPr lang="en-ID" dirty="0"/>
              <a:t> </a:t>
            </a:r>
            <a:r>
              <a:rPr lang="en-ID" dirty="0" err="1"/>
              <a:t>sosial</a:t>
            </a:r>
            <a:r>
              <a:rPr lang="en-ID" dirty="0"/>
              <a:t> </a:t>
            </a:r>
            <a:r>
              <a:rPr lang="en-ID" dirty="0" err="1"/>
              <a:t>siswa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lingkungan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. </a:t>
            </a:r>
          </a:p>
          <a:p>
            <a:pPr marL="342900" indent="-342900">
              <a:buFont typeface="+mj-lt"/>
              <a:buAutoNum type="arabicPeriod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41709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43B3D-178F-C9BB-AC89-BA43314C3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6480" y="104292"/>
            <a:ext cx="10058400" cy="1371600"/>
          </a:xfrm>
        </p:spPr>
        <p:txBody>
          <a:bodyPr>
            <a:normAutofit/>
          </a:bodyPr>
          <a:lstStyle/>
          <a:p>
            <a:r>
              <a:rPr lang="en-US" sz="3200" dirty="0" err="1"/>
              <a:t>Penelitian</a:t>
            </a:r>
            <a:r>
              <a:rPr lang="en-US" sz="3200" dirty="0"/>
              <a:t> </a:t>
            </a:r>
            <a:r>
              <a:rPr lang="en-US" sz="3200" dirty="0" err="1"/>
              <a:t>terdahulu</a:t>
            </a:r>
            <a:endParaRPr lang="en-ID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F38C9F-0B5D-E6E5-13DE-C2DFD2A7EF6D}"/>
              </a:ext>
            </a:extLst>
          </p:cNvPr>
          <p:cNvSpPr/>
          <p:nvPr/>
        </p:nvSpPr>
        <p:spPr>
          <a:xfrm>
            <a:off x="762000" y="1054252"/>
            <a:ext cx="4541520" cy="23747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d-ID" sz="1100" b="1" dirty="0">
                <a:effectLst/>
              </a:rPr>
              <a:t>Perancangan Aplikasi Sosiometri Pada Rumah Sakit Bhayangkara Mayang Mangurai Jambi (Andrianti, 2020)</a:t>
            </a:r>
            <a:r>
              <a:rPr lang="en-US" sz="1100" b="1" dirty="0">
                <a:effectLst/>
              </a:rPr>
              <a:t> </a:t>
            </a:r>
            <a:br>
              <a:rPr lang="en-US" sz="1100" b="1" dirty="0">
                <a:effectLst/>
              </a:rPr>
            </a:br>
            <a:r>
              <a:rPr lang="en-US" sz="1100" dirty="0">
                <a:effectLst/>
              </a:rPr>
              <a:t>Hasil yang di </a:t>
            </a:r>
            <a:r>
              <a:rPr lang="en-US" sz="1100" dirty="0" err="1">
                <a:effectLst/>
              </a:rPr>
              <a:t>dapat</a:t>
            </a:r>
            <a:r>
              <a:rPr lang="en-US" sz="1100" dirty="0">
                <a:effectLst/>
              </a:rPr>
              <a:t> </a:t>
            </a:r>
            <a:r>
              <a:rPr lang="en-US" sz="1100" dirty="0" err="1">
                <a:effectLst/>
              </a:rPr>
              <a:t>dari</a:t>
            </a:r>
            <a:r>
              <a:rPr lang="en-US" sz="1100" dirty="0">
                <a:effectLst/>
              </a:rPr>
              <a:t> </a:t>
            </a:r>
            <a:r>
              <a:rPr lang="en-US" sz="1100" dirty="0" err="1">
                <a:effectLst/>
              </a:rPr>
              <a:t>pengujian</a:t>
            </a:r>
            <a:r>
              <a:rPr lang="en-US" sz="1100" dirty="0">
                <a:effectLst/>
              </a:rPr>
              <a:t> black box </a:t>
            </a:r>
            <a:r>
              <a:rPr lang="en-US" sz="1100" dirty="0" err="1">
                <a:effectLst/>
              </a:rPr>
              <a:t>dengan</a:t>
            </a:r>
            <a:r>
              <a:rPr lang="en-US" sz="1100" dirty="0">
                <a:effectLst/>
              </a:rPr>
              <a:t>  4 </a:t>
            </a:r>
            <a:r>
              <a:rPr lang="en-US" sz="1100" dirty="0" err="1">
                <a:effectLst/>
              </a:rPr>
              <a:t>katagori</a:t>
            </a:r>
            <a:r>
              <a:rPr lang="en-US" sz="1100" dirty="0">
                <a:effectLst/>
              </a:rPr>
              <a:t> </a:t>
            </a:r>
            <a:r>
              <a:rPr lang="en-US" sz="1100" dirty="0" err="1">
                <a:effectLst/>
              </a:rPr>
              <a:t>pengujian</a:t>
            </a:r>
            <a:r>
              <a:rPr lang="en-US" sz="1100" dirty="0">
                <a:effectLst/>
              </a:rPr>
              <a:t> </a:t>
            </a:r>
            <a:r>
              <a:rPr lang="en-US" sz="1100" dirty="0" err="1">
                <a:effectLst/>
              </a:rPr>
              <a:t>aplikasi</a:t>
            </a:r>
            <a:r>
              <a:rPr lang="en-US" sz="1100" dirty="0">
                <a:effectLst/>
              </a:rPr>
              <a:t>  </a:t>
            </a:r>
            <a:r>
              <a:rPr lang="en-US" sz="1100" dirty="0" err="1">
                <a:effectLst/>
              </a:rPr>
              <a:t>yaitu</a:t>
            </a:r>
            <a:r>
              <a:rPr lang="en-US" sz="1100" dirty="0">
                <a:effectLst/>
              </a:rPr>
              <a:t> </a:t>
            </a:r>
            <a:r>
              <a:rPr lang="en-US" sz="1100" dirty="0" err="1">
                <a:effectLst/>
              </a:rPr>
              <a:t>pengujian</a:t>
            </a:r>
            <a:r>
              <a:rPr lang="en-US" sz="1100" dirty="0">
                <a:effectLst/>
              </a:rPr>
              <a:t> menu login, </a:t>
            </a:r>
            <a:r>
              <a:rPr lang="en-US" sz="1100" dirty="0" err="1">
                <a:effectLst/>
              </a:rPr>
              <a:t>pengujian</a:t>
            </a:r>
            <a:r>
              <a:rPr lang="en-US" sz="1100" dirty="0">
                <a:effectLst/>
              </a:rPr>
              <a:t> </a:t>
            </a:r>
            <a:r>
              <a:rPr lang="en-US" sz="1100" dirty="0" err="1">
                <a:effectLst/>
              </a:rPr>
              <a:t>penambahan</a:t>
            </a:r>
            <a:r>
              <a:rPr lang="en-US" sz="1100" dirty="0">
                <a:effectLst/>
              </a:rPr>
              <a:t> data di menu voting, </a:t>
            </a:r>
            <a:r>
              <a:rPr lang="en-US" sz="1100" dirty="0" err="1">
                <a:effectLst/>
              </a:rPr>
              <a:t>pengujian</a:t>
            </a:r>
            <a:r>
              <a:rPr lang="en-US" sz="1100" dirty="0">
                <a:effectLst/>
              </a:rPr>
              <a:t> menu </a:t>
            </a:r>
            <a:r>
              <a:rPr lang="en-US" sz="1100" dirty="0" err="1">
                <a:effectLst/>
              </a:rPr>
              <a:t>pegawai</a:t>
            </a:r>
            <a:r>
              <a:rPr lang="en-US" sz="1100" dirty="0">
                <a:effectLst/>
              </a:rPr>
              <a:t> per unit dan </a:t>
            </a:r>
            <a:r>
              <a:rPr lang="en-US" sz="1100" dirty="0" err="1">
                <a:effectLst/>
              </a:rPr>
              <a:t>pengujian</a:t>
            </a:r>
            <a:r>
              <a:rPr lang="en-US" sz="1100" dirty="0">
                <a:effectLst/>
              </a:rPr>
              <a:t> </a:t>
            </a:r>
            <a:r>
              <a:rPr lang="en-US" sz="1100" dirty="0" err="1">
                <a:effectLst/>
              </a:rPr>
              <a:t>ubah</a:t>
            </a:r>
            <a:r>
              <a:rPr lang="en-US" sz="1100" dirty="0">
                <a:effectLst/>
              </a:rPr>
              <a:t> password </a:t>
            </a:r>
            <a:r>
              <a:rPr lang="en-US" sz="1100" dirty="0" err="1">
                <a:effectLst/>
              </a:rPr>
              <a:t>semua</a:t>
            </a:r>
            <a:r>
              <a:rPr lang="en-US" sz="1100" dirty="0">
                <a:effectLst/>
              </a:rPr>
              <a:t> </a:t>
            </a:r>
            <a:r>
              <a:rPr lang="en-US" sz="1100" dirty="0" err="1">
                <a:effectLst/>
              </a:rPr>
              <a:t>menunjukan</a:t>
            </a:r>
            <a:r>
              <a:rPr lang="en-US" sz="1100" dirty="0">
                <a:effectLst/>
              </a:rPr>
              <a:t>  </a:t>
            </a:r>
            <a:r>
              <a:rPr lang="en-US" sz="1100" dirty="0" err="1">
                <a:effectLst/>
              </a:rPr>
              <a:t>kesesuaian</a:t>
            </a:r>
            <a:r>
              <a:rPr lang="en-US" sz="1100" dirty="0">
                <a:effectLst/>
              </a:rPr>
              <a:t> dan </a:t>
            </a:r>
            <a:r>
              <a:rPr lang="en-US" sz="1100" dirty="0" err="1">
                <a:effectLst/>
              </a:rPr>
              <a:t>masuk</a:t>
            </a:r>
            <a:r>
              <a:rPr lang="en-US" sz="1100" dirty="0">
                <a:effectLst/>
              </a:rPr>
              <a:t> </a:t>
            </a:r>
            <a:r>
              <a:rPr lang="en-US" sz="1100" dirty="0" err="1">
                <a:effectLst/>
              </a:rPr>
              <a:t>katagori</a:t>
            </a:r>
            <a:r>
              <a:rPr lang="en-US" sz="1100" dirty="0">
                <a:effectLst/>
              </a:rPr>
              <a:t> valid, </a:t>
            </a:r>
            <a:r>
              <a:rPr lang="en-US" sz="1100" dirty="0" err="1">
                <a:effectLst/>
              </a:rPr>
              <a:t>meski</a:t>
            </a:r>
            <a:r>
              <a:rPr lang="en-US" sz="1100" dirty="0">
                <a:effectLst/>
              </a:rPr>
              <a:t> </a:t>
            </a:r>
            <a:r>
              <a:rPr lang="en-US" sz="1100" dirty="0" err="1">
                <a:effectLst/>
              </a:rPr>
              <a:t>terdapat</a:t>
            </a:r>
            <a:r>
              <a:rPr lang="en-US" sz="1100" dirty="0">
                <a:effectLst/>
              </a:rPr>
              <a:t> </a:t>
            </a:r>
            <a:r>
              <a:rPr lang="en-US" sz="1100" dirty="0" err="1">
                <a:effectLst/>
              </a:rPr>
              <a:t>beberapa</a:t>
            </a:r>
            <a:r>
              <a:rPr lang="en-US" sz="1100" dirty="0">
                <a:effectLst/>
              </a:rPr>
              <a:t> </a:t>
            </a:r>
            <a:r>
              <a:rPr lang="en-US" sz="1100" dirty="0" err="1">
                <a:effectLst/>
              </a:rPr>
              <a:t>masukan</a:t>
            </a:r>
            <a:r>
              <a:rPr lang="en-US" sz="1100" dirty="0">
                <a:effectLst/>
              </a:rPr>
              <a:t> </a:t>
            </a:r>
            <a:r>
              <a:rPr lang="en-US" sz="1100" dirty="0" err="1">
                <a:effectLst/>
              </a:rPr>
              <a:t>dari</a:t>
            </a:r>
            <a:r>
              <a:rPr lang="en-US" sz="1100" dirty="0">
                <a:effectLst/>
              </a:rPr>
              <a:t>  </a:t>
            </a:r>
            <a:r>
              <a:rPr lang="en-US" sz="1100" dirty="0" err="1">
                <a:effectLst/>
              </a:rPr>
              <a:t>pengujian</a:t>
            </a:r>
            <a:r>
              <a:rPr lang="en-US" sz="1100" dirty="0">
                <a:effectLst/>
              </a:rPr>
              <a:t> yang </a:t>
            </a:r>
            <a:r>
              <a:rPr lang="en-US" sz="1100" dirty="0" err="1">
                <a:effectLst/>
              </a:rPr>
              <a:t>diharapkan</a:t>
            </a:r>
            <a:r>
              <a:rPr lang="en-US" sz="1100" dirty="0">
                <a:effectLst/>
              </a:rPr>
              <a:t> </a:t>
            </a:r>
            <a:r>
              <a:rPr lang="en-US" sz="1100" dirty="0" err="1">
                <a:effectLst/>
              </a:rPr>
              <a:t>mamapu</a:t>
            </a:r>
            <a:r>
              <a:rPr lang="en-US" sz="1100" dirty="0">
                <a:effectLst/>
              </a:rPr>
              <a:t> </a:t>
            </a:r>
            <a:r>
              <a:rPr lang="en-US" sz="1100" dirty="0" err="1">
                <a:effectLst/>
              </a:rPr>
              <a:t>membangun</a:t>
            </a:r>
            <a:r>
              <a:rPr lang="en-US" sz="1100" dirty="0">
                <a:effectLst/>
              </a:rPr>
              <a:t> </a:t>
            </a:r>
            <a:r>
              <a:rPr lang="en-US" sz="1100" dirty="0" err="1">
                <a:effectLst/>
              </a:rPr>
              <a:t>sistem</a:t>
            </a:r>
            <a:r>
              <a:rPr lang="en-US" sz="1100" dirty="0">
                <a:effectLst/>
              </a:rPr>
              <a:t> </a:t>
            </a:r>
            <a:r>
              <a:rPr lang="en-US" sz="1100" dirty="0" err="1">
                <a:effectLst/>
              </a:rPr>
              <a:t>untuk</a:t>
            </a:r>
            <a:r>
              <a:rPr lang="en-US" sz="1100" dirty="0">
                <a:effectLst/>
              </a:rPr>
              <a:t> </a:t>
            </a:r>
            <a:r>
              <a:rPr lang="en-US" sz="1100" dirty="0" err="1">
                <a:effectLst/>
              </a:rPr>
              <a:t>pengembangan</a:t>
            </a:r>
            <a:r>
              <a:rPr lang="en-US" sz="1100" dirty="0">
                <a:effectLst/>
              </a:rPr>
              <a:t> </a:t>
            </a:r>
            <a:r>
              <a:rPr lang="en-US" sz="1100" dirty="0" err="1">
                <a:effectLst/>
              </a:rPr>
              <a:t>selanjutnya</a:t>
            </a:r>
            <a:endParaRPr lang="en-ID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D93176-CCB9-C092-381A-84B847878F78}"/>
              </a:ext>
            </a:extLst>
          </p:cNvPr>
          <p:cNvSpPr/>
          <p:nvPr/>
        </p:nvSpPr>
        <p:spPr>
          <a:xfrm>
            <a:off x="6291580" y="1054252"/>
            <a:ext cx="4648200" cy="23747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100" b="1" dirty="0" err="1"/>
              <a:t>Aplikasi</a:t>
            </a:r>
            <a:r>
              <a:rPr lang="en-ID" sz="1100" b="1" dirty="0"/>
              <a:t> </a:t>
            </a:r>
            <a:r>
              <a:rPr lang="en-ID" sz="1100" b="1" dirty="0" err="1"/>
              <a:t>Penilaian</a:t>
            </a:r>
            <a:r>
              <a:rPr lang="en-ID" sz="1100" b="1" dirty="0"/>
              <a:t> Kinerja </a:t>
            </a:r>
            <a:r>
              <a:rPr lang="en-ID" sz="1100" b="1" dirty="0" err="1"/>
              <a:t>Pegawai</a:t>
            </a:r>
            <a:r>
              <a:rPr lang="en-ID" sz="1100" b="1" dirty="0"/>
              <a:t> </a:t>
            </a:r>
            <a:r>
              <a:rPr lang="en-ID" sz="1100" b="1" dirty="0" err="1"/>
              <a:t>dengan</a:t>
            </a:r>
            <a:r>
              <a:rPr lang="en-ID" sz="1100" b="1" dirty="0"/>
              <a:t> </a:t>
            </a:r>
            <a:r>
              <a:rPr lang="en-ID" sz="1100" b="1" dirty="0" err="1"/>
              <a:t>Metode</a:t>
            </a:r>
            <a:r>
              <a:rPr lang="en-ID" sz="1100" b="1" dirty="0"/>
              <a:t> </a:t>
            </a:r>
            <a:r>
              <a:rPr lang="en-ID" sz="1100" b="1" dirty="0" err="1"/>
              <a:t>Sosiometri</a:t>
            </a:r>
            <a:r>
              <a:rPr lang="en-ID" sz="1100" b="1" dirty="0"/>
              <a:t> </a:t>
            </a:r>
            <a:r>
              <a:rPr lang="en-ID" sz="1100" b="1" dirty="0" err="1"/>
              <a:t>Berbasis</a:t>
            </a:r>
            <a:r>
              <a:rPr lang="en-ID" sz="1100" b="1" dirty="0"/>
              <a:t> Artificial </a:t>
            </a:r>
            <a:r>
              <a:rPr lang="en-ID" sz="1100" b="1" dirty="0" err="1"/>
              <a:t>Intelegence</a:t>
            </a:r>
            <a:r>
              <a:rPr lang="en-ID" sz="1100" b="1" dirty="0"/>
              <a:t> (</a:t>
            </a:r>
            <a:r>
              <a:rPr lang="en-ID" sz="1100" b="1" dirty="0" err="1"/>
              <a:t>Andrika</a:t>
            </a:r>
            <a:r>
              <a:rPr lang="en-ID" sz="1100" b="1" dirty="0"/>
              <a:t> </a:t>
            </a:r>
            <a:r>
              <a:rPr lang="en-ID" sz="1100" b="1" dirty="0" err="1"/>
              <a:t>Pratama</a:t>
            </a:r>
            <a:r>
              <a:rPr lang="en-ID" sz="1100" b="1" dirty="0"/>
              <a:t> et al., 2022)</a:t>
            </a:r>
          </a:p>
          <a:p>
            <a:pPr algn="just"/>
            <a:r>
              <a:rPr lang="en-ID" sz="1100" dirty="0"/>
              <a:t>Dari Hasil </a:t>
            </a:r>
            <a:r>
              <a:rPr lang="en-ID" sz="1100" dirty="0" err="1"/>
              <a:t>percobaan</a:t>
            </a:r>
            <a:r>
              <a:rPr lang="en-ID" sz="1100" dirty="0"/>
              <a:t> system yang </a:t>
            </a:r>
            <a:r>
              <a:rPr lang="en-ID" sz="1100" dirty="0" err="1"/>
              <a:t>telah</a:t>
            </a:r>
            <a:r>
              <a:rPr lang="en-ID" sz="1100" dirty="0"/>
              <a:t> </a:t>
            </a:r>
            <a:r>
              <a:rPr lang="en-ID" sz="1100" dirty="0" err="1"/>
              <a:t>dilakukan</a:t>
            </a:r>
            <a:r>
              <a:rPr lang="en-ID" sz="1100" dirty="0"/>
              <a:t>, </a:t>
            </a:r>
            <a:r>
              <a:rPr lang="en-ID" sz="1100" dirty="0" err="1"/>
              <a:t>penggunaan</a:t>
            </a:r>
            <a:r>
              <a:rPr lang="en-ID" sz="1100" dirty="0"/>
              <a:t> system </a:t>
            </a:r>
            <a:r>
              <a:rPr lang="en-ID" sz="1100" dirty="0" err="1"/>
              <a:t>penilaian</a:t>
            </a:r>
            <a:r>
              <a:rPr lang="en-ID" sz="1100" dirty="0"/>
              <a:t> </a:t>
            </a:r>
            <a:r>
              <a:rPr lang="en-ID" sz="1100" dirty="0" err="1"/>
              <a:t>Sosiometri</a:t>
            </a:r>
            <a:r>
              <a:rPr lang="en-ID" sz="1100" dirty="0"/>
              <a:t> </a:t>
            </a:r>
            <a:r>
              <a:rPr lang="en-ID" sz="1100" dirty="0" err="1"/>
              <a:t>sesama</a:t>
            </a:r>
            <a:r>
              <a:rPr lang="en-ID" sz="1100" dirty="0"/>
              <a:t> </a:t>
            </a:r>
            <a:r>
              <a:rPr lang="en-ID" sz="1100" dirty="0" err="1"/>
              <a:t>karyawan</a:t>
            </a:r>
            <a:r>
              <a:rPr lang="en-ID" sz="1100" dirty="0"/>
              <a:t> dan </a:t>
            </a:r>
            <a:r>
              <a:rPr lang="en-ID" sz="1100" dirty="0" err="1"/>
              <a:t>atasan</a:t>
            </a:r>
            <a:r>
              <a:rPr lang="en-ID" sz="1100" dirty="0"/>
              <a:t> </a:t>
            </a:r>
            <a:r>
              <a:rPr lang="en-ID" sz="1100" dirty="0" err="1"/>
              <a:t>ke</a:t>
            </a:r>
            <a:r>
              <a:rPr lang="en-ID" sz="1100" dirty="0"/>
              <a:t> </a:t>
            </a:r>
            <a:r>
              <a:rPr lang="en-ID" sz="1100" dirty="0" err="1"/>
              <a:t>bawahan</a:t>
            </a:r>
            <a:r>
              <a:rPr lang="en-ID" sz="1100" dirty="0"/>
              <a:t> sangat </a:t>
            </a:r>
            <a:r>
              <a:rPr lang="en-ID" sz="1100" dirty="0" err="1"/>
              <a:t>menguntungkan</a:t>
            </a:r>
            <a:r>
              <a:rPr lang="en-ID" sz="1100" dirty="0"/>
              <a:t> di </a:t>
            </a:r>
            <a:r>
              <a:rPr lang="en-ID" sz="1100" dirty="0" err="1"/>
              <a:t>sisi</a:t>
            </a:r>
            <a:r>
              <a:rPr lang="en-ID" sz="1100" dirty="0"/>
              <a:t> </a:t>
            </a:r>
            <a:r>
              <a:rPr lang="en-ID" sz="1100" dirty="0" err="1"/>
              <a:t>efisiensi</a:t>
            </a:r>
            <a:r>
              <a:rPr lang="en-ID" sz="1100" dirty="0"/>
              <a:t> Budget </a:t>
            </a:r>
            <a:r>
              <a:rPr lang="en-ID" sz="1100" dirty="0" err="1"/>
              <a:t>keuangan</a:t>
            </a:r>
            <a:r>
              <a:rPr lang="en-ID" sz="1100" dirty="0"/>
              <a:t> </a:t>
            </a:r>
            <a:r>
              <a:rPr lang="en-ID" sz="1100" dirty="0" err="1"/>
              <a:t>karena</a:t>
            </a:r>
            <a:r>
              <a:rPr lang="en-ID" sz="1100" dirty="0"/>
              <a:t> </a:t>
            </a:r>
            <a:r>
              <a:rPr lang="en-ID" sz="1100" dirty="0" err="1"/>
              <a:t>menghemat</a:t>
            </a:r>
            <a:r>
              <a:rPr lang="en-ID" sz="1100" dirty="0"/>
              <a:t> </a:t>
            </a:r>
            <a:r>
              <a:rPr lang="en-ID" sz="1100" dirty="0" err="1"/>
              <a:t>kertas</a:t>
            </a:r>
            <a:r>
              <a:rPr lang="en-ID" sz="1100" dirty="0"/>
              <a:t> </a:t>
            </a:r>
            <a:r>
              <a:rPr lang="en-ID" sz="1100" dirty="0" err="1"/>
              <a:t>dalam</a:t>
            </a:r>
            <a:r>
              <a:rPr lang="en-ID" sz="1100" dirty="0"/>
              <a:t> 1 </a:t>
            </a:r>
            <a:r>
              <a:rPr lang="en-ID" sz="1100" dirty="0" err="1"/>
              <a:t>bulan</a:t>
            </a:r>
            <a:r>
              <a:rPr lang="en-ID" sz="1100" dirty="0"/>
              <a:t>, </a:t>
            </a:r>
            <a:r>
              <a:rPr lang="en-ID" sz="1100" dirty="0" err="1"/>
              <a:t>lalu</a:t>
            </a:r>
            <a:r>
              <a:rPr lang="en-ID" sz="1100" dirty="0"/>
              <a:t> </a:t>
            </a:r>
            <a:r>
              <a:rPr lang="en-ID" sz="1100" dirty="0" err="1"/>
              <a:t>lebih</a:t>
            </a:r>
            <a:r>
              <a:rPr lang="en-ID" sz="1100" dirty="0"/>
              <a:t> </a:t>
            </a:r>
            <a:r>
              <a:rPr lang="en-ID" sz="1100" dirty="0" err="1"/>
              <a:t>akurat</a:t>
            </a:r>
            <a:r>
              <a:rPr lang="en-ID" sz="1100" dirty="0"/>
              <a:t> </a:t>
            </a:r>
            <a:r>
              <a:rPr lang="en-ID" sz="1100" dirty="0" err="1"/>
              <a:t>karena</a:t>
            </a:r>
            <a:r>
              <a:rPr lang="en-ID" sz="1100" dirty="0"/>
              <a:t> </a:t>
            </a:r>
            <a:r>
              <a:rPr lang="en-ID" sz="1100" dirty="0" err="1"/>
              <a:t>menggunakan</a:t>
            </a:r>
            <a:r>
              <a:rPr lang="en-ID" sz="1100" dirty="0"/>
              <a:t> data, </a:t>
            </a:r>
            <a:r>
              <a:rPr lang="en-ID" sz="1100" dirty="0" err="1"/>
              <a:t>lalu</a:t>
            </a:r>
            <a:r>
              <a:rPr lang="en-ID" sz="1100" dirty="0"/>
              <a:t> data </a:t>
            </a:r>
            <a:r>
              <a:rPr lang="en-ID" sz="1100" dirty="0" err="1"/>
              <a:t>tidak</a:t>
            </a:r>
            <a:r>
              <a:rPr lang="en-ID" sz="1100" dirty="0"/>
              <a:t> </a:t>
            </a:r>
            <a:r>
              <a:rPr lang="en-ID" sz="1100" dirty="0" err="1"/>
              <a:t>dapat</a:t>
            </a:r>
            <a:r>
              <a:rPr lang="en-ID" sz="1100" dirty="0"/>
              <a:t> di </a:t>
            </a:r>
            <a:r>
              <a:rPr lang="en-ID" sz="1100" dirty="0" err="1"/>
              <a:t>manipulasi</a:t>
            </a:r>
            <a:r>
              <a:rPr lang="en-ID" sz="1100" dirty="0"/>
              <a:t> </a:t>
            </a:r>
            <a:r>
              <a:rPr lang="en-ID" sz="1100" dirty="0" err="1"/>
              <a:t>karena</a:t>
            </a:r>
            <a:r>
              <a:rPr lang="en-ID" sz="1100" dirty="0"/>
              <a:t> </a:t>
            </a:r>
            <a:r>
              <a:rPr lang="en-ID" sz="1100" dirty="0" err="1"/>
              <a:t>menggunakan</a:t>
            </a:r>
            <a:r>
              <a:rPr lang="en-ID" sz="1100" dirty="0"/>
              <a:t> system Artificial </a:t>
            </a:r>
            <a:r>
              <a:rPr lang="en-ID" sz="1100" dirty="0" err="1"/>
              <a:t>Inteligence</a:t>
            </a:r>
            <a:r>
              <a:rPr lang="en-ID" sz="1100" dirty="0"/>
              <a:t> </a:t>
            </a:r>
            <a:r>
              <a:rPr lang="en-ID" sz="1100" dirty="0" err="1"/>
              <a:t>dimana</a:t>
            </a:r>
            <a:r>
              <a:rPr lang="en-ID" sz="1100" dirty="0"/>
              <a:t> </a:t>
            </a:r>
            <a:r>
              <a:rPr lang="en-ID" sz="1100" dirty="0" err="1"/>
              <a:t>pemilahan</a:t>
            </a:r>
            <a:r>
              <a:rPr lang="en-ID" sz="1100" dirty="0"/>
              <a:t> </a:t>
            </a:r>
            <a:r>
              <a:rPr lang="en-ID" sz="1100" dirty="0" err="1"/>
              <a:t>nilai</a:t>
            </a:r>
            <a:r>
              <a:rPr lang="en-ID" sz="1100" dirty="0"/>
              <a:t> </a:t>
            </a:r>
            <a:r>
              <a:rPr lang="en-ID" sz="1100" dirty="0" err="1"/>
              <a:t>secara</a:t>
            </a:r>
            <a:r>
              <a:rPr lang="en-ID" sz="1100" dirty="0"/>
              <a:t> </a:t>
            </a:r>
            <a:r>
              <a:rPr lang="en-ID" sz="1100" dirty="0" err="1"/>
              <a:t>otomatis</a:t>
            </a:r>
            <a:r>
              <a:rPr lang="en-ID" sz="1100" dirty="0"/>
              <a:t>, </a:t>
            </a:r>
            <a:r>
              <a:rPr lang="en-ID" sz="1100" dirty="0" err="1"/>
              <a:t>lalu</a:t>
            </a:r>
            <a:r>
              <a:rPr lang="en-ID" sz="1100" dirty="0"/>
              <a:t> juga </a:t>
            </a:r>
            <a:r>
              <a:rPr lang="en-ID" sz="1100" dirty="0" err="1"/>
              <a:t>memperpendek</a:t>
            </a:r>
            <a:r>
              <a:rPr lang="en-ID" sz="1100" dirty="0"/>
              <a:t> </a:t>
            </a:r>
            <a:r>
              <a:rPr lang="en-ID" sz="1100" dirty="0" err="1"/>
              <a:t>birokrasi</a:t>
            </a:r>
            <a:r>
              <a:rPr lang="en-ID" sz="1100" dirty="0"/>
              <a:t>, </a:t>
            </a:r>
            <a:r>
              <a:rPr lang="en-ID" sz="1100" dirty="0" err="1"/>
              <a:t>karena</a:t>
            </a:r>
            <a:r>
              <a:rPr lang="en-ID" sz="1100" dirty="0"/>
              <a:t> </a:t>
            </a:r>
            <a:r>
              <a:rPr lang="en-ID" sz="1100" dirty="0" err="1"/>
              <a:t>atasan</a:t>
            </a:r>
            <a:r>
              <a:rPr lang="en-ID" sz="1100" dirty="0"/>
              <a:t> </a:t>
            </a:r>
            <a:r>
              <a:rPr lang="en-ID" sz="1100" dirty="0" err="1"/>
              <a:t>tidak</a:t>
            </a:r>
            <a:r>
              <a:rPr lang="en-ID" sz="1100" dirty="0"/>
              <a:t> </a:t>
            </a:r>
            <a:r>
              <a:rPr lang="en-ID" sz="1100" dirty="0" err="1"/>
              <a:t>perlu</a:t>
            </a:r>
            <a:r>
              <a:rPr lang="en-ID" sz="1100" dirty="0"/>
              <a:t> </a:t>
            </a:r>
            <a:r>
              <a:rPr lang="en-ID" sz="1100" dirty="0" err="1"/>
              <a:t>menunggu</a:t>
            </a:r>
            <a:r>
              <a:rPr lang="en-ID" sz="1100" dirty="0"/>
              <a:t> </a:t>
            </a:r>
            <a:r>
              <a:rPr lang="en-ID" sz="1100" dirty="0" err="1"/>
              <a:t>untuk</a:t>
            </a:r>
            <a:r>
              <a:rPr lang="en-ID" sz="1100" dirty="0"/>
              <a:t> </a:t>
            </a:r>
            <a:r>
              <a:rPr lang="en-ID" sz="1100" dirty="0" err="1"/>
              <a:t>melihat</a:t>
            </a:r>
            <a:r>
              <a:rPr lang="en-ID" sz="1100" dirty="0"/>
              <a:t> </a:t>
            </a:r>
            <a:r>
              <a:rPr lang="en-ID" sz="1100" dirty="0" err="1"/>
              <a:t>datanya</a:t>
            </a:r>
            <a:r>
              <a:rPr lang="en-ID" sz="1100" dirty="0"/>
              <a:t>, yang </a:t>
            </a:r>
            <a:r>
              <a:rPr lang="en-ID" sz="1100" dirty="0" err="1"/>
              <a:t>perlu</a:t>
            </a:r>
            <a:r>
              <a:rPr lang="en-ID" sz="1100" dirty="0"/>
              <a:t> </a:t>
            </a:r>
            <a:r>
              <a:rPr lang="en-ID" sz="1100" dirty="0" err="1"/>
              <a:t>dilakukan</a:t>
            </a:r>
            <a:r>
              <a:rPr lang="en-ID" sz="1100" dirty="0"/>
              <a:t> </a:t>
            </a:r>
            <a:r>
              <a:rPr lang="en-ID" sz="1100" dirty="0" err="1"/>
              <a:t>hanya</a:t>
            </a:r>
            <a:r>
              <a:rPr lang="en-ID" sz="1100" dirty="0"/>
              <a:t> login </a:t>
            </a:r>
            <a:r>
              <a:rPr lang="en-ID" sz="1100" dirty="0" err="1"/>
              <a:t>sebagai</a:t>
            </a:r>
            <a:r>
              <a:rPr lang="en-ID" sz="1100" dirty="0"/>
              <a:t> </a:t>
            </a:r>
            <a:r>
              <a:rPr lang="en-ID" sz="1100" dirty="0" err="1"/>
              <a:t>atasan</a:t>
            </a:r>
            <a:r>
              <a:rPr lang="en-ID" sz="1100" dirty="0"/>
              <a:t>, </a:t>
            </a:r>
            <a:r>
              <a:rPr lang="en-ID" sz="1100" dirty="0" err="1"/>
              <a:t>maka</a:t>
            </a:r>
            <a:r>
              <a:rPr lang="en-ID" sz="1100" dirty="0"/>
              <a:t> </a:t>
            </a:r>
            <a:r>
              <a:rPr lang="en-ID" sz="1100" dirty="0" err="1"/>
              <a:t>nilai</a:t>
            </a:r>
            <a:r>
              <a:rPr lang="en-ID" sz="1100" dirty="0"/>
              <a:t> </a:t>
            </a:r>
            <a:r>
              <a:rPr lang="en-ID" sz="1100" dirty="0" err="1"/>
              <a:t>seluruh</a:t>
            </a:r>
            <a:r>
              <a:rPr lang="en-ID" sz="1100" dirty="0"/>
              <a:t> </a:t>
            </a:r>
            <a:r>
              <a:rPr lang="en-ID" sz="1100" dirty="0" err="1"/>
              <a:t>karyawan</a:t>
            </a:r>
            <a:r>
              <a:rPr lang="en-ID" sz="1100" dirty="0"/>
              <a:t> </a:t>
            </a:r>
            <a:r>
              <a:rPr lang="en-ID" sz="1100" dirty="0" err="1"/>
              <a:t>langsung</a:t>
            </a:r>
            <a:r>
              <a:rPr lang="en-ID" sz="1100" dirty="0"/>
              <a:t> </a:t>
            </a:r>
            <a:r>
              <a:rPr lang="en-ID" sz="1100" dirty="0" err="1"/>
              <a:t>terlihat</a:t>
            </a:r>
            <a:r>
              <a:rPr lang="en-ID" sz="1100" dirty="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C46BAC-FBC1-4B6C-0456-CFDA4221752B}"/>
              </a:ext>
            </a:extLst>
          </p:cNvPr>
          <p:cNvSpPr/>
          <p:nvPr/>
        </p:nvSpPr>
        <p:spPr>
          <a:xfrm>
            <a:off x="3586480" y="3606800"/>
            <a:ext cx="4541520" cy="249666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id-ID" sz="1100" b="1" dirty="0">
                <a:effectLst/>
              </a:rPr>
              <a:t>Pengembangan Program Sosiometri Sebagai Media Pengungkapan Hubungan SosialSiswa SMAN 9 Makasar </a:t>
            </a:r>
            <a:r>
              <a:rPr lang="en-US" sz="1100" b="1" dirty="0">
                <a:effectLst/>
              </a:rPr>
              <a:t>(</a:t>
            </a:r>
            <a:r>
              <a:rPr lang="en-US" sz="1100" b="1" dirty="0" err="1">
                <a:effectLst/>
              </a:rPr>
              <a:t>Harum</a:t>
            </a:r>
            <a:r>
              <a:rPr lang="en-US" sz="1100" b="1" dirty="0">
                <a:effectLst/>
              </a:rPr>
              <a:t>, 2015)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Hasil yang di </a:t>
            </a:r>
            <a:r>
              <a:rPr lang="en-US" sz="1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uji </a:t>
            </a:r>
            <a:r>
              <a:rPr lang="en-US" sz="1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ahli</a:t>
            </a: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isi</a:t>
            </a: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menunjukan</a:t>
            </a: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penliaian</a:t>
            </a: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sekitar</a:t>
            </a: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4,26 %  yang </a:t>
            </a:r>
            <a:r>
              <a:rPr lang="en-US" sz="1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katagori</a:t>
            </a: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layak</a:t>
            </a: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kenudian</a:t>
            </a: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diujikan</a:t>
            </a: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kelompok</a:t>
            </a: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kecil</a:t>
            </a: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mendapat</a:t>
            </a: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sekitar</a:t>
            </a: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90% (sangat </a:t>
            </a:r>
            <a:r>
              <a:rPr lang="en-US" sz="1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uji </a:t>
            </a:r>
            <a:r>
              <a:rPr lang="en-US" sz="1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keterpakaian</a:t>
            </a: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mendapat</a:t>
            </a: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sekitar</a:t>
            </a: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90% yang </a:t>
            </a:r>
            <a:r>
              <a:rPr lang="en-US" sz="1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masuk</a:t>
            </a: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katagori</a:t>
            </a: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sangat </a:t>
            </a:r>
            <a:r>
              <a:rPr lang="en-US" sz="1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layak</a:t>
            </a: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diterapkan</a:t>
            </a:r>
            <a:endParaRPr lang="en-ID" sz="1100" dirty="0"/>
          </a:p>
        </p:txBody>
      </p:sp>
    </p:spTree>
    <p:extLst>
      <p:ext uri="{BB962C8B-B14F-4D97-AF65-F5344CB8AC3E}">
        <p14:creationId xmlns:p14="http://schemas.microsoft.com/office/powerpoint/2010/main" val="2834517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1333</TotalTime>
  <Words>1381</Words>
  <Application>Microsoft Office PowerPoint</Application>
  <PresentationFormat>Widescreen</PresentationFormat>
  <Paragraphs>169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Century Gothic</vt:lpstr>
      <vt:lpstr>Times New Roman</vt:lpstr>
      <vt:lpstr>Wingdings</vt:lpstr>
      <vt:lpstr>Savon</vt:lpstr>
      <vt:lpstr>PENGEMBANGAN SISTEM SOSIOMETERI UNTUK MENGUKUR KESENJANGAN SOSIAL ANTAR SISWA SMP MENGGUNAKAN METODE K-MEANS CLUSTERING DENGAN MEMANFAATKAN GRAPH COLORING</vt:lpstr>
      <vt:lpstr>PENGEMBANGAN SISTEM SOSIOMETERI UNTUK MENGUKUR KESENJANGANSOSIAL ANTAR SISWA SMP MENGGUNAKAN METODE K-MEANS CLUSTERING DENGAN MEMANFAATKAN GRAPH COLORING</vt:lpstr>
      <vt:lpstr>Latar belakang</vt:lpstr>
      <vt:lpstr>Identifikasi Masalah</vt:lpstr>
      <vt:lpstr>Batasan Masalah</vt:lpstr>
      <vt:lpstr>Rumusan Masalah</vt:lpstr>
      <vt:lpstr>Tujuan penelitian</vt:lpstr>
      <vt:lpstr>Manfaat Penelitian</vt:lpstr>
      <vt:lpstr>Penelitian terdahulu</vt:lpstr>
      <vt:lpstr>Perbandingan dengan penelitian terdahulu</vt:lpstr>
      <vt:lpstr>Sosiometeri</vt:lpstr>
      <vt:lpstr>Contoh angket sosiometeri, tabulasi sosiometeri dan sosiogram</vt:lpstr>
      <vt:lpstr>GRAPH</vt:lpstr>
      <vt:lpstr>K-MEANS CLUSTERING</vt:lpstr>
      <vt:lpstr>Kerangka berfikir</vt:lpstr>
      <vt:lpstr>PowerPoint Presentation</vt:lpstr>
      <vt:lpstr>Metode yang diajukan</vt:lpstr>
      <vt:lpstr>Pengumpulan Data</vt:lpstr>
      <vt:lpstr>Persiapan Data </vt:lpstr>
      <vt:lpstr>Skema Penelitian</vt:lpstr>
      <vt:lpstr>Metode Sequencial Development Life Cycle (SDLC)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tesis</dc:title>
  <dc:creator>ni komang sriasih</dc:creator>
  <cp:lastModifiedBy>ni komang sriasih</cp:lastModifiedBy>
  <cp:revision>23</cp:revision>
  <dcterms:created xsi:type="dcterms:W3CDTF">2023-02-23T11:09:19Z</dcterms:created>
  <dcterms:modified xsi:type="dcterms:W3CDTF">2023-04-02T10:50:37Z</dcterms:modified>
</cp:coreProperties>
</file>