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IYcjn1zkvV/pXCcEhP2WccvR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5e3999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5e3999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15e3999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15e3999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15e3999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15e3999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5e3999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5e3999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5e3999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15e3999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15e3999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15e3999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15e3999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15e3999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15e39991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15e39991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7"/>
          <p:cNvGrpSpPr/>
          <p:nvPr/>
        </p:nvGrpSpPr>
        <p:grpSpPr>
          <a:xfrm>
            <a:off x="4350279" y="2855377"/>
            <a:ext cx="443589" cy="105632"/>
            <a:chOff x="4137525" y="2915950"/>
            <a:chExt cx="869100" cy="207000"/>
          </a:xfrm>
        </p:grpSpPr>
        <p:sp>
          <p:nvSpPr>
            <p:cNvPr id="11" name="Google Shape;11;p17"/>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7"/>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7"/>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7"/>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2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2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0" name="Google Shape;40;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2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6" name="Google Shape;46;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Breast Cancer Diagnosis Using Deep Learning (CNN)</a:t>
            </a:r>
            <a:endParaRPr/>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Michael Oroyo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d15e399913_0_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model </a:t>
            </a:r>
            <a:endParaRPr/>
          </a:p>
        </p:txBody>
      </p:sp>
      <p:sp>
        <p:nvSpPr>
          <p:cNvPr id="115" name="Google Shape;115;gd15e399913_0_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the Sequential API to build CancerNet and SeparableConv2D to implement depthwise convolutions. The class CancerNet has a static method build that takes four parameters- width and height of the image, its depth (the number of color channels in each image), and the number of classes the network will predict between, which, for us, is 2 (0 and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15e399913_0_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model </a:t>
            </a:r>
            <a:endParaRPr/>
          </a:p>
        </p:txBody>
      </p:sp>
      <p:sp>
        <p:nvSpPr>
          <p:cNvPr id="121" name="Google Shape;121;gd15e399913_0_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method, we initialize model and shape. When using channels_first, we update the shape and the channel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we’ll define three DEPTHWISE_CONV =&gt; RELU =&gt; POOL layers; each with a higher stacking and a greater number of filters. The softmax classifier outputs prediction percentages for each class. In the end, we return the model.</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idx="4294967295" type="title"/>
          </p:nvPr>
        </p:nvSpPr>
        <p:spPr>
          <a:xfrm>
            <a:off x="311700" y="445025"/>
            <a:ext cx="2572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model program	</a:t>
            </a:r>
            <a:endParaRPr/>
          </a:p>
        </p:txBody>
      </p:sp>
      <p:pic>
        <p:nvPicPr>
          <p:cNvPr id="127" name="Google Shape;127;p11"/>
          <p:cNvPicPr preferRelativeResize="0"/>
          <p:nvPr/>
        </p:nvPicPr>
        <p:blipFill>
          <a:blip r:embed="rId3">
            <a:alphaModFix/>
          </a:blip>
          <a:stretch>
            <a:fillRect/>
          </a:stretch>
        </p:blipFill>
        <p:spPr>
          <a:xfrm>
            <a:off x="1910000" y="661262"/>
            <a:ext cx="692481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182475" y="1219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Program</a:t>
            </a:r>
            <a:endParaRPr/>
          </a:p>
        </p:txBody>
      </p:sp>
      <p:sp>
        <p:nvSpPr>
          <p:cNvPr id="133" name="Google Shape;1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4" name="Google Shape;134;p12"/>
          <p:cNvPicPr preferRelativeResize="0"/>
          <p:nvPr/>
        </p:nvPicPr>
        <p:blipFill>
          <a:blip r:embed="rId3">
            <a:alphaModFix/>
          </a:blip>
          <a:stretch>
            <a:fillRect/>
          </a:stretch>
        </p:blipFill>
        <p:spPr>
          <a:xfrm>
            <a:off x="693700" y="694625"/>
            <a:ext cx="7693801" cy="4359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d15e399913_0_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Program</a:t>
            </a:r>
            <a:endParaRPr/>
          </a:p>
        </p:txBody>
      </p:sp>
      <p:sp>
        <p:nvSpPr>
          <p:cNvPr id="140" name="Google Shape;140;gd15e399913_0_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1" name="Google Shape;141;gd15e399913_0_17"/>
          <p:cNvPicPr preferRelativeResize="0"/>
          <p:nvPr/>
        </p:nvPicPr>
        <p:blipFill>
          <a:blip r:embed="rId3">
            <a:alphaModFix/>
          </a:blip>
          <a:stretch>
            <a:fillRect/>
          </a:stretch>
        </p:blipFill>
        <p:spPr>
          <a:xfrm>
            <a:off x="2547938" y="1503350"/>
            <a:ext cx="4048125"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d15e399913_0_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Accuracy script</a:t>
            </a:r>
            <a:endParaRPr/>
          </a:p>
        </p:txBody>
      </p:sp>
      <p:sp>
        <p:nvSpPr>
          <p:cNvPr id="147" name="Google Shape;147;gd15e399913_0_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8" name="Google Shape;148;gd15e399913_0_23"/>
          <p:cNvPicPr preferRelativeResize="0"/>
          <p:nvPr/>
        </p:nvPicPr>
        <p:blipFill>
          <a:blip r:embed="rId3">
            <a:alphaModFix/>
          </a:blip>
          <a:stretch>
            <a:fillRect/>
          </a:stretch>
        </p:blipFill>
        <p:spPr>
          <a:xfrm>
            <a:off x="0" y="1305976"/>
            <a:ext cx="9144001" cy="373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15e399913_0_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Displayed Accuracy</a:t>
            </a:r>
            <a:endParaRPr/>
          </a:p>
        </p:txBody>
      </p:sp>
      <p:sp>
        <p:nvSpPr>
          <p:cNvPr id="154" name="Google Shape;154;gd15e399913_0_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5" name="Google Shape;155;gd15e399913_0_28"/>
          <p:cNvPicPr preferRelativeResize="0"/>
          <p:nvPr/>
        </p:nvPicPr>
        <p:blipFill>
          <a:blip r:embed="rId3">
            <a:alphaModFix/>
          </a:blip>
          <a:stretch>
            <a:fillRect/>
          </a:stretch>
        </p:blipFill>
        <p:spPr>
          <a:xfrm>
            <a:off x="64625" y="1152475"/>
            <a:ext cx="9144001" cy="3927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15e399913_0_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61" name="Google Shape;161;gd15e399913_0_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2" name="Google Shape;162;gd15e399913_0_35"/>
          <p:cNvPicPr preferRelativeResize="0"/>
          <p:nvPr/>
        </p:nvPicPr>
        <p:blipFill>
          <a:blip r:embed="rId3">
            <a:alphaModFix/>
          </a:blip>
          <a:stretch>
            <a:fillRect/>
          </a:stretch>
        </p:blipFill>
        <p:spPr>
          <a:xfrm>
            <a:off x="0" y="1152470"/>
            <a:ext cx="9143999" cy="36430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15e399913_0_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8" name="Google Shape;168;gd15e399913_0_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[1]	A. Krizhevsky, I. Sutskever and G. E. Hinton, "Imagenet classification with deep convolutional neural </a:t>
            </a:r>
            <a:endParaRPr/>
          </a:p>
          <a:p>
            <a:pPr indent="0" lvl="0" marL="0" rtl="0" algn="l">
              <a:spcBef>
                <a:spcPts val="0"/>
              </a:spcBef>
              <a:spcAft>
                <a:spcPts val="0"/>
              </a:spcAft>
              <a:buNone/>
            </a:pPr>
            <a:r>
              <a:rPr lang="en"/>
              <a:t>	networks", Advances in neural information processing systems, pp. 1097-1105,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F. A. Spanhol, L. S. Oliveira, C. Petitjean and L. Heutte, "Breast cancer histopathological image on., pp. </a:t>
            </a:r>
            <a:endParaRPr/>
          </a:p>
          <a:p>
            <a:pPr indent="0" lvl="0" marL="0" rtl="0" algn="l">
              <a:spcBef>
                <a:spcPts val="0"/>
              </a:spcBef>
              <a:spcAft>
                <a:spcPts val="0"/>
              </a:spcAft>
              <a:buNone/>
            </a:pPr>
            <a:r>
              <a:rPr lang="en"/>
              <a:t>	classification using convolutional neural networks", Neural Networks (IJCNN) 2016 International Joint </a:t>
            </a:r>
            <a:endParaRPr/>
          </a:p>
          <a:p>
            <a:pPr indent="0" lvl="0" marL="0" rtl="0" algn="l">
              <a:spcBef>
                <a:spcPts val="0"/>
              </a:spcBef>
              <a:spcAft>
                <a:spcPts val="0"/>
              </a:spcAft>
              <a:buNone/>
            </a:pPr>
            <a:r>
              <a:rPr lang="en"/>
              <a:t>	Conference 2560-2567, 2016.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 Janowczyk and A. Madabhushi, "Deep learning for digital pathology image analysis: A comprehensive </a:t>
            </a:r>
            <a:endParaRPr/>
          </a:p>
          <a:p>
            <a:pPr indent="0" lvl="0" marL="0" rtl="0" algn="l">
              <a:spcBef>
                <a:spcPts val="0"/>
              </a:spcBef>
              <a:spcAft>
                <a:spcPts val="0"/>
              </a:spcAft>
              <a:buNone/>
            </a:pPr>
            <a:r>
              <a:rPr lang="en"/>
              <a:t>	tutorial with selected use cases", Journal of natholovv informatics, vol. 7, 2016.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 Araújo, G. Aresta, E. Castro, J. Rouco, P. Aguiar, C. Eloy, et al., "Classification </a:t>
            </a:r>
            <a:endParaRPr/>
          </a:p>
          <a:p>
            <a:pPr indent="0" lvl="0" marL="0" rtl="0" algn="l">
              <a:spcBef>
                <a:spcPts val="0"/>
              </a:spcBef>
              <a:spcAft>
                <a:spcPts val="0"/>
              </a:spcAft>
              <a:buNone/>
            </a:pPr>
            <a:r>
              <a:rPr lang="en"/>
              <a:t>	of breast cancer histology </a:t>
            </a:r>
            <a:endParaRPr/>
          </a:p>
          <a:p>
            <a:pPr indent="0" lvl="0" marL="0" rtl="0" algn="l">
              <a:spcBef>
                <a:spcPts val="0"/>
              </a:spcBef>
              <a:spcAft>
                <a:spcPts val="0"/>
              </a:spcAft>
              <a:buNone/>
            </a:pPr>
            <a:r>
              <a:rPr lang="en"/>
              <a:t>	images using convolutional neural networks", PloS one, vol. 12, no. 6, pp. e0177544, 2017.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Lu Liangqun and Bernie Daigle, "Prognostic Analysis of Histopathological Images Using Pre-Trained </a:t>
            </a:r>
            <a:endParaRPr/>
          </a:p>
          <a:p>
            <a:pPr indent="0" lvl="0" marL="0" rtl="0" algn="l">
              <a:spcBef>
                <a:spcPts val="0"/>
              </a:spcBef>
              <a:spcAft>
                <a:spcPts val="0"/>
              </a:spcAft>
              <a:buNone/>
            </a:pPr>
            <a:r>
              <a:rPr lang="en"/>
              <a:t>	Convolutional Neural Networks", bioRxiv, 2019.</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15e399913_1_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4" name="Google Shape;174;gd15e399913_1_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[6]	Bejnordi Babak Ehteshami et al., "Diagnostic assessment of deep learning algorithms for detection of </a:t>
            </a:r>
            <a:endParaRPr/>
          </a:p>
          <a:p>
            <a:pPr indent="0" lvl="0" marL="0" rtl="0" algn="l">
              <a:spcBef>
                <a:spcPts val="0"/>
              </a:spcBef>
              <a:spcAft>
                <a:spcPts val="0"/>
              </a:spcAft>
              <a:buNone/>
            </a:pPr>
            <a:r>
              <a:rPr lang="en"/>
              <a:t>	Lymph node metastases in women with breast cancer", Jama, vol. 318, no. 22, pp. 2199-2210, 2017.</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Li Yi and Wei Ping, Cancer metastasis detection with neural conditional random field, 2018.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	 Cao Hongliu et al., "Improve the performance of transfer learning without fine-tuning using and </a:t>
            </a:r>
            <a:endParaRPr/>
          </a:p>
          <a:p>
            <a:pPr indent="0" lvl="0" marL="0" rtl="0" algn="l">
              <a:spcBef>
                <a:spcPts val="0"/>
              </a:spcBef>
              <a:spcAft>
                <a:spcPts val="0"/>
              </a:spcAft>
              <a:buNone/>
            </a:pPr>
            <a:r>
              <a:rPr lang="en"/>
              <a:t>	recognition, dissimilarity-based multi-view learning for breast cancer histology images", International </a:t>
            </a:r>
            <a:endParaRPr/>
          </a:p>
          <a:p>
            <a:pPr indent="0" lvl="0" marL="0" rtl="0" algn="l">
              <a:spcBef>
                <a:spcPts val="0"/>
              </a:spcBef>
              <a:spcAft>
                <a:spcPts val="0"/>
              </a:spcAft>
              <a:buNone/>
            </a:pPr>
            <a:r>
              <a:rPr lang="en"/>
              <a:t>	conference image analysis 2018.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[9]	S. Angara, M. Robinson and P. Guillén-Rondon, "Convolutional Neural Networks for Breast </a:t>
            </a:r>
            <a:endParaRPr/>
          </a:p>
          <a:p>
            <a:pPr indent="0" lvl="0" marL="0" rtl="0" algn="l">
              <a:spcBef>
                <a:spcPts val="0"/>
              </a:spcBef>
              <a:spcAft>
                <a:spcPts val="0"/>
              </a:spcAft>
              <a:buNone/>
            </a:pPr>
            <a:r>
              <a:rPr lang="en"/>
              <a:t>Cancer Histopathological Image Classification," 2018 4th International Conference on Big </a:t>
            </a:r>
            <a:endParaRPr/>
          </a:p>
          <a:p>
            <a:pPr indent="0" lvl="0" marL="0" rtl="0" algn="l">
              <a:spcBef>
                <a:spcPts val="0"/>
              </a:spcBef>
              <a:spcAft>
                <a:spcPts val="0"/>
              </a:spcAft>
              <a:buNone/>
            </a:pPr>
            <a:r>
              <a:rPr lang="en"/>
              <a:t>Data and Information Analytics (BigDIA), 2018, pp. 1-6, doi: 10.1109/BigDIA.2018.8632800.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Contents</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Background</a:t>
            </a:r>
            <a:endParaRPr/>
          </a:p>
          <a:p>
            <a:pPr indent="-342900" lvl="0" marL="457200" rtl="0" algn="l">
              <a:lnSpc>
                <a:spcPct val="115000"/>
              </a:lnSpc>
              <a:spcBef>
                <a:spcPts val="0"/>
              </a:spcBef>
              <a:spcAft>
                <a:spcPts val="0"/>
              </a:spcAft>
              <a:buSzPts val="1800"/>
              <a:buChar char="●"/>
            </a:pPr>
            <a:r>
              <a:rPr lang="en"/>
              <a:t>Data Description</a:t>
            </a:r>
            <a:endParaRPr/>
          </a:p>
          <a:p>
            <a:pPr indent="-342900" lvl="0" marL="457200" rtl="0" algn="l">
              <a:lnSpc>
                <a:spcPct val="115000"/>
              </a:lnSpc>
              <a:spcBef>
                <a:spcPts val="0"/>
              </a:spcBef>
              <a:spcAft>
                <a:spcPts val="0"/>
              </a:spcAft>
              <a:buSzPts val="1800"/>
              <a:buChar char="●"/>
            </a:pPr>
            <a:r>
              <a:rPr lang="en"/>
              <a:t>Model Used</a:t>
            </a:r>
            <a:endParaRPr/>
          </a:p>
          <a:p>
            <a:pPr indent="-342900" lvl="0" marL="457200" rtl="0" algn="l">
              <a:lnSpc>
                <a:spcPct val="115000"/>
              </a:lnSpc>
              <a:spcBef>
                <a:spcPts val="0"/>
              </a:spcBef>
              <a:spcAft>
                <a:spcPts val="0"/>
              </a:spcAft>
              <a:buSzPts val="1800"/>
              <a:buChar char="●"/>
            </a:pPr>
            <a:r>
              <a:rPr lang="en"/>
              <a:t>Results</a:t>
            </a:r>
            <a:endParaRPr/>
          </a:p>
          <a:p>
            <a:pPr indent="-342900" lvl="0" marL="457200" rtl="0" algn="l">
              <a:lnSpc>
                <a:spcPct val="115000"/>
              </a:lnSpc>
              <a:spcBef>
                <a:spcPts val="0"/>
              </a:spcBef>
              <a:spcAft>
                <a:spcPts val="0"/>
              </a:spcAft>
              <a:buSzPts val="1800"/>
              <a:buChar char="●"/>
            </a:pPr>
            <a:r>
              <a:rPr lang="en"/>
              <a:t>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Background	</a:t>
            </a:r>
            <a:endParaRPr/>
          </a:p>
        </p:txBody>
      </p:sp>
      <p:sp>
        <p:nvSpPr>
          <p:cNvPr id="72" name="Google Shape;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b="0" i="0" lang="en" sz="2400" u="none" strike="noStrike">
                <a:solidFill>
                  <a:srgbClr val="FFFFFF"/>
                </a:solidFill>
                <a:latin typeface="Times New Roman"/>
                <a:ea typeface="Times New Roman"/>
                <a:cs typeface="Times New Roman"/>
                <a:sym typeface="Times New Roman"/>
              </a:rPr>
              <a:t>Breast cancer is a disease where cancer cells form in the tissue of the breast of the woman and can propagate to the other organs of the body</a:t>
            </a:r>
            <a:endParaRPr/>
          </a:p>
          <a:p>
            <a:pPr indent="-342900" lvl="0" marL="457200" rtl="0" algn="l">
              <a:lnSpc>
                <a:spcPct val="115000"/>
              </a:lnSpc>
              <a:spcBef>
                <a:spcPts val="0"/>
              </a:spcBef>
              <a:spcAft>
                <a:spcPts val="0"/>
              </a:spcAft>
              <a:buSzPts val="1800"/>
              <a:buFont typeface="Arial"/>
              <a:buChar char="•"/>
            </a:pPr>
            <a:r>
              <a:rPr b="0" i="0" lang="en" sz="2400" u="none" strike="noStrike">
                <a:solidFill>
                  <a:srgbClr val="FFFFFF"/>
                </a:solidFill>
                <a:latin typeface="Times New Roman"/>
                <a:ea typeface="Times New Roman"/>
                <a:cs typeface="Times New Roman"/>
                <a:sym typeface="Times New Roman"/>
              </a:rPr>
              <a:t>It represents the second cause of death for women after lung cancer</a:t>
            </a:r>
            <a:endParaRPr/>
          </a:p>
          <a:p>
            <a:pPr indent="-342900" lvl="0" marL="457200" rtl="0" algn="l">
              <a:lnSpc>
                <a:spcPct val="115000"/>
              </a:lnSpc>
              <a:spcBef>
                <a:spcPts val="0"/>
              </a:spcBef>
              <a:spcAft>
                <a:spcPts val="0"/>
              </a:spcAft>
              <a:buSzPts val="1800"/>
              <a:buFont typeface="Arial"/>
              <a:buChar char="•"/>
            </a:pPr>
            <a:r>
              <a:rPr b="0" i="0" lang="en" sz="2400" u="none" strike="noStrike">
                <a:solidFill>
                  <a:srgbClr val="FFFFFF"/>
                </a:solidFill>
                <a:latin typeface="Times New Roman"/>
                <a:ea typeface="Times New Roman"/>
                <a:cs typeface="Times New Roman"/>
                <a:sym typeface="Times New Roman"/>
              </a:rPr>
              <a:t>Early diagnosis can reduce the breast cancer mortality rate by 40%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Goal </a:t>
            </a:r>
            <a:endParaRPr/>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To develop a program that enhances the detection and diagnosis of breast cancer faster and accurately.</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Also, to detect which cancer diagnosis were benign or malignant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a:t>
            </a:r>
            <a:endParaRPr/>
          </a:p>
        </p:txBody>
      </p:sp>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00000"/>
              </a:lnSpc>
              <a:spcBef>
                <a:spcPts val="1400"/>
              </a:spcBef>
              <a:spcAft>
                <a:spcPts val="0"/>
              </a:spcAft>
              <a:buClr>
                <a:srgbClr val="F0E7E7"/>
              </a:buClr>
              <a:buSzPts val="2400"/>
              <a:buFont typeface="Times New Roman"/>
              <a:buChar char="●"/>
            </a:pPr>
            <a:r>
              <a:rPr lang="en" sz="2400">
                <a:solidFill>
                  <a:srgbClr val="F0E7E7"/>
                </a:solidFill>
                <a:latin typeface="Times New Roman"/>
                <a:ea typeface="Times New Roman"/>
                <a:cs typeface="Times New Roman"/>
                <a:sym typeface="Times New Roman"/>
              </a:rPr>
              <a:t>The dataset is a Breast Cancer Histopathological Image Classification (BreakHis) composed of 9,109 microscopic images of breast tumor tissue collected from 82 patients using different magnifying factors (40X, 100X, 200X, and 400X).  </a:t>
            </a:r>
            <a:endParaRPr/>
          </a:p>
          <a:p>
            <a:pPr indent="0" lvl="0" marL="457200" rtl="0" algn="l">
              <a:lnSpc>
                <a:spcPct val="100000"/>
              </a:lnSpc>
              <a:spcBef>
                <a:spcPts val="1400"/>
              </a:spcBef>
              <a:spcAft>
                <a:spcPts val="0"/>
              </a:spcAft>
              <a:buSzPts val="1800"/>
              <a:buNone/>
            </a:pPr>
            <a:r>
              <a:t/>
            </a:r>
            <a:endParaRPr sz="2400">
              <a:solidFill>
                <a:srgbClr val="F0E7E7"/>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a:t>
            </a:r>
            <a:endParaRPr/>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CNN architecture was used. </a:t>
            </a:r>
            <a:endParaRPr/>
          </a:p>
          <a:p>
            <a:pPr indent="0" lvl="0" marL="0" rtl="0" algn="l">
              <a:lnSpc>
                <a:spcPct val="115000"/>
              </a:lnSpc>
              <a:spcBef>
                <a:spcPts val="1200"/>
              </a:spcBef>
              <a:spcAft>
                <a:spcPts val="1200"/>
              </a:spcAft>
              <a:buSzPts val="1800"/>
              <a:buNone/>
            </a:pPr>
            <a:r>
              <a:t/>
            </a:r>
            <a:endParaRPr/>
          </a:p>
        </p:txBody>
      </p:sp>
      <p:pic>
        <p:nvPicPr>
          <p:cNvPr id="91" name="Google Shape;91;p6"/>
          <p:cNvPicPr preferRelativeResize="0"/>
          <p:nvPr/>
        </p:nvPicPr>
        <p:blipFill rotWithShape="1">
          <a:blip r:embed="rId3">
            <a:alphaModFix/>
          </a:blip>
          <a:srcRect b="0" l="0" r="0" t="0"/>
          <a:stretch/>
        </p:blipFill>
        <p:spPr>
          <a:xfrm>
            <a:off x="311700" y="1948250"/>
            <a:ext cx="8208900" cy="285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numpy array of zeros for labeling benign images and similarly a numpy array of ones for labeling malignant images. I also shuffled the dataset and converted the labels into categorical format.</a:t>
            </a:r>
            <a:endParaRPr/>
          </a:p>
          <a:p>
            <a:pPr indent="-342900" lvl="0" marL="457200" rtl="0" algn="l">
              <a:lnSpc>
                <a:spcPct val="115000"/>
              </a:lnSpc>
              <a:spcBef>
                <a:spcPts val="0"/>
              </a:spcBef>
              <a:spcAft>
                <a:spcPts val="0"/>
              </a:spcAft>
              <a:buSzPts val="1800"/>
              <a:buChar char="●"/>
            </a:pPr>
            <a:r>
              <a:rPr lang="en"/>
              <a:t>Then split the data-set into two sets — train and test sets with 80% and 20% images respectively. Let’s see some sample benign and malignant images.</a:t>
            </a:r>
            <a:endParaRPr/>
          </a:p>
          <a:p>
            <a:pPr indent="-342900" lvl="0" marL="457200" rtl="0" algn="l">
              <a:lnSpc>
                <a:spcPct val="115000"/>
              </a:lnSpc>
              <a:spcBef>
                <a:spcPts val="0"/>
              </a:spcBef>
              <a:spcAft>
                <a:spcPts val="0"/>
              </a:spcAft>
              <a:buSzPts val="1800"/>
              <a:buChar char="●"/>
            </a:pPr>
            <a:r>
              <a:rPr lang="en"/>
              <a:t>Batch size of 16 was used to  train my models as it allows computational speedups from the parallelism of GPUs</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Augmentation</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data was augmented in order to increase the size of the training set. Augmenting the training examples allow the network to see more diversified, but still representative data points during training.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Building the model</a:t>
            </a:r>
            <a:endParaRPr/>
          </a:p>
        </p:txBody>
      </p:sp>
      <p:sp>
        <p:nvSpPr>
          <p:cNvPr id="109" name="Google Shape;10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The network we’ll build will be a CNN (Convolutional Neural Network) and call it CancerNet. This network performs the following operations:</a:t>
            </a:r>
            <a:endParaRPr/>
          </a:p>
          <a:p>
            <a:pPr indent="-342900" lvl="0" marL="457200" rtl="0" algn="l">
              <a:lnSpc>
                <a:spcPct val="115000"/>
              </a:lnSpc>
              <a:spcBef>
                <a:spcPts val="0"/>
              </a:spcBef>
              <a:spcAft>
                <a:spcPts val="0"/>
              </a:spcAft>
              <a:buSzPts val="1800"/>
              <a:buAutoNum type="arabicPeriod"/>
            </a:pPr>
            <a:r>
              <a:t/>
            </a:r>
            <a:endParaRPr/>
          </a:p>
          <a:p>
            <a:pPr indent="-342900" lvl="0" marL="457200" rtl="0" algn="l">
              <a:lnSpc>
                <a:spcPct val="115000"/>
              </a:lnSpc>
              <a:spcBef>
                <a:spcPts val="0"/>
              </a:spcBef>
              <a:spcAft>
                <a:spcPts val="0"/>
              </a:spcAft>
              <a:buSzPts val="1800"/>
              <a:buAutoNum type="arabicPeriod"/>
            </a:pPr>
            <a:r>
              <a:rPr lang="en"/>
              <a:t>Use 3×3 CONV filters</a:t>
            </a:r>
            <a:endParaRPr/>
          </a:p>
          <a:p>
            <a:pPr indent="-342900" lvl="0" marL="457200" rtl="0" algn="l">
              <a:lnSpc>
                <a:spcPct val="115000"/>
              </a:lnSpc>
              <a:spcBef>
                <a:spcPts val="0"/>
              </a:spcBef>
              <a:spcAft>
                <a:spcPts val="0"/>
              </a:spcAft>
              <a:buSzPts val="1800"/>
              <a:buAutoNum type="arabicPeriod"/>
            </a:pPr>
            <a:r>
              <a:rPr lang="en"/>
              <a:t>Stack these filters on top of each other</a:t>
            </a:r>
            <a:endParaRPr/>
          </a:p>
          <a:p>
            <a:pPr indent="-342900" lvl="0" marL="457200" rtl="0" algn="l">
              <a:lnSpc>
                <a:spcPct val="115000"/>
              </a:lnSpc>
              <a:spcBef>
                <a:spcPts val="0"/>
              </a:spcBef>
              <a:spcAft>
                <a:spcPts val="0"/>
              </a:spcAft>
              <a:buSzPts val="1800"/>
              <a:buAutoNum type="arabicPeriod"/>
            </a:pPr>
            <a:r>
              <a:rPr lang="en"/>
              <a:t>Perform max-pooling</a:t>
            </a:r>
            <a:endParaRPr/>
          </a:p>
          <a:p>
            <a:pPr indent="-342900" lvl="0" marL="457200" rtl="0" algn="l">
              <a:lnSpc>
                <a:spcPct val="115000"/>
              </a:lnSpc>
              <a:spcBef>
                <a:spcPts val="0"/>
              </a:spcBef>
              <a:spcAft>
                <a:spcPts val="0"/>
              </a:spcAft>
              <a:buSzPts val="1800"/>
              <a:buAutoNum type="arabicPeriod"/>
            </a:pPr>
            <a:r>
              <a:rPr lang="en"/>
              <a:t>Use depthwise separable convolution (more efficient, takes up less memory)</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