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8D37E-38D1-454E-B392-075F55A2AA32}" v="701" dt="2023-03-11T10:08:38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14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5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7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erman.dw.com/de/ein-neuer-tag-bei-inge/l-40483077/e-4048343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GB" dirty="0" err="1">
                <a:cs typeface="Calibri Light"/>
              </a:rPr>
              <a:t>Adjektivdeklination</a:t>
            </a:r>
            <a:br>
              <a:rPr lang="en-GB" dirty="0">
                <a:cs typeface="Calibri Light"/>
              </a:rPr>
            </a:br>
            <a:r>
              <a:rPr lang="en-GB">
                <a:cs typeface="Calibri Light"/>
              </a:rPr>
              <a:t>(</a:t>
            </a:r>
            <a:r>
              <a:rPr lang="en-GB" err="1">
                <a:cs typeface="Calibri Light"/>
              </a:rPr>
              <a:t>Deklinacja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przymiotników</a:t>
            </a:r>
            <a:r>
              <a:rPr lang="en-GB">
                <a:cs typeface="Calibri Light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cs typeface="Calibri"/>
              </a:rPr>
              <a:t>Michał </a:t>
            </a:r>
            <a:r>
              <a:rPr lang="en-GB" dirty="0" err="1">
                <a:cs typeface="Calibri"/>
              </a:rPr>
              <a:t>Pałkowski</a:t>
            </a:r>
            <a:r>
              <a:rPr lang="en-GB" dirty="0">
                <a:cs typeface="Calibri"/>
              </a:rPr>
              <a:t>, Szymon Widera</a:t>
            </a:r>
            <a:endParaRPr lang="en-GB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57EEB123-219E-9325-B14D-3C3B2B932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99" r="11364" b="1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CD9F-A1FE-97CA-19A0-4556560A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Was Is das?</a:t>
            </a:r>
            <a:br>
              <a:rPr lang="en-US" dirty="0"/>
            </a:br>
            <a:r>
              <a:rPr lang="en-GB" dirty="0"/>
              <a:t>(</a:t>
            </a:r>
            <a:r>
              <a:rPr lang="en-GB" sz="1800" dirty="0"/>
              <a:t>Co to jest)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73D7-A629-3ED4-3493-C5DCB58C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err="1">
                <a:ea typeface="+mn-lt"/>
                <a:cs typeface="+mn-lt"/>
              </a:rPr>
              <a:t>Deklination</a:t>
            </a:r>
            <a:r>
              <a:rPr lang="en-GB" sz="3200" dirty="0">
                <a:ea typeface="+mn-lt"/>
                <a:cs typeface="+mn-lt"/>
              </a:rPr>
              <a:t> - </a:t>
            </a:r>
            <a:r>
              <a:rPr lang="en-GB" sz="3200" dirty="0" err="1">
                <a:ea typeface="+mn-lt"/>
                <a:cs typeface="+mn-lt"/>
              </a:rPr>
              <a:t>Beugung</a:t>
            </a:r>
            <a:r>
              <a:rPr lang="en-GB" sz="3200" dirty="0">
                <a:ea typeface="+mn-lt"/>
                <a:cs typeface="+mn-lt"/>
              </a:rPr>
              <a:t>, es </a:t>
            </a:r>
            <a:r>
              <a:rPr lang="en-GB" sz="3200" dirty="0" err="1">
                <a:ea typeface="+mn-lt"/>
                <a:cs typeface="+mn-lt"/>
              </a:rPr>
              <a:t>fügt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einem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Adjektiv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Endungen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hinzu</a:t>
            </a:r>
            <a:r>
              <a:rPr lang="en-GB" sz="3200" dirty="0">
                <a:ea typeface="+mn-lt"/>
                <a:cs typeface="+mn-lt"/>
              </a:rPr>
              <a:t>, die </a:t>
            </a:r>
            <a:r>
              <a:rPr lang="en-GB" sz="3200" dirty="0" err="1">
                <a:ea typeface="+mn-lt"/>
                <a:cs typeface="+mn-lt"/>
              </a:rPr>
              <a:t>sich</a:t>
            </a:r>
            <a:r>
              <a:rPr lang="en-GB" sz="3200" dirty="0">
                <a:ea typeface="+mn-lt"/>
                <a:cs typeface="+mn-lt"/>
              </a:rPr>
              <a:t> je </a:t>
            </a:r>
            <a:r>
              <a:rPr lang="en-GB" sz="3200" dirty="0" err="1">
                <a:ea typeface="+mn-lt"/>
                <a:cs typeface="+mn-lt"/>
              </a:rPr>
              <a:t>nach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Anzahl</a:t>
            </a:r>
            <a:r>
              <a:rPr lang="en-GB" sz="3200" dirty="0">
                <a:ea typeface="+mn-lt"/>
                <a:cs typeface="+mn-lt"/>
              </a:rPr>
              <a:t>, </a:t>
            </a:r>
            <a:r>
              <a:rPr lang="en-GB" sz="3200" dirty="0" err="1">
                <a:ea typeface="+mn-lt"/>
                <a:cs typeface="+mn-lt"/>
              </a:rPr>
              <a:t>Geschlecht</a:t>
            </a:r>
            <a:r>
              <a:rPr lang="en-GB" sz="3200" dirty="0">
                <a:ea typeface="+mn-lt"/>
                <a:cs typeface="+mn-lt"/>
              </a:rPr>
              <a:t> und Fall des </a:t>
            </a:r>
            <a:r>
              <a:rPr lang="en-GB" sz="3200" dirty="0" err="1">
                <a:ea typeface="+mn-lt"/>
                <a:cs typeface="+mn-lt"/>
              </a:rPr>
              <a:t>Substantivs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ändern</a:t>
            </a:r>
            <a:r>
              <a:rPr lang="en-GB" sz="3200" dirty="0">
                <a:ea typeface="+mn-lt"/>
                <a:cs typeface="+mn-lt"/>
              </a:rPr>
              <a:t>, </a:t>
            </a:r>
            <a:r>
              <a:rPr lang="en-GB" sz="3200" dirty="0" err="1">
                <a:ea typeface="+mn-lt"/>
                <a:cs typeface="+mn-lt"/>
              </a:rPr>
              <a:t>vor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dem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sie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ea typeface="+mn-lt"/>
                <a:cs typeface="+mn-lt"/>
              </a:rPr>
              <a:t>stehen</a:t>
            </a:r>
            <a:r>
              <a:rPr lang="en-GB" sz="3200" dirty="0">
                <a:ea typeface="+mn-lt"/>
                <a:cs typeface="+mn-lt"/>
              </a:rPr>
              <a:t>.</a:t>
            </a:r>
            <a:endParaRPr lang="en-US" sz="3200" dirty="0"/>
          </a:p>
          <a:p>
            <a:pPr marL="0" indent="0">
              <a:buNone/>
            </a:pP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Deklinacja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–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odmiana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, jest to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dodawanie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koncówki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do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przymiotnika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ktore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zmieniaja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sie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w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zalezniosci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od 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liczby,rodzaju,przypadku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rzeczownika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przed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którym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stoją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96714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C2BE-6684-777F-02DC-D1FB922C5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Beispiel</a:t>
            </a:r>
            <a:br>
              <a:rPr lang="en-GB" dirty="0"/>
            </a:br>
            <a:r>
              <a:rPr lang="en-GB" dirty="0"/>
              <a:t>(</a:t>
            </a:r>
            <a:r>
              <a:rPr lang="en-GB" sz="1600" dirty="0" err="1"/>
              <a:t>Przykład</a:t>
            </a:r>
            <a:r>
              <a:rPr lang="en-GB" sz="1600" dirty="0"/>
              <a:t>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961-51E2-1C22-18EE-4CB793854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Der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nette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dirty="0">
                <a:solidFill>
                  <a:srgbClr val="FF0000">
                    <a:alpha val="70000"/>
                  </a:srgbClr>
                </a:solidFill>
              </a:rPr>
              <a:t>Mann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sitzt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am Tisch</a:t>
            </a:r>
          </a:p>
          <a:p>
            <a:r>
              <a:rPr lang="en-GB" sz="1400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GB" sz="1400" dirty="0" err="1">
                <a:solidFill>
                  <a:srgbClr val="FFFFFF">
                    <a:alpha val="70000"/>
                  </a:srgbClr>
                </a:solidFill>
              </a:rPr>
              <a:t>Miły</a:t>
            </a:r>
            <a:r>
              <a:rPr lang="en-GB" sz="1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sz="1400" dirty="0" err="1">
                <a:solidFill>
                  <a:srgbClr val="FFFFFF">
                    <a:alpha val="70000"/>
                  </a:srgbClr>
                </a:solidFill>
              </a:rPr>
              <a:t>człowiek</a:t>
            </a:r>
            <a:r>
              <a:rPr lang="en-GB" sz="1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sz="1400" dirty="0" err="1">
                <a:solidFill>
                  <a:srgbClr val="FFFFFF">
                    <a:alpha val="70000"/>
                  </a:srgbClr>
                </a:solidFill>
              </a:rPr>
              <a:t>siedzi</a:t>
            </a:r>
            <a:r>
              <a:rPr lang="en-GB" sz="1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GB" sz="1400" dirty="0" err="1">
                <a:solidFill>
                  <a:srgbClr val="FFFFFF">
                    <a:alpha val="70000"/>
                  </a:srgbClr>
                </a:solidFill>
              </a:rPr>
              <a:t>przy</a:t>
            </a:r>
            <a:r>
              <a:rPr lang="en-GB" sz="1400" dirty="0">
                <a:solidFill>
                  <a:srgbClr val="FFFFFF">
                    <a:alpha val="70000"/>
                  </a:srgbClr>
                </a:solidFill>
              </a:rPr>
              <a:t> stole)</a:t>
            </a:r>
            <a:endParaRPr lang="en-GB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1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F638-2080-5369-B197-C2FDF387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Nominativ</a:t>
            </a:r>
            <a:r>
              <a:rPr lang="en-GB" dirty="0"/>
              <a:t> und </a:t>
            </a:r>
            <a:r>
              <a:rPr lang="en-GB" dirty="0" err="1"/>
              <a:t>Akkusativ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imiennik</a:t>
            </a:r>
            <a:r>
              <a:rPr lang="en-GB" dirty="0"/>
              <a:t> I </a:t>
            </a:r>
            <a:r>
              <a:rPr lang="en-GB" dirty="0" err="1"/>
              <a:t>biernik</a:t>
            </a:r>
            <a:r>
              <a:rPr lang="en-GB" dirty="0"/>
              <a:t>)</a:t>
            </a:r>
            <a:br>
              <a:rPr lang="en-GB" dirty="0"/>
            </a:br>
            <a:br>
              <a:rPr lang="en-GB" dirty="0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6EFC-9D62-48BC-BC9C-5961EB19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914747"/>
            <a:ext cx="10026650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Im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Nominativ</a:t>
            </a:r>
            <a:r>
              <a:rPr lang="en-GB" dirty="0">
                <a:ea typeface="+mn-lt"/>
                <a:cs typeface="+mn-lt"/>
              </a:rPr>
              <a:t> und </a:t>
            </a:r>
            <a:r>
              <a:rPr lang="en-GB" dirty="0" err="1">
                <a:ea typeface="+mn-lt"/>
                <a:cs typeface="+mn-lt"/>
              </a:rPr>
              <a:t>im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Akkusativ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übernimmt</a:t>
            </a:r>
            <a:r>
              <a:rPr lang="en-GB" dirty="0">
                <a:ea typeface="+mn-lt"/>
                <a:cs typeface="+mn-lt"/>
              </a:rPr>
              <a:t> das </a:t>
            </a:r>
            <a:r>
              <a:rPr lang="en-GB" dirty="0" err="1">
                <a:ea typeface="+mn-lt"/>
                <a:cs typeface="+mn-lt"/>
              </a:rPr>
              <a:t>Adjektiv</a:t>
            </a:r>
            <a:r>
              <a:rPr lang="en-GB" dirty="0">
                <a:ea typeface="+mn-lt"/>
                <a:cs typeface="+mn-lt"/>
              </a:rPr>
              <a:t> die </a:t>
            </a:r>
            <a:r>
              <a:rPr lang="en-GB" dirty="0" err="1">
                <a:ea typeface="+mn-lt"/>
                <a:cs typeface="+mn-lt"/>
              </a:rPr>
              <a:t>Endungen</a:t>
            </a:r>
            <a:r>
              <a:rPr lang="en-GB" dirty="0">
                <a:ea typeface="+mn-lt"/>
                <a:cs typeface="+mn-lt"/>
              </a:rPr>
              <a:t> des </a:t>
            </a:r>
            <a:r>
              <a:rPr lang="en-GB" dirty="0" err="1">
                <a:ea typeface="+mn-lt"/>
                <a:cs typeface="+mn-lt"/>
              </a:rPr>
              <a:t>bestimmten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Artikels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Clr>
                <a:srgbClr val="D3C5A7"/>
              </a:buClr>
              <a:buNone/>
            </a:pPr>
            <a:r>
              <a:rPr lang="en-GB" sz="1600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GB" sz="1600" dirty="0">
                <a:ea typeface="+mn-lt"/>
                <a:cs typeface="+mn-lt"/>
              </a:rPr>
              <a:t>W </a:t>
            </a:r>
            <a:r>
              <a:rPr lang="en-GB" sz="1600" dirty="0" err="1">
                <a:ea typeface="+mn-lt"/>
                <a:cs typeface="+mn-lt"/>
              </a:rPr>
              <a:t>mianowniku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i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bierniku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przymiotnik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przyjmuje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końcówki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przedimka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określonego</a:t>
            </a:r>
            <a:r>
              <a:rPr lang="en-GB" sz="16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Im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Akkusativ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verändert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sich</a:t>
            </a:r>
            <a:r>
              <a:rPr lang="en-GB" dirty="0">
                <a:ea typeface="+mn-lt"/>
                <a:cs typeface="+mn-lt"/>
              </a:rPr>
              <a:t> der </a:t>
            </a:r>
            <a:r>
              <a:rPr lang="en-GB" dirty="0" err="1">
                <a:ea typeface="+mn-lt"/>
                <a:cs typeface="+mn-lt"/>
              </a:rPr>
              <a:t>maskuline</a:t>
            </a:r>
            <a:r>
              <a:rPr lang="en-GB" dirty="0">
                <a:ea typeface="+mn-lt"/>
                <a:cs typeface="+mn-lt"/>
              </a:rPr>
              <a:t> Artikel und </a:t>
            </a:r>
            <a:r>
              <a:rPr lang="en-GB" dirty="0" err="1">
                <a:ea typeface="+mn-lt"/>
                <a:cs typeface="+mn-lt"/>
              </a:rPr>
              <a:t>damit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auch</a:t>
            </a:r>
            <a:r>
              <a:rPr lang="en-GB" dirty="0">
                <a:ea typeface="+mn-lt"/>
                <a:cs typeface="+mn-lt"/>
              </a:rPr>
              <a:t> die </a:t>
            </a:r>
            <a:r>
              <a:rPr lang="en-GB" dirty="0" err="1">
                <a:ea typeface="+mn-lt"/>
                <a:cs typeface="+mn-lt"/>
              </a:rPr>
              <a:t>Adjektivendung</a:t>
            </a:r>
            <a:r>
              <a:rPr lang="en-GB" dirty="0">
                <a:ea typeface="+mn-lt"/>
                <a:cs typeface="+mn-lt"/>
              </a:rPr>
              <a:t>. Die </a:t>
            </a:r>
            <a:r>
              <a:rPr lang="en-GB" dirty="0" err="1">
                <a:ea typeface="+mn-lt"/>
                <a:cs typeface="+mn-lt"/>
              </a:rPr>
              <a:t>anderen</a:t>
            </a:r>
            <a:r>
              <a:rPr lang="en-GB" dirty="0">
                <a:ea typeface="+mn-lt"/>
                <a:cs typeface="+mn-lt"/>
              </a:rPr>
              <a:t> Formen </a:t>
            </a:r>
            <a:r>
              <a:rPr lang="en-GB" dirty="0" err="1">
                <a:ea typeface="+mn-lt"/>
                <a:cs typeface="+mn-lt"/>
              </a:rPr>
              <a:t>bleiben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gleich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GB" sz="1600" dirty="0">
                <a:ea typeface="+mn-lt"/>
                <a:cs typeface="+mn-lt"/>
              </a:rPr>
              <a:t>W </a:t>
            </a:r>
            <a:r>
              <a:rPr lang="en-GB" sz="1600" dirty="0" err="1">
                <a:ea typeface="+mn-lt"/>
                <a:cs typeface="+mn-lt"/>
              </a:rPr>
              <a:t>bierniku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zmienia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się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rodzajnik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rodzaju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męskiego</a:t>
            </a:r>
            <a:r>
              <a:rPr lang="en-GB" sz="1600" dirty="0">
                <a:ea typeface="+mn-lt"/>
                <a:cs typeface="+mn-lt"/>
              </a:rPr>
              <a:t>, a </a:t>
            </a:r>
            <a:r>
              <a:rPr lang="en-GB" sz="1600" dirty="0" err="1">
                <a:ea typeface="+mn-lt"/>
                <a:cs typeface="+mn-lt"/>
              </a:rPr>
              <a:t>wraz</a:t>
            </a:r>
            <a:r>
              <a:rPr lang="en-GB" sz="1600" dirty="0">
                <a:ea typeface="+mn-lt"/>
                <a:cs typeface="+mn-lt"/>
              </a:rPr>
              <a:t> z </a:t>
            </a:r>
            <a:r>
              <a:rPr lang="en-GB" sz="1600" dirty="0" err="1">
                <a:ea typeface="+mn-lt"/>
                <a:cs typeface="+mn-lt"/>
              </a:rPr>
              <a:t>nim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końcówka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przymiotnika</a:t>
            </a:r>
            <a:r>
              <a:rPr lang="en-GB" sz="1600" dirty="0">
                <a:ea typeface="+mn-lt"/>
                <a:cs typeface="+mn-lt"/>
              </a:rPr>
              <a:t>. </a:t>
            </a:r>
            <a:r>
              <a:rPr lang="en-GB" sz="1600" dirty="0" err="1">
                <a:ea typeface="+mn-lt"/>
                <a:cs typeface="+mn-lt"/>
              </a:rPr>
              <a:t>Pozostałe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formy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pozostają</a:t>
            </a:r>
            <a:r>
              <a:rPr lang="en-GB" sz="1600" dirty="0">
                <a:ea typeface="+mn-lt"/>
                <a:cs typeface="+mn-lt"/>
              </a:rPr>
              <a:t> </a:t>
            </a:r>
            <a:r>
              <a:rPr lang="en-GB" sz="1600" dirty="0" err="1">
                <a:ea typeface="+mn-lt"/>
                <a:cs typeface="+mn-lt"/>
              </a:rPr>
              <a:t>takie</a:t>
            </a:r>
            <a:r>
              <a:rPr lang="en-GB" sz="1600" dirty="0">
                <a:ea typeface="+mn-lt"/>
                <a:cs typeface="+mn-lt"/>
              </a:rPr>
              <a:t> same.)</a:t>
            </a:r>
            <a:br>
              <a:rPr lang="en-US" dirty="0"/>
            </a:br>
            <a:endParaRPr lang="en-GB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5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ADED89-9C2D-89D8-D580-C4CF1102F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2578"/>
              </p:ext>
            </p:extLst>
          </p:nvPr>
        </p:nvGraphicFramePr>
        <p:xfrm>
          <a:off x="2088444" y="1712149"/>
          <a:ext cx="8363228" cy="35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14">
                  <a:extLst>
                    <a:ext uri="{9D8B030D-6E8A-4147-A177-3AD203B41FA5}">
                      <a16:colId xmlns:a16="http://schemas.microsoft.com/office/drawing/2014/main" val="3827128373"/>
                    </a:ext>
                  </a:extLst>
                </a:gridCol>
                <a:gridCol w="4181614">
                  <a:extLst>
                    <a:ext uri="{9D8B030D-6E8A-4147-A177-3AD203B41FA5}">
                      <a16:colId xmlns:a16="http://schemas.microsoft.com/office/drawing/2014/main" val="3427493854"/>
                    </a:ext>
                  </a:extLst>
                </a:gridCol>
              </a:tblGrid>
              <a:tr h="705555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Nominativ</a:t>
                      </a:r>
                    </a:p>
                  </a:txBody>
                  <a:tcPr marR="190500" marT="142875" marB="285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 </a:t>
                      </a:r>
                    </a:p>
                  </a:txBody>
                  <a:tcPr marL="190500" marT="142875" marB="285750"/>
                </a:tc>
                <a:extLst>
                  <a:ext uri="{0D108BD9-81ED-4DB2-BD59-A6C34878D82A}">
                    <a16:rowId xmlns:a16="http://schemas.microsoft.com/office/drawing/2014/main" val="368318701"/>
                  </a:ext>
                </a:extLst>
              </a:tr>
              <a:tr h="478453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der Pullover:</a:t>
                      </a:r>
                      <a:endParaRPr lang="en-GB">
                        <a:solidFill>
                          <a:srgbClr val="3C444D"/>
                        </a:solidFill>
                        <a:effectLst/>
                      </a:endParaRPr>
                    </a:p>
                  </a:txBody>
                  <a:tcPr marR="190500" marT="142875" marB="285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ein roter Pullover</a:t>
                      </a:r>
                      <a:endParaRPr lang="en-GB">
                        <a:solidFill>
                          <a:srgbClr val="3C444D"/>
                        </a:solidFill>
                        <a:effectLst/>
                      </a:endParaRPr>
                    </a:p>
                  </a:txBody>
                  <a:tcPr marL="190500" marT="142875" marB="285750"/>
                </a:tc>
                <a:extLst>
                  <a:ext uri="{0D108BD9-81ED-4DB2-BD59-A6C34878D82A}">
                    <a16:rowId xmlns:a16="http://schemas.microsoft.com/office/drawing/2014/main" val="126908019"/>
                  </a:ext>
                </a:extLst>
              </a:tr>
              <a:tr h="478453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die Hose:</a:t>
                      </a:r>
                      <a:endParaRPr lang="en-GB">
                        <a:solidFill>
                          <a:srgbClr val="3C444D"/>
                        </a:solidFill>
                        <a:effectLst/>
                      </a:endParaRPr>
                    </a:p>
                  </a:txBody>
                  <a:tcPr marR="190500" marT="142875" marB="285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eine rote Hose</a:t>
                      </a:r>
                      <a:endParaRPr lang="en-GB">
                        <a:solidFill>
                          <a:srgbClr val="3C444D"/>
                        </a:solidFill>
                        <a:effectLst/>
                      </a:endParaRPr>
                    </a:p>
                  </a:txBody>
                  <a:tcPr marL="190500" marT="142875" marB="285750"/>
                </a:tc>
                <a:extLst>
                  <a:ext uri="{0D108BD9-81ED-4DB2-BD59-A6C34878D82A}">
                    <a16:rowId xmlns:a16="http://schemas.microsoft.com/office/drawing/2014/main" val="4241327038"/>
                  </a:ext>
                </a:extLst>
              </a:tr>
              <a:tr h="478453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das T-Shirt:</a:t>
                      </a:r>
                      <a:endParaRPr lang="en-GB">
                        <a:solidFill>
                          <a:srgbClr val="3C444D"/>
                        </a:solidFill>
                        <a:effectLst/>
                      </a:endParaRPr>
                    </a:p>
                  </a:txBody>
                  <a:tcPr marR="190500" marT="142875" marB="285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ein rotes T-Shirt</a:t>
                      </a:r>
                      <a:endParaRPr lang="en-GB">
                        <a:solidFill>
                          <a:srgbClr val="3C444D"/>
                        </a:solidFill>
                        <a:effectLst/>
                      </a:endParaRPr>
                    </a:p>
                  </a:txBody>
                  <a:tcPr marL="190500" marT="142875" marB="285750"/>
                </a:tc>
                <a:extLst>
                  <a:ext uri="{0D108BD9-81ED-4DB2-BD59-A6C34878D82A}">
                    <a16:rowId xmlns:a16="http://schemas.microsoft.com/office/drawing/2014/main" val="769258368"/>
                  </a:ext>
                </a:extLst>
              </a:tr>
              <a:tr h="478453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die Turnschuhe:</a:t>
                      </a:r>
                    </a:p>
                  </a:txBody>
                  <a:tcPr marR="190500" marT="142875" marB="285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rote Turnschuhe</a:t>
                      </a:r>
                    </a:p>
                  </a:txBody>
                  <a:tcPr marL="190500" marT="142875" marB="285750"/>
                </a:tc>
                <a:extLst>
                  <a:ext uri="{0D108BD9-81ED-4DB2-BD59-A6C34878D82A}">
                    <a16:rowId xmlns:a16="http://schemas.microsoft.com/office/drawing/2014/main" val="916602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F78928-1CEF-65C9-40F5-C6BD73AC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83040"/>
              </p:ext>
            </p:extLst>
          </p:nvPr>
        </p:nvGraphicFramePr>
        <p:xfrm>
          <a:off x="2163704" y="1721555"/>
          <a:ext cx="8297286" cy="351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43">
                  <a:extLst>
                    <a:ext uri="{9D8B030D-6E8A-4147-A177-3AD203B41FA5}">
                      <a16:colId xmlns:a16="http://schemas.microsoft.com/office/drawing/2014/main" val="2930992821"/>
                    </a:ext>
                  </a:extLst>
                </a:gridCol>
                <a:gridCol w="4148643">
                  <a:extLst>
                    <a:ext uri="{9D8B030D-6E8A-4147-A177-3AD203B41FA5}">
                      <a16:colId xmlns:a16="http://schemas.microsoft.com/office/drawing/2014/main" val="2089306254"/>
                    </a:ext>
                  </a:extLst>
                </a:gridCol>
              </a:tblGrid>
              <a:tr h="557939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Akkusativ</a:t>
                      </a:r>
                    </a:p>
                  </a:txBody>
                  <a:tcPr marR="190500" marT="142875" marB="285750"/>
                </a:tc>
                <a:tc>
                  <a:txBody>
                    <a:bodyPr/>
                    <a:lstStyle/>
                    <a:p>
                      <a:pPr fontAlgn="t"/>
                      <a:endParaRPr lang="en-GB" dirty="0">
                        <a:effectLst/>
                      </a:endParaRPr>
                    </a:p>
                  </a:txBody>
                  <a:tcPr marL="190500" marT="142875" marB="285750"/>
                </a:tc>
                <a:extLst>
                  <a:ext uri="{0D108BD9-81ED-4DB2-BD59-A6C34878D82A}">
                    <a16:rowId xmlns:a16="http://schemas.microsoft.com/office/drawing/2014/main" val="1524679812"/>
                  </a:ext>
                </a:extLst>
              </a:tr>
              <a:tr h="557939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den Pullover:</a:t>
                      </a:r>
                      <a:endParaRPr lang="en-GB" dirty="0">
                        <a:solidFill>
                          <a:srgbClr val="3C444D"/>
                        </a:solidFill>
                        <a:effectLst/>
                      </a:endParaRPr>
                    </a:p>
                  </a:txBody>
                  <a:tcPr marR="190500" marT="142875" marB="285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einen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roten</a:t>
                      </a:r>
                      <a:r>
                        <a:rPr lang="en-GB" dirty="0">
                          <a:effectLst/>
                        </a:rPr>
                        <a:t> Pullover</a:t>
                      </a:r>
                      <a:endParaRPr lang="en-GB" dirty="0">
                        <a:solidFill>
                          <a:srgbClr val="3C444D"/>
                        </a:solidFill>
                        <a:effectLst/>
                      </a:endParaRPr>
                    </a:p>
                  </a:txBody>
                  <a:tcPr marL="190500" marT="142875" marB="285750"/>
                </a:tc>
                <a:extLst>
                  <a:ext uri="{0D108BD9-81ED-4DB2-BD59-A6C34878D82A}">
                    <a16:rowId xmlns:a16="http://schemas.microsoft.com/office/drawing/2014/main" val="3457535773"/>
                  </a:ext>
                </a:extLst>
              </a:tr>
              <a:tr h="557939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die Hose:</a:t>
                      </a:r>
                      <a:endParaRPr lang="en-GB" dirty="0">
                        <a:solidFill>
                          <a:srgbClr val="3C444D"/>
                        </a:solidFill>
                        <a:effectLst/>
                      </a:endParaRPr>
                    </a:p>
                  </a:txBody>
                  <a:tcPr marR="190500" marT="142875" marB="285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eine</a:t>
                      </a:r>
                      <a:r>
                        <a:rPr lang="en-GB" dirty="0">
                          <a:effectLst/>
                        </a:rPr>
                        <a:t> rote Hose</a:t>
                      </a:r>
                      <a:endParaRPr lang="en-GB" dirty="0">
                        <a:solidFill>
                          <a:srgbClr val="3C444D"/>
                        </a:solidFill>
                        <a:effectLst/>
                      </a:endParaRPr>
                    </a:p>
                  </a:txBody>
                  <a:tcPr marL="190500" marT="142875" marB="285750"/>
                </a:tc>
                <a:extLst>
                  <a:ext uri="{0D108BD9-81ED-4DB2-BD59-A6C34878D82A}">
                    <a16:rowId xmlns:a16="http://schemas.microsoft.com/office/drawing/2014/main" val="2650659268"/>
                  </a:ext>
                </a:extLst>
              </a:tr>
              <a:tr h="557939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das T-Shirt:</a:t>
                      </a:r>
                      <a:endParaRPr lang="en-GB" dirty="0">
                        <a:solidFill>
                          <a:srgbClr val="3C444D"/>
                        </a:solidFill>
                        <a:effectLst/>
                      </a:endParaRPr>
                    </a:p>
                  </a:txBody>
                  <a:tcPr marR="190500" marT="142875" marB="285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ein</a:t>
                      </a:r>
                      <a:r>
                        <a:rPr lang="en-GB" dirty="0">
                          <a:effectLst/>
                        </a:rPr>
                        <a:t> rotes T-Shirt</a:t>
                      </a:r>
                      <a:endParaRPr lang="en-GB" dirty="0">
                        <a:solidFill>
                          <a:srgbClr val="3C444D"/>
                        </a:solidFill>
                        <a:effectLst/>
                      </a:endParaRPr>
                    </a:p>
                  </a:txBody>
                  <a:tcPr marL="190500" marT="142875" marB="285750"/>
                </a:tc>
                <a:extLst>
                  <a:ext uri="{0D108BD9-81ED-4DB2-BD59-A6C34878D82A}">
                    <a16:rowId xmlns:a16="http://schemas.microsoft.com/office/drawing/2014/main" val="534181167"/>
                  </a:ext>
                </a:extLst>
              </a:tr>
              <a:tr h="557939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die </a:t>
                      </a:r>
                      <a:r>
                        <a:rPr lang="en-GB" dirty="0" err="1">
                          <a:effectLst/>
                        </a:rPr>
                        <a:t>Turnschuhe</a:t>
                      </a:r>
                      <a:r>
                        <a:rPr lang="en-GB" dirty="0">
                          <a:effectLst/>
                        </a:rPr>
                        <a:t>:</a:t>
                      </a:r>
                    </a:p>
                  </a:txBody>
                  <a:tcPr marR="190500" marT="142875" marB="285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rote </a:t>
                      </a:r>
                      <a:r>
                        <a:rPr lang="en-GB" dirty="0" err="1">
                          <a:effectLst/>
                        </a:rPr>
                        <a:t>Turnschuhe</a:t>
                      </a:r>
                    </a:p>
                  </a:txBody>
                  <a:tcPr marL="190500" marT="142875" marB="285750"/>
                </a:tc>
                <a:extLst>
                  <a:ext uri="{0D108BD9-81ED-4DB2-BD59-A6C34878D82A}">
                    <a16:rowId xmlns:a16="http://schemas.microsoft.com/office/drawing/2014/main" val="40038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34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58C1-3E0C-CC44-03DC-E78374CE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981" y="653756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ea typeface="+mj-lt"/>
                <a:cs typeface="+mj-lt"/>
              </a:rPr>
              <a:t>Ausnahmen</a:t>
            </a:r>
            <a:br>
              <a:rPr lang="en-GB" dirty="0">
                <a:ea typeface="+mj-lt"/>
                <a:cs typeface="+mj-lt"/>
              </a:rPr>
            </a:br>
            <a:r>
              <a:rPr lang="en-GB" dirty="0">
                <a:ea typeface="+mj-lt"/>
                <a:cs typeface="+mj-lt"/>
              </a:rPr>
              <a:t>(</a:t>
            </a:r>
            <a:r>
              <a:rPr lang="en-GB" sz="1600" dirty="0" err="1">
                <a:ea typeface="+mj-lt"/>
                <a:cs typeface="+mj-lt"/>
              </a:rPr>
              <a:t>Wyjątki</a:t>
            </a:r>
            <a:r>
              <a:rPr lang="en-GB" sz="1600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EA92-3151-9966-9866-5CF9139E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82" y="1865959"/>
            <a:ext cx="10346501" cy="4655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Adjektive</a:t>
            </a:r>
            <a:r>
              <a:rPr lang="en-GB" dirty="0">
                <a:ea typeface="+mn-lt"/>
                <a:cs typeface="+mn-lt"/>
              </a:rPr>
              <a:t>, die auf</a:t>
            </a:r>
            <a:r>
              <a:rPr lang="en-GB" i="1" dirty="0">
                <a:ea typeface="+mn-lt"/>
                <a:cs typeface="+mn-lt"/>
              </a:rPr>
              <a:t> -</a:t>
            </a:r>
            <a:r>
              <a:rPr lang="en-GB" i="1" dirty="0" err="1">
                <a:ea typeface="+mn-lt"/>
                <a:cs typeface="+mn-lt"/>
              </a:rPr>
              <a:t>el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oder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i="1" dirty="0">
                <a:ea typeface="+mn-lt"/>
                <a:cs typeface="+mn-lt"/>
              </a:rPr>
              <a:t>-er </a:t>
            </a:r>
            <a:r>
              <a:rPr lang="en-GB" dirty="0" err="1">
                <a:ea typeface="+mn-lt"/>
                <a:cs typeface="+mn-lt"/>
              </a:rPr>
              <a:t>enden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verlieren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meistens</a:t>
            </a:r>
            <a:r>
              <a:rPr lang="en-GB" dirty="0">
                <a:ea typeface="+mn-lt"/>
                <a:cs typeface="+mn-lt"/>
              </a:rPr>
              <a:t> das </a:t>
            </a:r>
            <a:r>
              <a:rPr lang="en-GB" i="1" dirty="0">
                <a:ea typeface="+mn-lt"/>
                <a:cs typeface="+mn-lt"/>
              </a:rPr>
              <a:t>e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vor</a:t>
            </a:r>
            <a:r>
              <a:rPr lang="en-GB" dirty="0">
                <a:ea typeface="+mn-lt"/>
                <a:cs typeface="+mn-lt"/>
              </a:rPr>
              <a:t> der </a:t>
            </a:r>
            <a:r>
              <a:rPr lang="en-GB" dirty="0" err="1">
                <a:ea typeface="+mn-lt"/>
                <a:cs typeface="+mn-lt"/>
              </a:rPr>
              <a:t>Adjektivendung</a:t>
            </a:r>
            <a:endParaRPr lang="en-GB" dirty="0" err="1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pl" sz="1600" dirty="0">
                <a:latin typeface="Avenir Next LT Pro Light"/>
              </a:rPr>
              <a:t>Przymiotniki kończące się na -el lub -er zwykle tracą e przed </a:t>
            </a:r>
            <a:r>
              <a:rPr lang="pl" sz="1600" dirty="0" err="1">
                <a:latin typeface="Avenir Next LT Pro Light"/>
              </a:rPr>
              <a:t>koncem</a:t>
            </a:r>
            <a:r>
              <a:rPr lang="pl" sz="1600" dirty="0">
                <a:latin typeface="Avenir Next LT Pro Light"/>
              </a:rPr>
              <a:t> przymiotnika)</a:t>
            </a:r>
            <a:endParaRPr lang="en-GB" sz="1600" dirty="0">
              <a:solidFill>
                <a:srgbClr val="FFFFFF">
                  <a:alpha val="70000"/>
                </a:srgbClr>
              </a:solidFill>
              <a:latin typeface="Avenir Next LT Pro Light"/>
            </a:endParaRPr>
          </a:p>
          <a:p>
            <a:pPr marL="0" indent="0" algn="ctr">
              <a:buNone/>
            </a:pPr>
            <a:r>
              <a:rPr lang="pl" sz="2400" i="1" dirty="0" err="1">
                <a:solidFill>
                  <a:srgbClr val="FFFFFF">
                    <a:alpha val="70000"/>
                  </a:srgbClr>
                </a:solidFill>
              </a:rPr>
              <a:t>dunk</a:t>
            </a:r>
            <a:r>
              <a:rPr lang="pl" sz="2400" b="1" i="1" dirty="0" err="1">
                <a:solidFill>
                  <a:srgbClr val="FFFFFF">
                    <a:alpha val="70000"/>
                  </a:srgbClr>
                </a:solidFill>
              </a:rPr>
              <a:t>e</a:t>
            </a:r>
            <a:r>
              <a:rPr lang="pl" sz="2400" i="1" dirty="0" err="1">
                <a:solidFill>
                  <a:srgbClr val="FFFFFF">
                    <a:alpha val="70000"/>
                  </a:srgbClr>
                </a:solidFill>
              </a:rPr>
              <a:t>l</a:t>
            </a:r>
            <a:r>
              <a:rPr lang="pl" sz="2400" i="1" dirty="0">
                <a:solidFill>
                  <a:srgbClr val="FFFFFF">
                    <a:alpha val="70000"/>
                  </a:srgbClr>
                </a:solidFill>
              </a:rPr>
              <a:t>: Nico </a:t>
            </a:r>
            <a:r>
              <a:rPr lang="pl" sz="2400" i="1" dirty="0" err="1">
                <a:solidFill>
                  <a:srgbClr val="FFFFFF">
                    <a:alpha val="70000"/>
                  </a:srgbClr>
                </a:solidFill>
              </a:rPr>
              <a:t>trägt</a:t>
            </a:r>
            <a:r>
              <a:rPr lang="pl" sz="2400" i="1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pl" sz="2400" i="1" dirty="0" err="1">
                <a:solidFill>
                  <a:srgbClr val="FFFFFF">
                    <a:alpha val="70000"/>
                  </a:srgbClr>
                </a:solidFill>
              </a:rPr>
              <a:t>einen</a:t>
            </a:r>
            <a:r>
              <a:rPr lang="pl" sz="2400" i="1" dirty="0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pl" sz="2400" b="1" i="1" dirty="0" err="1">
                <a:solidFill>
                  <a:srgbClr val="FFFFFF">
                    <a:alpha val="70000"/>
                  </a:srgbClr>
                </a:solidFill>
              </a:rPr>
              <a:t>dunklen</a:t>
            </a:r>
            <a:r>
              <a:rPr lang="pl" sz="2400" i="1" dirty="0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pl" sz="2400" i="1" dirty="0" err="1">
                <a:solidFill>
                  <a:srgbClr val="FFFFFF">
                    <a:alpha val="70000"/>
                  </a:srgbClr>
                </a:solidFill>
              </a:rPr>
              <a:t>Pullover</a:t>
            </a:r>
            <a:r>
              <a:rPr lang="pl" sz="2400" i="1" dirty="0">
                <a:solidFill>
                  <a:srgbClr val="FFFFFF">
                    <a:alpha val="70000"/>
                  </a:srgbClr>
                </a:solidFill>
              </a:rPr>
              <a:t>.</a:t>
            </a:r>
            <a:endParaRPr lang="pl" sz="2400">
              <a:solidFill>
                <a:srgbClr val="FFFFFF">
                  <a:alpha val="70000"/>
                </a:srgbClr>
              </a:solidFill>
            </a:endParaRPr>
          </a:p>
          <a:p>
            <a:pPr marL="0" indent="0" algn="ctr">
              <a:buNone/>
            </a:pPr>
            <a:r>
              <a:rPr lang="pl" sz="1600" i="1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pl" sz="1600" dirty="0">
                <a:latin typeface="Avenir Next LT Pro Light"/>
              </a:rPr>
              <a:t>ciemny: Nico ma na sobie ciemny sweter)</a:t>
            </a:r>
            <a:endParaRPr lang="pl" sz="2400" i="1" dirty="0">
              <a:solidFill>
                <a:srgbClr val="FFFFFF">
                  <a:alpha val="70000"/>
                </a:srgbClr>
              </a:solidFill>
              <a:latin typeface="Avenir Next LT Pro Light"/>
            </a:endParaRPr>
          </a:p>
          <a:p>
            <a:pPr marL="0" indent="0">
              <a:buNone/>
            </a:pPr>
            <a:r>
              <a:rPr lang="pl" dirty="0" err="1">
                <a:ea typeface="+mn-lt"/>
                <a:cs typeface="+mn-lt"/>
              </a:rPr>
              <a:t>Einige</a:t>
            </a:r>
            <a:r>
              <a:rPr lang="pl" dirty="0">
                <a:ea typeface="+mn-lt"/>
                <a:cs typeface="+mn-lt"/>
              </a:rPr>
              <a:t> </a:t>
            </a:r>
            <a:r>
              <a:rPr lang="pl" dirty="0" err="1">
                <a:ea typeface="+mn-lt"/>
                <a:cs typeface="+mn-lt"/>
              </a:rPr>
              <a:t>wenige</a:t>
            </a:r>
            <a:r>
              <a:rPr lang="pl" dirty="0">
                <a:ea typeface="+mn-lt"/>
                <a:cs typeface="+mn-lt"/>
              </a:rPr>
              <a:t> </a:t>
            </a:r>
            <a:r>
              <a:rPr lang="pl" dirty="0" err="1">
                <a:ea typeface="+mn-lt"/>
                <a:cs typeface="+mn-lt"/>
              </a:rPr>
              <a:t>Adjektive</a:t>
            </a:r>
            <a:r>
              <a:rPr lang="pl" dirty="0">
                <a:ea typeface="+mn-lt"/>
                <a:cs typeface="+mn-lt"/>
              </a:rPr>
              <a:t> (</a:t>
            </a:r>
            <a:r>
              <a:rPr lang="pl" i="1" dirty="0">
                <a:ea typeface="+mn-lt"/>
                <a:cs typeface="+mn-lt"/>
              </a:rPr>
              <a:t>super</a:t>
            </a:r>
            <a:r>
              <a:rPr lang="pl" dirty="0">
                <a:ea typeface="+mn-lt"/>
                <a:cs typeface="+mn-lt"/>
              </a:rPr>
              <a:t>, </a:t>
            </a:r>
            <a:r>
              <a:rPr lang="pl" i="1" dirty="0">
                <a:ea typeface="+mn-lt"/>
                <a:cs typeface="+mn-lt"/>
              </a:rPr>
              <a:t>extra </a:t>
            </a:r>
            <a:r>
              <a:rPr lang="pl" dirty="0" err="1">
                <a:ea typeface="+mn-lt"/>
                <a:cs typeface="+mn-lt"/>
              </a:rPr>
              <a:t>und</a:t>
            </a:r>
            <a:r>
              <a:rPr lang="pl" dirty="0">
                <a:ea typeface="+mn-lt"/>
                <a:cs typeface="+mn-lt"/>
              </a:rPr>
              <a:t> </a:t>
            </a:r>
            <a:r>
              <a:rPr lang="pl" dirty="0" err="1">
                <a:ea typeface="+mn-lt"/>
                <a:cs typeface="+mn-lt"/>
              </a:rPr>
              <a:t>manche</a:t>
            </a:r>
            <a:r>
              <a:rPr lang="pl" dirty="0">
                <a:ea typeface="+mn-lt"/>
                <a:cs typeface="+mn-lt"/>
              </a:rPr>
              <a:t> </a:t>
            </a:r>
            <a:r>
              <a:rPr lang="pl" dirty="0" err="1">
                <a:ea typeface="+mn-lt"/>
                <a:cs typeface="+mn-lt"/>
              </a:rPr>
              <a:t>Farbadjektive</a:t>
            </a:r>
            <a:r>
              <a:rPr lang="pl" dirty="0">
                <a:ea typeface="+mn-lt"/>
                <a:cs typeface="+mn-lt"/>
              </a:rPr>
              <a:t>) </a:t>
            </a:r>
            <a:r>
              <a:rPr lang="pl" dirty="0" err="1">
                <a:ea typeface="+mn-lt"/>
                <a:cs typeface="+mn-lt"/>
              </a:rPr>
              <a:t>werden</a:t>
            </a:r>
            <a:r>
              <a:rPr lang="pl" dirty="0">
                <a:ea typeface="+mn-lt"/>
                <a:cs typeface="+mn-lt"/>
              </a:rPr>
              <a:t> </a:t>
            </a:r>
            <a:r>
              <a:rPr lang="pl" dirty="0" err="1">
                <a:ea typeface="+mn-lt"/>
                <a:cs typeface="+mn-lt"/>
              </a:rPr>
              <a:t>nicht</a:t>
            </a:r>
            <a:r>
              <a:rPr lang="pl" dirty="0">
                <a:ea typeface="+mn-lt"/>
                <a:cs typeface="+mn-lt"/>
              </a:rPr>
              <a:t> </a:t>
            </a:r>
            <a:r>
              <a:rPr lang="pl" dirty="0" err="1">
                <a:ea typeface="+mn-lt"/>
                <a:cs typeface="+mn-lt"/>
              </a:rPr>
              <a:t>dekliniert</a:t>
            </a:r>
            <a:r>
              <a:rPr lang="pl" dirty="0">
                <a:ea typeface="+mn-lt"/>
                <a:cs typeface="+mn-lt"/>
              </a:rPr>
              <a:t>: </a:t>
            </a:r>
            <a:endParaRPr lang="pl" dirty="0"/>
          </a:p>
          <a:p>
            <a:pPr marL="0" indent="0">
              <a:buNone/>
            </a:pPr>
            <a:r>
              <a:rPr lang="pl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pl" dirty="0">
                <a:latin typeface="Avenir Next LT Pro Light"/>
              </a:rPr>
              <a:t>Kilka przymiotników (super, extra i niektóre przymiotniki kolorowe) nie </a:t>
            </a:r>
            <a:r>
              <a:rPr lang="pl" dirty="0" err="1">
                <a:latin typeface="Avenir Next LT Pro Light"/>
              </a:rPr>
              <a:t>sa</a:t>
            </a:r>
            <a:r>
              <a:rPr lang="pl" dirty="0">
                <a:latin typeface="Avenir Next LT Pro Light"/>
              </a:rPr>
              <a:t> </a:t>
            </a:r>
            <a:r>
              <a:rPr lang="pl" dirty="0" err="1">
                <a:latin typeface="Avenir Next LT Pro Light"/>
              </a:rPr>
              <a:t>usuniete</a:t>
            </a:r>
            <a:r>
              <a:rPr lang="pl" dirty="0">
                <a:latin typeface="Avenir Next LT Pro Light"/>
              </a:rPr>
              <a:t>/zmienione)</a:t>
            </a:r>
            <a:endParaRPr lang="pl">
              <a:solidFill>
                <a:srgbClr val="FFFFFF">
                  <a:alpha val="70000"/>
                </a:srgbClr>
              </a:solidFill>
              <a:latin typeface="Avenir Next LT Pro Ligh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i="1" dirty="0">
                <a:ea typeface="+mn-lt"/>
                <a:cs typeface="+mn-lt"/>
              </a:rPr>
              <a:t>super: Das </a:t>
            </a:r>
            <a:r>
              <a:rPr lang="en-GB" sz="2400" i="1" dirty="0" err="1">
                <a:ea typeface="+mn-lt"/>
                <a:cs typeface="+mn-lt"/>
              </a:rPr>
              <a:t>ist</a:t>
            </a:r>
            <a:r>
              <a:rPr lang="en-GB" sz="2400" i="1" dirty="0">
                <a:ea typeface="+mn-lt"/>
                <a:cs typeface="+mn-lt"/>
              </a:rPr>
              <a:t> </a:t>
            </a:r>
            <a:r>
              <a:rPr lang="en-GB" sz="2400" i="1" dirty="0" err="1">
                <a:ea typeface="+mn-lt"/>
                <a:cs typeface="+mn-lt"/>
              </a:rPr>
              <a:t>ein</a:t>
            </a:r>
            <a:r>
              <a:rPr lang="en-GB" sz="2400" i="1" dirty="0">
                <a:ea typeface="+mn-lt"/>
                <a:cs typeface="+mn-lt"/>
              </a:rPr>
              <a:t> </a:t>
            </a:r>
            <a:r>
              <a:rPr lang="en-GB" sz="2400" b="1" i="1" dirty="0">
                <a:ea typeface="+mn-lt"/>
                <a:cs typeface="+mn-lt"/>
              </a:rPr>
              <a:t>super </a:t>
            </a:r>
            <a:r>
              <a:rPr lang="en-GB" sz="2400" i="1" dirty="0">
                <a:ea typeface="+mn-lt"/>
                <a:cs typeface="+mn-lt"/>
              </a:rPr>
              <a:t>Film.</a:t>
            </a:r>
            <a:endParaRPr lang="en-US" sz="24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i="1" dirty="0">
                <a:ea typeface="+mn-lt"/>
                <a:cs typeface="+mn-lt"/>
              </a:rPr>
              <a:t>(</a:t>
            </a:r>
            <a:r>
              <a:rPr lang="en-GB" dirty="0">
                <a:ea typeface="+mn-lt"/>
                <a:cs typeface="+mn-lt"/>
              </a:rPr>
              <a:t>super: To jest </a:t>
            </a:r>
            <a:r>
              <a:rPr lang="en-GB" dirty="0" err="1">
                <a:ea typeface="+mn-lt"/>
                <a:cs typeface="+mn-lt"/>
              </a:rPr>
              <a:t>świetny</a:t>
            </a:r>
            <a:r>
              <a:rPr lang="en-GB" dirty="0">
                <a:ea typeface="+mn-lt"/>
                <a:cs typeface="+mn-lt"/>
              </a:rPr>
              <a:t> film.)</a:t>
            </a:r>
            <a:endParaRPr lang="en-GB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pl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Clr>
                <a:srgbClr val="D3C5A7"/>
              </a:buClr>
              <a:buNone/>
            </a:pPr>
            <a:endParaRPr lang="en-GB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5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0757-9F18-7179-A914-C18F6F787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ea typeface="+mj-lt"/>
                <a:cs typeface="+mj-lt"/>
              </a:rPr>
              <a:t>Übungen</a:t>
            </a:r>
            <a:br>
              <a:rPr lang="en-GB" dirty="0">
                <a:ea typeface="+mj-lt"/>
                <a:cs typeface="+mj-lt"/>
              </a:rPr>
            </a:br>
            <a:r>
              <a:rPr lang="en-GB" dirty="0">
                <a:ea typeface="+mj-lt"/>
                <a:cs typeface="+mj-lt"/>
              </a:rPr>
              <a:t>(</a:t>
            </a:r>
            <a:r>
              <a:rPr lang="en-GB" sz="1600" dirty="0" err="1">
                <a:ea typeface="+mj-lt"/>
                <a:cs typeface="+mj-lt"/>
              </a:rPr>
              <a:t>Zadania</a:t>
            </a:r>
            <a:r>
              <a:rPr lang="en-GB" sz="1600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101DD-5214-5D03-ED1B-BA64EEE81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Zadania</a:t>
            </a:r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3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FA05A-A3DD-1E97-CD86-87A3002ADDB4}"/>
              </a:ext>
            </a:extLst>
          </p:cNvPr>
          <p:cNvSpPr txBox="1"/>
          <p:nvPr/>
        </p:nvSpPr>
        <p:spPr>
          <a:xfrm>
            <a:off x="3518369" y="2963333"/>
            <a:ext cx="56350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cap="all" dirty="0">
                <a:solidFill>
                  <a:srgbClr val="FFFFFF"/>
                </a:solidFill>
                <a:latin typeface="Avenir Next LT Pro Light"/>
              </a:rPr>
              <a:t>DZIĘKUJEMY ZA OGLĄDANIE!</a:t>
            </a:r>
            <a:r>
              <a:rPr lang="en-GB" sz="2800" dirty="0">
                <a:latin typeface="Avenir Next LT Pro Light"/>
                <a:ea typeface="Rockwell Nova Light"/>
                <a:cs typeface="Rockwell Nova Light"/>
              </a:rPr>
              <a:t>​</a:t>
            </a:r>
            <a:endParaRPr lang="en-GB" sz="2800"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344483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43741"/>
      </a:dk2>
      <a:lt2>
        <a:srgbClr val="E2E4E8"/>
      </a:lt2>
      <a:accent1>
        <a:srgbClr val="B59F6C"/>
      </a:accent1>
      <a:accent2>
        <a:srgbClr val="9FA75D"/>
      </a:accent2>
      <a:accent3>
        <a:srgbClr val="8BAB70"/>
      </a:accent3>
      <a:accent4>
        <a:srgbClr val="66B162"/>
      </a:accent4>
      <a:accent5>
        <a:srgbClr val="6EAE85"/>
      </a:accent5>
      <a:accent6>
        <a:srgbClr val="61AF9F"/>
      </a:accent6>
      <a:hlink>
        <a:srgbClr val="697E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LeafVTI</vt:lpstr>
      <vt:lpstr>Adjektivdeklination (Deklinacja przymiotników)</vt:lpstr>
      <vt:lpstr>Was Is das? (Co to jest)</vt:lpstr>
      <vt:lpstr>Beispiel (Przykład)</vt:lpstr>
      <vt:lpstr>Nominativ und Akkusativ (imiennik I biernik)  </vt:lpstr>
      <vt:lpstr>PowerPoint Presentation</vt:lpstr>
      <vt:lpstr>PowerPoint Presentation</vt:lpstr>
      <vt:lpstr>Ausnahmen (Wyjątki)</vt:lpstr>
      <vt:lpstr>Übungen (Zadania)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2023-03-11T09:33:35Z</dcterms:created>
  <dcterms:modified xsi:type="dcterms:W3CDTF">2023-03-11T10:09:14Z</dcterms:modified>
</cp:coreProperties>
</file>