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9.xml" ContentType="application/vnd.openxmlformats-officedocument.presentationml.tags+xml"/>
  <Override PartName="/ppt/notesSlides/notesSlide50.xml" ContentType="application/vnd.openxmlformats-officedocument.presentationml.notesSlide+xml"/>
  <Override PartName="/ppt/tags/tag10.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2.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13.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14.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1"/>
  </p:notesMasterIdLst>
  <p:sldIdLst>
    <p:sldId id="256" r:id="rId2"/>
    <p:sldId id="33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34" r:id="rId17"/>
    <p:sldId id="335" r:id="rId18"/>
    <p:sldId id="273" r:id="rId19"/>
    <p:sldId id="336" r:id="rId20"/>
    <p:sldId id="275" r:id="rId21"/>
    <p:sldId id="279" r:id="rId22"/>
    <p:sldId id="276" r:id="rId23"/>
    <p:sldId id="277" r:id="rId24"/>
    <p:sldId id="278" r:id="rId25"/>
    <p:sldId id="280" r:id="rId26"/>
    <p:sldId id="337" r:id="rId27"/>
    <p:sldId id="282" r:id="rId28"/>
    <p:sldId id="283" r:id="rId29"/>
    <p:sldId id="284" r:id="rId30"/>
    <p:sldId id="285" r:id="rId31"/>
    <p:sldId id="338" r:id="rId32"/>
    <p:sldId id="287" r:id="rId33"/>
    <p:sldId id="288" r:id="rId34"/>
    <p:sldId id="289" r:id="rId35"/>
    <p:sldId id="290" r:id="rId36"/>
    <p:sldId id="291" r:id="rId37"/>
    <p:sldId id="292" r:id="rId38"/>
    <p:sldId id="293" r:id="rId39"/>
    <p:sldId id="294" r:id="rId40"/>
    <p:sldId id="295" r:id="rId41"/>
    <p:sldId id="296" r:id="rId42"/>
    <p:sldId id="297" r:id="rId43"/>
    <p:sldId id="339" r:id="rId44"/>
    <p:sldId id="299" r:id="rId45"/>
    <p:sldId id="300" r:id="rId46"/>
    <p:sldId id="340" r:id="rId47"/>
    <p:sldId id="302" r:id="rId48"/>
    <p:sldId id="303" r:id="rId49"/>
    <p:sldId id="304" r:id="rId50"/>
    <p:sldId id="341" r:id="rId51"/>
    <p:sldId id="342" r:id="rId52"/>
    <p:sldId id="307" r:id="rId53"/>
    <p:sldId id="308" r:id="rId54"/>
    <p:sldId id="343" r:id="rId55"/>
    <p:sldId id="310" r:id="rId56"/>
    <p:sldId id="311" r:id="rId57"/>
    <p:sldId id="312" r:id="rId58"/>
    <p:sldId id="313" r:id="rId59"/>
    <p:sldId id="344" r:id="rId60"/>
    <p:sldId id="315" r:id="rId61"/>
    <p:sldId id="316" r:id="rId62"/>
    <p:sldId id="317" r:id="rId63"/>
    <p:sldId id="319" r:id="rId64"/>
    <p:sldId id="320" r:id="rId65"/>
    <p:sldId id="345" r:id="rId66"/>
    <p:sldId id="322" r:id="rId67"/>
    <p:sldId id="323" r:id="rId68"/>
    <p:sldId id="324" r:id="rId69"/>
    <p:sldId id="325" r:id="rId70"/>
    <p:sldId id="326" r:id="rId71"/>
    <p:sldId id="327" r:id="rId72"/>
    <p:sldId id="328" r:id="rId73"/>
    <p:sldId id="346" r:id="rId74"/>
    <p:sldId id="330" r:id="rId75"/>
    <p:sldId id="347" r:id="rId76"/>
    <p:sldId id="348" r:id="rId77"/>
    <p:sldId id="331" r:id="rId78"/>
    <p:sldId id="332" r:id="rId79"/>
    <p:sldId id="350" r:id="rId80"/>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4" roundtripDataSignature="AMtx7mjWAUdR7GAsra11wdbxDMbs6Ffe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18E70-B681-499C-819D-2F231DCEA863}">
  <a:tblStyle styleId="{95B18E70-B681-499C-819D-2F231DCEA86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3A1E8A81-E97A-4723-8504-E6DAB8015269}"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EEF"/>
          </a:solidFill>
        </a:fill>
      </a:tcStyle>
    </a:wholeTbl>
    <a:band1H>
      <a:tcTxStyle/>
      <a:tcStyle>
        <a:tcBdr/>
        <a:fill>
          <a:solidFill>
            <a:srgbClr val="D5DBDE"/>
          </a:solidFill>
        </a:fill>
      </a:tcStyle>
    </a:band1H>
    <a:band2H>
      <a:tcTxStyle/>
      <a:tcStyle>
        <a:tcBdr/>
      </a:tcStyle>
    </a:band2H>
    <a:band1V>
      <a:tcTxStyle/>
      <a:tcStyle>
        <a:tcBdr/>
        <a:fill>
          <a:solidFill>
            <a:srgbClr val="D5DBDE"/>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22" d="100"/>
          <a:sy n="122" d="100"/>
        </p:scale>
        <p:origin x="322" y="72"/>
      </p:cViewPr>
      <p:guideLst>
        <p:guide orient="horz" pos="1620"/>
        <p:guide pos="2880"/>
      </p:guideLst>
    </p:cSldViewPr>
  </p:slideViewPr>
  <p:outlineViewPr>
    <p:cViewPr>
      <p:scale>
        <a:sx n="33" d="100"/>
        <a:sy n="33" d="100"/>
      </p:scale>
      <p:origin x="0" y="-53491"/>
    </p:cViewPr>
  </p:outlineViewPr>
  <p:notesTextViewPr>
    <p:cViewPr>
      <p:scale>
        <a:sx n="1" d="1"/>
        <a:sy n="1" d="1"/>
      </p:scale>
      <p:origin x="0" y="0"/>
    </p:cViewPr>
  </p:notesTextViewPr>
  <p:sorterViewPr>
    <p:cViewPr>
      <p:scale>
        <a:sx n="100" d="100"/>
        <a:sy n="100" d="100"/>
      </p:scale>
      <p:origin x="0" y="-14213"/>
    </p:cViewPr>
  </p:sorterViewPr>
  <p:notesViewPr>
    <p:cSldViewPr snapToGrid="0">
      <p:cViewPr varScale="1">
        <p:scale>
          <a:sx n="63" d="100"/>
          <a:sy n="63"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customschemas.google.com/relationships/presentationmetadata" Target="meta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0: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2: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4: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5: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74198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378935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8: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653821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503892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20: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24: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22: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2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5: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93778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7: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8: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30: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669527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32: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3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34: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5: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7: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38: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4: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4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40: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4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42: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222987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44: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45: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788083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7: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48: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052814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267829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52: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5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3636100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5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55: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5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5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57: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5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58: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2024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6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60: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6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p6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6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62: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6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p64: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65: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3fb65a912_0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3fb65a912_0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302477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6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p67: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68: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6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7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70: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7: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7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p7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7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72: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7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6557715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7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75: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7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p7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7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77: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4506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8: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8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8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8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8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8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8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8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8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hyperlink" Target="https://sites.google.com/site/miyminimichoe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sites.google.com/site/miyminimichoel"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a:t>This year’s calendar</a:t>
            </a:r>
            <a:endParaRPr/>
          </a:p>
        </p:txBody>
      </p:sp>
      <p:sp>
        <p:nvSpPr>
          <p:cNvPr id="53" name="Google Shape;53;p1"/>
          <p:cNvSpPr txBox="1">
            <a:spLocks noGrp="1"/>
          </p:cNvSpPr>
          <p:nvPr>
            <p:ph type="subTitle" idx="1"/>
          </p:nvPr>
        </p:nvSpPr>
        <p:spPr>
          <a:xfrm>
            <a:off x="311708" y="2194135"/>
            <a:ext cx="8520600" cy="98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solidFill>
                  <a:srgbClr val="000000"/>
                </a:solidFill>
              </a:rPr>
              <a:t>5784</a:t>
            </a:r>
          </a:p>
          <a:p>
            <a:pPr marL="0" lvl="0" indent="0" algn="ctr" rtl="0">
              <a:lnSpc>
                <a:spcPct val="100000"/>
              </a:lnSpc>
              <a:spcBef>
                <a:spcPts val="0"/>
              </a:spcBef>
              <a:spcAft>
                <a:spcPts val="0"/>
              </a:spcAft>
              <a:buSzPts val="2800"/>
              <a:buNone/>
            </a:pPr>
            <a:r>
              <a:rPr lang="en-US" dirty="0">
                <a:solidFill>
                  <a:srgbClr val="000000"/>
                </a:solidFill>
              </a:rPr>
              <a:t>How to understand it</a:t>
            </a:r>
            <a:endParaRPr dirty="0">
              <a:solidFill>
                <a:srgbClr val="000000"/>
              </a:solidFill>
            </a:endParaRPr>
          </a:p>
          <a:p>
            <a:pPr marL="0" lvl="0" indent="0" algn="ctr" rtl="0">
              <a:lnSpc>
                <a:spcPct val="100000"/>
              </a:lnSpc>
              <a:spcBef>
                <a:spcPts val="0"/>
              </a:spcBef>
              <a:spcAft>
                <a:spcPts val="0"/>
              </a:spcAft>
              <a:buSzPts val="2800"/>
              <a:buNone/>
            </a:pPr>
            <a:r>
              <a:rPr lang="en-US" dirty="0">
                <a:solidFill>
                  <a:srgbClr val="000000"/>
                </a:solidFill>
              </a:rPr>
              <a:t>How to calculate it</a:t>
            </a:r>
            <a:endParaRPr dirty="0">
              <a:solidFill>
                <a:srgbClr val="000000"/>
              </a:solidFill>
            </a:endParaRPr>
          </a:p>
        </p:txBody>
      </p:sp>
      <p:sp>
        <p:nvSpPr>
          <p:cNvPr id="54" name="Google Shape;54;p1"/>
          <p:cNvSpPr txBox="1"/>
          <p:nvPr/>
        </p:nvSpPr>
        <p:spPr>
          <a:xfrm>
            <a:off x="3018263" y="3828582"/>
            <a:ext cx="306286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Michoel</a:t>
            </a:r>
            <a:r>
              <a:rPr lang="en-US" sz="1800" b="0" i="0" u="none" strike="noStrike" cap="none" dirty="0">
                <a:solidFill>
                  <a:srgbClr val="000000"/>
                </a:solidFill>
                <a:latin typeface="Arial"/>
                <a:ea typeface="Arial"/>
                <a:cs typeface="Arial"/>
                <a:sym typeface="Arial"/>
              </a:rPr>
              <a:t> Reach</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Overview, cont. – choose a calendar</a:t>
            </a:r>
            <a:endParaRPr/>
          </a:p>
        </p:txBody>
      </p:sp>
      <p:sp>
        <p:nvSpPr>
          <p:cNvPr id="108" name="Google Shape;10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600"/>
              </a:spcBef>
              <a:spcAft>
                <a:spcPts val="0"/>
              </a:spcAft>
              <a:buSzPts val="1800"/>
              <a:buNone/>
            </a:pPr>
            <a:r>
              <a:rPr lang="en-US" b="1" dirty="0">
                <a:solidFill>
                  <a:schemeClr val="dk1"/>
                </a:solidFill>
              </a:rPr>
              <a:t>3) Find the </a:t>
            </a:r>
            <a:r>
              <a:rPr lang="en-US" b="1" dirty="0" err="1">
                <a:solidFill>
                  <a:schemeClr val="dk1"/>
                </a:solidFill>
              </a:rPr>
              <a:t>molad</a:t>
            </a:r>
            <a:r>
              <a:rPr lang="en-US" b="1" dirty="0">
                <a:solidFill>
                  <a:schemeClr val="dk1"/>
                </a:solidFill>
              </a:rPr>
              <a:t> for the </a:t>
            </a:r>
            <a:r>
              <a:rPr lang="en-US" b="1" i="1" dirty="0">
                <a:solidFill>
                  <a:schemeClr val="dk1"/>
                </a:solidFill>
              </a:rPr>
              <a:t>next</a:t>
            </a:r>
            <a:r>
              <a:rPr lang="en-US" b="1" dirty="0">
                <a:solidFill>
                  <a:schemeClr val="dk1"/>
                </a:solidFill>
              </a:rPr>
              <a:t> </a:t>
            </a:r>
            <a:r>
              <a:rPr lang="en-US" b="1" dirty="0" err="1">
                <a:solidFill>
                  <a:schemeClr val="dk1"/>
                </a:solidFill>
              </a:rPr>
              <a:t>Tishrei</a:t>
            </a:r>
            <a:endParaRPr b="1" dirty="0">
              <a:solidFill>
                <a:schemeClr val="dk1"/>
              </a:solidFill>
            </a:endParaRPr>
          </a:p>
          <a:p>
            <a:pPr marL="457200" lvl="0" indent="-342900" algn="l" rtl="0">
              <a:lnSpc>
                <a:spcPct val="115000"/>
              </a:lnSpc>
              <a:spcBef>
                <a:spcPts val="600"/>
              </a:spcBef>
              <a:spcAft>
                <a:spcPts val="0"/>
              </a:spcAft>
              <a:buSzPts val="1800"/>
              <a:buChar char="●"/>
            </a:pPr>
            <a:r>
              <a:rPr lang="en-US" dirty="0">
                <a:solidFill>
                  <a:schemeClr val="dk1"/>
                </a:solidFill>
              </a:rPr>
              <a:t>Repeat the process for the following year.</a:t>
            </a:r>
            <a:endParaRPr dirty="0"/>
          </a:p>
          <a:p>
            <a:pPr marL="457200" lvl="0" indent="-342900" algn="l" rtl="0">
              <a:lnSpc>
                <a:spcPct val="115000"/>
              </a:lnSpc>
              <a:spcBef>
                <a:spcPts val="600"/>
              </a:spcBef>
              <a:spcAft>
                <a:spcPts val="0"/>
              </a:spcAft>
              <a:buSzPts val="1800"/>
              <a:buChar char="●"/>
            </a:pPr>
            <a:r>
              <a:rPr lang="en-US" dirty="0">
                <a:solidFill>
                  <a:schemeClr val="dk1"/>
                </a:solidFill>
              </a:rPr>
              <a:t>To the result for </a:t>
            </a:r>
            <a:r>
              <a:rPr lang="en-US" i="1" dirty="0">
                <a:solidFill>
                  <a:schemeClr val="dk1"/>
                </a:solidFill>
              </a:rPr>
              <a:t>this</a:t>
            </a:r>
            <a:r>
              <a:rPr lang="en-US" dirty="0">
                <a:solidFill>
                  <a:schemeClr val="dk1"/>
                </a:solidFill>
              </a:rPr>
              <a:t> </a:t>
            </a:r>
            <a:r>
              <a:rPr lang="en-US" dirty="0" err="1">
                <a:solidFill>
                  <a:schemeClr val="dk1"/>
                </a:solidFill>
              </a:rPr>
              <a:t>Tishrei</a:t>
            </a:r>
            <a:r>
              <a:rPr lang="en-US" dirty="0">
                <a:solidFill>
                  <a:schemeClr val="dk1"/>
                </a:solidFill>
              </a:rPr>
              <a:t>, add twelve more months worth of time (for a regular year) - or thirteen (for a leap year) - to get the </a:t>
            </a:r>
            <a:r>
              <a:rPr lang="en-US" dirty="0" err="1">
                <a:solidFill>
                  <a:schemeClr val="dk1"/>
                </a:solidFill>
              </a:rPr>
              <a:t>molad</a:t>
            </a:r>
            <a:r>
              <a:rPr lang="en-US" dirty="0">
                <a:solidFill>
                  <a:schemeClr val="dk1"/>
                </a:solidFill>
              </a:rPr>
              <a:t> for next year.</a:t>
            </a:r>
            <a:endParaRPr dirty="0"/>
          </a:p>
          <a:p>
            <a:pPr marL="457200" lvl="0" indent="-342900" algn="l" rtl="0">
              <a:lnSpc>
                <a:spcPct val="115000"/>
              </a:lnSpc>
              <a:spcBef>
                <a:spcPts val="600"/>
              </a:spcBef>
              <a:spcAft>
                <a:spcPts val="0"/>
              </a:spcAft>
              <a:buSzPts val="1800"/>
              <a:buChar char="●"/>
            </a:pPr>
            <a:r>
              <a:rPr lang="en-US" dirty="0">
                <a:solidFill>
                  <a:schemeClr val="dk1"/>
                </a:solidFill>
              </a:rPr>
              <a:t>Again, this is an astronomical moment in time, not a day.</a:t>
            </a:r>
            <a:endParaRPr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Overview, cont. – choose a calendar</a:t>
            </a:r>
            <a:endParaRPr/>
          </a:p>
        </p:txBody>
      </p:sp>
      <p:sp>
        <p:nvSpPr>
          <p:cNvPr id="114" name="Google Shape;114;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600"/>
              </a:spcBef>
              <a:spcAft>
                <a:spcPts val="0"/>
              </a:spcAft>
              <a:buSzPts val="1800"/>
              <a:buNone/>
            </a:pPr>
            <a:r>
              <a:rPr lang="en-US" b="1" dirty="0">
                <a:solidFill>
                  <a:schemeClr val="dk1"/>
                </a:solidFill>
              </a:rPr>
              <a:t>4) Find the calendar day for each Rosh Hashanah.</a:t>
            </a:r>
            <a:endParaRPr dirty="0"/>
          </a:p>
          <a:p>
            <a:pPr marL="457200" lvl="0" indent="-342900" algn="l" rtl="0">
              <a:lnSpc>
                <a:spcPct val="115000"/>
              </a:lnSpc>
              <a:spcBef>
                <a:spcPts val="600"/>
              </a:spcBef>
              <a:spcAft>
                <a:spcPts val="0"/>
              </a:spcAft>
              <a:buSzPts val="1800"/>
              <a:buChar char="●"/>
            </a:pPr>
            <a:r>
              <a:rPr lang="en-US" dirty="0">
                <a:solidFill>
                  <a:schemeClr val="dk1"/>
                </a:solidFill>
              </a:rPr>
              <a:t>Very often Rosh Hashanah will be on the same day as the time that the </a:t>
            </a:r>
            <a:r>
              <a:rPr lang="en-US" dirty="0" err="1">
                <a:solidFill>
                  <a:schemeClr val="dk1"/>
                </a:solidFill>
              </a:rPr>
              <a:t>molad</a:t>
            </a:r>
            <a:r>
              <a:rPr lang="en-US" dirty="0">
                <a:solidFill>
                  <a:schemeClr val="dk1"/>
                </a:solidFill>
              </a:rPr>
              <a:t> we calculated falls – but not always!</a:t>
            </a:r>
            <a:endParaRPr dirty="0"/>
          </a:p>
          <a:p>
            <a:pPr marL="457200" lvl="0" indent="-342900" algn="l" rtl="0">
              <a:lnSpc>
                <a:spcPct val="115000"/>
              </a:lnSpc>
              <a:spcBef>
                <a:spcPts val="600"/>
              </a:spcBef>
              <a:spcAft>
                <a:spcPts val="0"/>
              </a:spcAft>
              <a:buSzPts val="1800"/>
              <a:buChar char="●"/>
            </a:pPr>
            <a:r>
              <a:rPr lang="en-US" dirty="0">
                <a:solidFill>
                  <a:schemeClr val="dk1"/>
                </a:solidFill>
              </a:rPr>
              <a:t>There are four situations that may cause it to be moved to the next day, or the day after.</a:t>
            </a:r>
            <a:endParaRPr dirty="0"/>
          </a:p>
          <a:p>
            <a:pPr marL="457200" lvl="0" indent="-342900" algn="l" rtl="0">
              <a:lnSpc>
                <a:spcPct val="115000"/>
              </a:lnSpc>
              <a:spcBef>
                <a:spcPts val="600"/>
              </a:spcBef>
              <a:spcAft>
                <a:spcPts val="0"/>
              </a:spcAft>
              <a:buSzPts val="1800"/>
              <a:buChar char="●"/>
            </a:pPr>
            <a:r>
              <a:rPr lang="en-US" dirty="0">
                <a:solidFill>
                  <a:schemeClr val="dk1"/>
                </a:solidFill>
              </a:rPr>
              <a:t>These are known as the Four </a:t>
            </a:r>
            <a:r>
              <a:rPr lang="en-US" dirty="0" err="1">
                <a:solidFill>
                  <a:schemeClr val="dk1"/>
                </a:solidFill>
              </a:rPr>
              <a:t>Dechiyos</a:t>
            </a:r>
            <a:r>
              <a:rPr lang="en-US" dirty="0">
                <a:solidFill>
                  <a:schemeClr val="dk1"/>
                </a:solidFill>
              </a:rPr>
              <a:t> (</a:t>
            </a:r>
            <a:r>
              <a:rPr lang="he-IL" dirty="0">
                <a:solidFill>
                  <a:schemeClr val="dk1"/>
                </a:solidFill>
              </a:rPr>
              <a:t>ד' דחיות</a:t>
            </a:r>
            <a:r>
              <a:rPr lang="en-US" dirty="0">
                <a:solidFill>
                  <a:schemeClr val="dk1"/>
                </a:solidFill>
              </a:rPr>
              <a:t>).</a:t>
            </a:r>
            <a:endParaRPr dirty="0"/>
          </a:p>
          <a:p>
            <a:pPr marL="457200" lvl="0" indent="-342900" algn="l" rtl="0">
              <a:lnSpc>
                <a:spcPct val="115000"/>
              </a:lnSpc>
              <a:spcBef>
                <a:spcPts val="600"/>
              </a:spcBef>
              <a:spcAft>
                <a:spcPts val="0"/>
              </a:spcAft>
              <a:buSzPts val="1800"/>
              <a:buChar char="●"/>
            </a:pPr>
            <a:r>
              <a:rPr lang="en-US" dirty="0">
                <a:solidFill>
                  <a:schemeClr val="dk1"/>
                </a:solidFill>
              </a:rPr>
              <a:t>Each resulting Rosh Hashanah is a day of the week on the calendar now, not a moment in time.</a:t>
            </a:r>
            <a:endParaRPr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Overview, cont. – choose a calendar</a:t>
            </a:r>
            <a:endParaRPr/>
          </a:p>
        </p:txBody>
      </p:sp>
      <p:sp>
        <p:nvSpPr>
          <p:cNvPr id="120" name="Google Shape;120;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600"/>
              </a:spcBef>
              <a:spcAft>
                <a:spcPts val="0"/>
              </a:spcAft>
              <a:buSzPts val="1800"/>
              <a:buNone/>
            </a:pPr>
            <a:r>
              <a:rPr lang="en-US" b="1">
                <a:solidFill>
                  <a:schemeClr val="dk1"/>
                </a:solidFill>
              </a:rPr>
              <a:t>5) Choose the calendar</a:t>
            </a:r>
            <a:endParaRPr/>
          </a:p>
          <a:p>
            <a:pPr marL="457200" lvl="0" indent="-342900" algn="l" rtl="0">
              <a:lnSpc>
                <a:spcPct val="115000"/>
              </a:lnSpc>
              <a:spcBef>
                <a:spcPts val="600"/>
              </a:spcBef>
              <a:spcAft>
                <a:spcPts val="0"/>
              </a:spcAft>
              <a:buSzPts val="1800"/>
              <a:buChar char="●"/>
            </a:pPr>
            <a:r>
              <a:rPr lang="en-US">
                <a:solidFill>
                  <a:schemeClr val="dk1"/>
                </a:solidFill>
              </a:rPr>
              <a:t>From the weekday of the first Rosh Hashanah, and the second, we know the length of the year. (חסירה, כסידרה, שלימה)</a:t>
            </a:r>
            <a:endParaRPr/>
          </a:p>
          <a:p>
            <a:pPr marL="457200" lvl="0" indent="-342900" algn="l" rtl="0">
              <a:lnSpc>
                <a:spcPct val="115000"/>
              </a:lnSpc>
              <a:spcBef>
                <a:spcPts val="600"/>
              </a:spcBef>
              <a:spcAft>
                <a:spcPts val="0"/>
              </a:spcAft>
              <a:buSzPts val="1800"/>
              <a:buChar char="●"/>
            </a:pPr>
            <a:r>
              <a:rPr lang="en-US">
                <a:solidFill>
                  <a:schemeClr val="dk1"/>
                </a:solidFill>
              </a:rPr>
              <a:t>That length, plus the starting week-day, plus whether it’s a leap year or not, determines the full calendar.</a:t>
            </a:r>
            <a:endParaRPr/>
          </a:p>
          <a:p>
            <a:pPr marL="457200" lvl="0" indent="-342900" algn="l" rtl="0">
              <a:lnSpc>
                <a:spcPct val="115000"/>
              </a:lnSpc>
              <a:spcBef>
                <a:spcPts val="600"/>
              </a:spcBef>
              <a:spcAft>
                <a:spcPts val="0"/>
              </a:spcAft>
              <a:buSzPts val="1800"/>
              <a:buChar char="●"/>
            </a:pPr>
            <a:r>
              <a:rPr lang="en-US">
                <a:solidFill>
                  <a:schemeClr val="dk1"/>
                </a:solidFill>
              </a:rPr>
              <a:t>There are only fourteen possible calendars.</a:t>
            </a:r>
            <a:endParaRPr/>
          </a:p>
          <a:p>
            <a:pPr marL="457200" lvl="0" indent="-342900" algn="l" rtl="0">
              <a:lnSpc>
                <a:spcPct val="115000"/>
              </a:lnSpc>
              <a:spcBef>
                <a:spcPts val="600"/>
              </a:spcBef>
              <a:spcAft>
                <a:spcPts val="0"/>
              </a:spcAft>
              <a:buSzPts val="1800"/>
              <a:buChar char="●"/>
            </a:pPr>
            <a:r>
              <a:rPr lang="en-US" i="1">
                <a:solidFill>
                  <a:schemeClr val="dk1"/>
                </a:solidFill>
              </a:rPr>
              <a:t>Chazal already worked out every detail of each of them. We’re really done. </a:t>
            </a:r>
            <a:r>
              <a:rPr lang="en-US">
                <a:solidFill>
                  <a:schemeClr val="dk1"/>
                </a:solidFill>
              </a:rPr>
              <a:t>The rest of the steps here will just describe how they did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Overview, cont. – arrange the chosen calendar</a:t>
            </a:r>
            <a:endParaRPr/>
          </a:p>
        </p:txBody>
      </p:sp>
      <p:sp>
        <p:nvSpPr>
          <p:cNvPr id="126" name="Google Shape;12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600"/>
              </a:spcBef>
              <a:spcAft>
                <a:spcPts val="0"/>
              </a:spcAft>
              <a:buSzPts val="1800"/>
              <a:buNone/>
            </a:pPr>
            <a:r>
              <a:rPr lang="en-US" b="1">
                <a:solidFill>
                  <a:schemeClr val="dk1"/>
                </a:solidFill>
              </a:rPr>
              <a:t>6) Find all the days of Rosh Chodesh, and all the yomim tovim.</a:t>
            </a:r>
            <a:endParaRPr/>
          </a:p>
          <a:p>
            <a:pPr marL="457200" lvl="0" indent="-342900" algn="l" rtl="0">
              <a:lnSpc>
                <a:spcPct val="115000"/>
              </a:lnSpc>
              <a:spcBef>
                <a:spcPts val="600"/>
              </a:spcBef>
              <a:spcAft>
                <a:spcPts val="0"/>
              </a:spcAft>
              <a:buSzPts val="1800"/>
              <a:buChar char="●"/>
            </a:pPr>
            <a:r>
              <a:rPr lang="en-US">
                <a:solidFill>
                  <a:schemeClr val="dk1"/>
                </a:solidFill>
              </a:rPr>
              <a:t>Once we know whether the year is a regular or leap year, and which weekdays are Rosh Hashanah at the beginning and end, we know the total number of days in the year.</a:t>
            </a:r>
            <a:endParaRPr/>
          </a:p>
          <a:p>
            <a:pPr marL="457200" lvl="0" indent="-342900" algn="l" rtl="0">
              <a:lnSpc>
                <a:spcPct val="115000"/>
              </a:lnSpc>
              <a:spcBef>
                <a:spcPts val="600"/>
              </a:spcBef>
              <a:spcAft>
                <a:spcPts val="0"/>
              </a:spcAft>
              <a:buSzPts val="1800"/>
              <a:buChar char="●"/>
            </a:pPr>
            <a:r>
              <a:rPr lang="en-US">
                <a:solidFill>
                  <a:schemeClr val="dk1"/>
                </a:solidFill>
              </a:rPr>
              <a:t>That tells us the lengths of each of the months, and gives us the days of Rosh Chodesh for each month.</a:t>
            </a:r>
            <a:endParaRPr/>
          </a:p>
          <a:p>
            <a:pPr marL="457200" lvl="0" indent="-342900" algn="l" rtl="0">
              <a:lnSpc>
                <a:spcPct val="115000"/>
              </a:lnSpc>
              <a:spcBef>
                <a:spcPts val="600"/>
              </a:spcBef>
              <a:spcAft>
                <a:spcPts val="0"/>
              </a:spcAft>
              <a:buSzPts val="1800"/>
              <a:buChar char="●"/>
            </a:pPr>
            <a:r>
              <a:rPr lang="en-US">
                <a:solidFill>
                  <a:schemeClr val="dk1"/>
                </a:solidFill>
              </a:rPr>
              <a:t>Each of the yomim tovim is on a particular date in the calendar and is now determined as well.</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Overview, cont. – arrange the chosen calendar</a:t>
            </a:r>
            <a:endParaRPr/>
          </a:p>
        </p:txBody>
      </p:sp>
      <p:sp>
        <p:nvSpPr>
          <p:cNvPr id="132" name="Google Shape;13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600"/>
              </a:spcBef>
              <a:spcAft>
                <a:spcPts val="0"/>
              </a:spcAft>
              <a:buSzPts val="1800"/>
              <a:buNone/>
            </a:pPr>
            <a:r>
              <a:rPr lang="en-US" b="1">
                <a:solidFill>
                  <a:schemeClr val="dk1"/>
                </a:solidFill>
              </a:rPr>
              <a:t>7) Determine the Torah readings (סדרות).</a:t>
            </a:r>
            <a:endParaRPr/>
          </a:p>
          <a:p>
            <a:pPr marL="457200" lvl="0" indent="-342900" algn="l" rtl="0">
              <a:lnSpc>
                <a:spcPct val="115000"/>
              </a:lnSpc>
              <a:spcBef>
                <a:spcPts val="600"/>
              </a:spcBef>
              <a:spcAft>
                <a:spcPts val="0"/>
              </a:spcAft>
              <a:buSzPts val="1800"/>
              <a:buChar char="●"/>
            </a:pPr>
            <a:r>
              <a:rPr lang="en-US">
                <a:solidFill>
                  <a:schemeClr val="dk1"/>
                </a:solidFill>
              </a:rPr>
              <a:t>Now that the calendar is set up, we can see how many weekly Torah readings are needed – just count available Shabboses.</a:t>
            </a:r>
            <a:endParaRPr/>
          </a:p>
          <a:p>
            <a:pPr marL="457200" lvl="0" indent="-342900" algn="l" rtl="0">
              <a:lnSpc>
                <a:spcPct val="115000"/>
              </a:lnSpc>
              <a:spcBef>
                <a:spcPts val="600"/>
              </a:spcBef>
              <a:spcAft>
                <a:spcPts val="0"/>
              </a:spcAft>
              <a:buSzPts val="1800"/>
              <a:buChar char="●"/>
            </a:pPr>
            <a:r>
              <a:rPr lang="en-US">
                <a:solidFill>
                  <a:schemeClr val="dk1"/>
                </a:solidFill>
              </a:rPr>
              <a:t>We decide how many parshiyos need to be doubled up to fit.</a:t>
            </a:r>
            <a:endParaRPr/>
          </a:p>
          <a:p>
            <a:pPr marL="457200" lvl="0" indent="-342900" algn="l" rtl="0">
              <a:lnSpc>
                <a:spcPct val="115000"/>
              </a:lnSpc>
              <a:spcBef>
                <a:spcPts val="600"/>
              </a:spcBef>
              <a:spcAft>
                <a:spcPts val="0"/>
              </a:spcAft>
              <a:buSzPts val="1800"/>
              <a:buChar char="●"/>
            </a:pPr>
            <a:r>
              <a:rPr lang="en-US">
                <a:solidFill>
                  <a:schemeClr val="dk1"/>
                </a:solidFill>
              </a:rPr>
              <a:t>This was already done by Chazal for every possible calendar, but they gave some principles for how they decided which ones to double up.</a:t>
            </a:r>
            <a:endParaRPr/>
          </a:p>
          <a:p>
            <a:pPr marL="457200" lvl="0" indent="-342900" algn="l" rtl="0">
              <a:lnSpc>
                <a:spcPct val="115000"/>
              </a:lnSpc>
              <a:spcBef>
                <a:spcPts val="600"/>
              </a:spcBef>
              <a:spcAft>
                <a:spcPts val="0"/>
              </a:spcAft>
              <a:buSzPts val="1800"/>
              <a:buChar char="●"/>
            </a:pPr>
            <a:r>
              <a:rPr lang="en-US">
                <a:solidFill>
                  <a:schemeClr val="dk1"/>
                </a:solidFill>
              </a:rPr>
              <a:t>The results can be different in Eretz Yisroel and in chutzah la’aretz.</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Overview, cont. – arrange the chosen calendar</a:t>
            </a:r>
            <a:endParaRPr/>
          </a:p>
        </p:txBody>
      </p:sp>
      <p:sp>
        <p:nvSpPr>
          <p:cNvPr id="138" name="Google Shape;138;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600"/>
              </a:spcBef>
              <a:spcAft>
                <a:spcPts val="0"/>
              </a:spcAft>
              <a:buSzPts val="1800"/>
              <a:buNone/>
            </a:pPr>
            <a:r>
              <a:rPr lang="en-US" b="1" dirty="0">
                <a:solidFill>
                  <a:schemeClr val="dk1"/>
                </a:solidFill>
              </a:rPr>
              <a:t>8) Connect the calendar to the English (civil) calendar.</a:t>
            </a:r>
            <a:endParaRPr dirty="0"/>
          </a:p>
          <a:p>
            <a:pPr marL="457200" lvl="0" indent="-342900" algn="l" rtl="0">
              <a:lnSpc>
                <a:spcPct val="115000"/>
              </a:lnSpc>
              <a:spcBef>
                <a:spcPts val="600"/>
              </a:spcBef>
              <a:spcAft>
                <a:spcPts val="0"/>
              </a:spcAft>
              <a:buSzPts val="1800"/>
              <a:buChar char="●"/>
            </a:pPr>
            <a:r>
              <a:rPr lang="en-US" dirty="0">
                <a:solidFill>
                  <a:schemeClr val="dk1"/>
                </a:solidFill>
              </a:rPr>
              <a:t>We are not actually going to do this step – just explain it.</a:t>
            </a:r>
            <a:endParaRPr dirty="0"/>
          </a:p>
          <a:p>
            <a:pPr marL="457200" lvl="0" indent="-342900" algn="l" rtl="0">
              <a:lnSpc>
                <a:spcPct val="115000"/>
              </a:lnSpc>
              <a:spcBef>
                <a:spcPts val="600"/>
              </a:spcBef>
              <a:spcAft>
                <a:spcPts val="0"/>
              </a:spcAft>
              <a:buSzPts val="1800"/>
              <a:buChar char="●"/>
            </a:pPr>
            <a:r>
              <a:rPr lang="en-US" dirty="0">
                <a:solidFill>
                  <a:schemeClr val="dk1"/>
                </a:solidFill>
              </a:rPr>
              <a:t>The </a:t>
            </a:r>
            <a:r>
              <a:rPr lang="he-IL" dirty="0">
                <a:solidFill>
                  <a:schemeClr val="dk1"/>
                </a:solidFill>
              </a:rPr>
              <a:t>קדמונים</a:t>
            </a:r>
            <a:r>
              <a:rPr lang="en-US" dirty="0">
                <a:solidFill>
                  <a:schemeClr val="dk1"/>
                </a:solidFill>
              </a:rPr>
              <a:t> showed how to find the date when we start saying </a:t>
            </a:r>
            <a:r>
              <a:rPr lang="en-US" dirty="0" err="1">
                <a:solidFill>
                  <a:schemeClr val="dk1"/>
                </a:solidFill>
              </a:rPr>
              <a:t>V’sein</a:t>
            </a:r>
            <a:r>
              <a:rPr lang="en-US" dirty="0">
                <a:solidFill>
                  <a:schemeClr val="dk1"/>
                </a:solidFill>
              </a:rPr>
              <a:t> </a:t>
            </a:r>
            <a:r>
              <a:rPr lang="en-US" dirty="0" err="1">
                <a:solidFill>
                  <a:schemeClr val="dk1"/>
                </a:solidFill>
              </a:rPr>
              <a:t>tal</a:t>
            </a:r>
            <a:r>
              <a:rPr lang="en-US" dirty="0">
                <a:solidFill>
                  <a:schemeClr val="dk1"/>
                </a:solidFill>
              </a:rPr>
              <a:t> </a:t>
            </a:r>
            <a:r>
              <a:rPr lang="en-US" dirty="0" err="1">
                <a:solidFill>
                  <a:schemeClr val="dk1"/>
                </a:solidFill>
              </a:rPr>
              <a:t>umatar</a:t>
            </a:r>
            <a:r>
              <a:rPr lang="en-US" dirty="0">
                <a:solidFill>
                  <a:schemeClr val="dk1"/>
                </a:solidFill>
              </a:rPr>
              <a:t>, using the old </a:t>
            </a:r>
            <a:r>
              <a:rPr lang="en-US" i="1" dirty="0">
                <a:solidFill>
                  <a:schemeClr val="dk1"/>
                </a:solidFill>
              </a:rPr>
              <a:t>Julian</a:t>
            </a:r>
            <a:r>
              <a:rPr lang="en-US" dirty="0">
                <a:solidFill>
                  <a:schemeClr val="dk1"/>
                </a:solidFill>
              </a:rPr>
              <a:t> calendar.</a:t>
            </a:r>
            <a:endParaRPr dirty="0"/>
          </a:p>
          <a:p>
            <a:pPr marL="457200" lvl="0" indent="-342900" algn="l" rtl="0">
              <a:lnSpc>
                <a:spcPct val="115000"/>
              </a:lnSpc>
              <a:spcBef>
                <a:spcPts val="600"/>
              </a:spcBef>
              <a:spcAft>
                <a:spcPts val="0"/>
              </a:spcAft>
              <a:buSzPts val="1800"/>
              <a:buChar char="●"/>
            </a:pPr>
            <a:r>
              <a:rPr lang="en-US" dirty="0">
                <a:solidFill>
                  <a:schemeClr val="dk1"/>
                </a:solidFill>
              </a:rPr>
              <a:t>Convert to today’s Gregorian calendar (used since 1582).</a:t>
            </a:r>
            <a:endParaRPr dirty="0"/>
          </a:p>
          <a:p>
            <a:pPr marL="457200" lvl="0" indent="-342900" algn="l" rtl="0">
              <a:lnSpc>
                <a:spcPct val="115000"/>
              </a:lnSpc>
              <a:spcBef>
                <a:spcPts val="600"/>
              </a:spcBef>
              <a:spcAft>
                <a:spcPts val="0"/>
              </a:spcAft>
              <a:buSzPts val="1800"/>
              <a:buChar char="●"/>
            </a:pPr>
            <a:r>
              <a:rPr lang="en-US" dirty="0">
                <a:solidFill>
                  <a:schemeClr val="dk1"/>
                </a:solidFill>
              </a:rPr>
              <a:t>Use that to find any other date, like January 1.</a:t>
            </a:r>
            <a:endParaRPr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Introduction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en-US" dirty="0">
                <a:solidFill>
                  <a:srgbClr val="000000"/>
                </a:solidFill>
              </a:rPr>
              <a:t>Choosing the calendar</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Yomim Tovim and Sidros</a:t>
            </a:r>
          </a:p>
          <a:p>
            <a:pPr marL="457200" lvl="0" indent="-342900" algn="l" rtl="0">
              <a:spcBef>
                <a:spcPts val="1200"/>
              </a:spcBef>
              <a:spcAft>
                <a:spcPts val="0"/>
              </a:spcAft>
              <a:buClr>
                <a:srgbClr val="000000"/>
              </a:buClr>
              <a:buSzPts val="1800"/>
              <a:buAutoNum type="alphaUcPeriod"/>
            </a:pPr>
            <a:r>
              <a:rPr lang="en" dirty="0">
                <a:solidFill>
                  <a:srgbClr val="000000"/>
                </a:solidFill>
              </a:rPr>
              <a:t>Conclusion</a:t>
            </a:r>
            <a:endParaRPr dirty="0">
              <a:solidFill>
                <a:srgbClr val="000000"/>
              </a:solidFill>
            </a:endParaRPr>
          </a:p>
        </p:txBody>
      </p:sp>
    </p:spTree>
    <p:custDataLst>
      <p:tags r:id="rId1"/>
    </p:custDataLst>
    <p:extLst>
      <p:ext uri="{BB962C8B-B14F-4D97-AF65-F5344CB8AC3E}">
        <p14:creationId xmlns:p14="http://schemas.microsoft.com/office/powerpoint/2010/main" val="340894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 Choosing the calendar</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 dirty="0">
                <a:solidFill>
                  <a:srgbClr val="000000"/>
                </a:solidFill>
              </a:rPr>
              <a:t>Okay, let’s get started and really do it!</a:t>
            </a:r>
          </a:p>
          <a:p>
            <a:pPr marL="0" indent="0">
              <a:buNone/>
            </a:pPr>
            <a:r>
              <a:rPr lang="en-US" dirty="0">
                <a:solidFill>
                  <a:srgbClr val="000000"/>
                </a:solidFill>
              </a:rPr>
              <a:t>We’ll go through the steps to get the calendar for a year - and do it for </a:t>
            </a:r>
            <a:r>
              <a:rPr lang="en-US" i="1" dirty="0">
                <a:solidFill>
                  <a:srgbClr val="000000"/>
                </a:solidFill>
              </a:rPr>
              <a:t>this</a:t>
            </a:r>
            <a:r>
              <a:rPr lang="en-US" dirty="0">
                <a:solidFill>
                  <a:srgbClr val="000000"/>
                </a:solidFill>
              </a:rPr>
              <a:t> year.</a:t>
            </a:r>
          </a:p>
          <a:p>
            <a:pPr marL="457200" lvl="0" indent="-342900" algn="l" rtl="0">
              <a:spcBef>
                <a:spcPts val="1600"/>
              </a:spcBef>
              <a:spcAft>
                <a:spcPts val="0"/>
              </a:spcAft>
              <a:buClr>
                <a:srgbClr val="000000"/>
              </a:buClr>
              <a:buSzPts val="1800"/>
              <a:buAutoNum type="arabicParenR"/>
            </a:pPr>
            <a:r>
              <a:rPr lang="en" dirty="0">
                <a:solidFill>
                  <a:srgbClr val="000000"/>
                </a:solidFill>
              </a:rPr>
              <a:t>Peshuta or m’uberes?</a:t>
            </a:r>
          </a:p>
          <a:p>
            <a:pPr>
              <a:buClr>
                <a:srgbClr val="000000"/>
              </a:buClr>
              <a:buFont typeface="Arial"/>
              <a:buAutoNum type="arabicParenR"/>
            </a:pPr>
            <a:r>
              <a:rPr lang="en-US" dirty="0">
                <a:solidFill>
                  <a:srgbClr val="000000"/>
                </a:solidFill>
              </a:rPr>
              <a:t>Introduction – how to calculate the </a:t>
            </a:r>
            <a:r>
              <a:rPr lang="en-US" dirty="0" err="1">
                <a:solidFill>
                  <a:srgbClr val="000000"/>
                </a:solidFill>
              </a:rPr>
              <a:t>molad</a:t>
            </a:r>
            <a:endParaRPr lang="en-US" dirty="0">
              <a:solidFill>
                <a:srgbClr val="000000"/>
              </a:solidFill>
            </a:endParaRPr>
          </a:p>
          <a:p>
            <a:pPr marL="457200" lvl="0" indent="-342900" algn="l" rtl="0">
              <a:spcBef>
                <a:spcPts val="0"/>
              </a:spcBef>
              <a:spcAft>
                <a:spcPts val="0"/>
              </a:spcAft>
              <a:buClr>
                <a:srgbClr val="000000"/>
              </a:buClr>
              <a:buSzPts val="1800"/>
              <a:buAutoNum type="arabicParenR"/>
            </a:pPr>
            <a:r>
              <a:rPr lang="en" dirty="0">
                <a:solidFill>
                  <a:srgbClr val="000000"/>
                </a:solidFill>
              </a:rPr>
              <a:t>Find the molad</a:t>
            </a:r>
            <a:br>
              <a:rPr lang="en" dirty="0">
                <a:solidFill>
                  <a:srgbClr val="000000"/>
                </a:solidFill>
              </a:rPr>
            </a:br>
            <a:r>
              <a:rPr lang="en" dirty="0">
                <a:solidFill>
                  <a:srgbClr val="000000"/>
                </a:solidFill>
              </a:rPr>
              <a:t>- for Tishrei this year</a:t>
            </a:r>
            <a:br>
              <a:rPr lang="en" dirty="0">
                <a:solidFill>
                  <a:srgbClr val="000000"/>
                </a:solidFill>
              </a:rPr>
            </a:br>
            <a:r>
              <a:rPr lang="en" dirty="0">
                <a:solidFill>
                  <a:srgbClr val="000000"/>
                </a:solidFill>
              </a:rPr>
              <a:t>- and for next year</a:t>
            </a:r>
            <a:endParaRPr dirty="0">
              <a:solidFill>
                <a:srgbClr val="000000"/>
              </a:solidFill>
            </a:endParaRPr>
          </a:p>
          <a:p>
            <a:pPr marL="457200" lvl="0" indent="-342900" algn="l" rtl="0">
              <a:spcBef>
                <a:spcPts val="0"/>
              </a:spcBef>
              <a:spcAft>
                <a:spcPts val="0"/>
              </a:spcAft>
              <a:buClr>
                <a:srgbClr val="000000"/>
              </a:buClr>
              <a:buSzPts val="1800"/>
              <a:buAutoNum type="arabicParenR"/>
            </a:pPr>
            <a:r>
              <a:rPr lang="en-US" dirty="0">
                <a:solidFill>
                  <a:srgbClr val="000000"/>
                </a:solidFill>
              </a:rPr>
              <a:t>F</a:t>
            </a:r>
            <a:r>
              <a:rPr lang="en" dirty="0">
                <a:solidFill>
                  <a:srgbClr val="000000"/>
                </a:solidFill>
              </a:rPr>
              <a:t>ind Rosh Hashanah - the four dechiyos</a:t>
            </a:r>
            <a:endParaRPr dirty="0">
              <a:solidFill>
                <a:srgbClr val="000000"/>
              </a:solidFill>
            </a:endParaRPr>
          </a:p>
          <a:p>
            <a:pPr lvl="0">
              <a:buClr>
                <a:srgbClr val="000000"/>
              </a:buClr>
              <a:buAutoNum type="arabicParenR"/>
            </a:pPr>
            <a:r>
              <a:rPr lang="en-US" dirty="0">
                <a:solidFill>
                  <a:srgbClr val="000000"/>
                </a:solidFill>
              </a:rPr>
              <a:t>Choose the calendar</a:t>
            </a:r>
          </a:p>
        </p:txBody>
      </p:sp>
    </p:spTree>
    <p:custDataLst>
      <p:tags r:id="rId1"/>
    </p:custDataLst>
    <p:extLst>
      <p:ext uri="{BB962C8B-B14F-4D97-AF65-F5344CB8AC3E}">
        <p14:creationId xmlns:p14="http://schemas.microsoft.com/office/powerpoint/2010/main" val="103568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1) </a:t>
            </a:r>
            <a:r>
              <a:rPr lang="en-US" dirty="0" err="1"/>
              <a:t>Peshuta</a:t>
            </a:r>
            <a:r>
              <a:rPr lang="en-US" dirty="0"/>
              <a:t> or </a:t>
            </a:r>
            <a:r>
              <a:rPr lang="en-US" dirty="0" err="1"/>
              <a:t>m’uberes</a:t>
            </a:r>
            <a:r>
              <a:rPr lang="en-US" dirty="0"/>
              <a:t>?</a:t>
            </a:r>
            <a:endParaRPr dirty="0"/>
          </a:p>
        </p:txBody>
      </p:sp>
      <p:graphicFrame>
        <p:nvGraphicFramePr>
          <p:cNvPr id="156" name="Google Shape;156;p18"/>
          <p:cNvGraphicFramePr/>
          <p:nvPr>
            <p:extLst>
              <p:ext uri="{D42A27DB-BD31-4B8C-83A1-F6EECF244321}">
                <p14:modId xmlns:p14="http://schemas.microsoft.com/office/powerpoint/2010/main" val="2802417171"/>
              </p:ext>
            </p:extLst>
          </p:nvPr>
        </p:nvGraphicFramePr>
        <p:xfrm>
          <a:off x="753036" y="1156447"/>
          <a:ext cx="7637950" cy="3662720"/>
        </p:xfrm>
        <a:graphic>
          <a:graphicData uri="http://schemas.openxmlformats.org/drawingml/2006/table">
            <a:tbl>
              <a:tblPr>
                <a:noFill/>
                <a:tableStyleId>{95B18E70-B681-499C-819D-2F231DCEA863}</a:tableStyleId>
              </a:tblPr>
              <a:tblGrid>
                <a:gridCol w="4231350">
                  <a:extLst>
                    <a:ext uri="{9D8B030D-6E8A-4147-A177-3AD203B41FA5}">
                      <a16:colId xmlns:a16="http://schemas.microsoft.com/office/drawing/2014/main" val="20000"/>
                    </a:ext>
                  </a:extLst>
                </a:gridCol>
                <a:gridCol w="34066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t>This year:</a:t>
                      </a:r>
                      <a:endParaRPr dirty="0"/>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 regular years (</a:t>
                      </a:r>
                      <a:r>
                        <a:rPr lang="en-US" sz="1800" u="none" strike="noStrike" cap="none" dirty="0" err="1">
                          <a:solidFill>
                            <a:schemeClr val="dk1"/>
                          </a:solidFill>
                        </a:rPr>
                        <a:t>peshutos</a:t>
                      </a:r>
                      <a:r>
                        <a:rPr lang="en-US" sz="1800" u="none" strike="noStrike" cap="none" dirty="0">
                          <a:solidFill>
                            <a:schemeClr val="dk1"/>
                          </a:solidFill>
                        </a:rPr>
                        <a:t>) and leap years (</a:t>
                      </a:r>
                      <a:r>
                        <a:rPr lang="en-US" sz="1800" u="none" strike="noStrike" cap="none" dirty="0" err="1">
                          <a:solidFill>
                            <a:schemeClr val="dk1"/>
                          </a:solidFill>
                        </a:rPr>
                        <a:t>m'ubaros</a:t>
                      </a:r>
                      <a:r>
                        <a:rPr lang="en-US" sz="1800" u="none" strike="noStrike" cap="none" dirty="0">
                          <a:solidFill>
                            <a:schemeClr val="dk1"/>
                          </a:solidFill>
                        </a:rPr>
                        <a:t>) are in a repeating nineteen year cycle.</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7 leap years plus 12 regular years is 235 months. 235 lunar months is very close to 19 solar years. </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chemeClr val="bg1"/>
                    </a:solidFill>
                  </a:tcPr>
                </a:tc>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p>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p>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t>7x13 + 12x12 = 235</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t>235 months - 19 solar years = about two hours</a:t>
                      </a:r>
                      <a:endParaRPr sz="1800" u="none" strike="noStrike" cap="none"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Take the number of the year, take the remainder divided by 19.</a:t>
                      </a:r>
                      <a:endParaRPr dirty="0"/>
                    </a:p>
                  </a:txBody>
                  <a:tcPr marL="91450" marR="91450" marT="45725" marB="45725">
                    <a:lnR w="12700" cap="flat" cmpd="sng">
                      <a:solidFill>
                        <a:schemeClr val="dk1"/>
                      </a:solidFill>
                      <a:prstDash val="solid"/>
                      <a:round/>
                      <a:headEnd type="none" w="sm" len="sm"/>
                      <a:tailEnd type="none" w="sm" len="sm"/>
                    </a:lnR>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5784 mod 19 = remainder 8</a:t>
                      </a:r>
                      <a:endParaRPr dirty="0"/>
                    </a:p>
                  </a:txBody>
                  <a:tcPr marL="91450" marR="91450" marT="45725" marB="45725">
                    <a:lnL w="12700" cap="flat" cmpd="sng">
                      <a:solidFill>
                        <a:schemeClr val="dk1"/>
                      </a:solidFill>
                      <a:prstDash val="solid"/>
                      <a:round/>
                      <a:headEnd type="none" w="sm" len="sm"/>
                      <a:tailEnd type="none" w="sm" len="sm"/>
                    </a:lnL>
                    <a:solidFill>
                      <a:schemeClr val="bg1"/>
                    </a:solidFill>
                  </a:tcPr>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 </a:t>
                      </a:r>
                      <a:r>
                        <a:rPr lang="en-US" sz="1800" u="none" strike="noStrike" cap="none" dirty="0" err="1">
                          <a:solidFill>
                            <a:schemeClr val="dk1"/>
                          </a:solidFill>
                        </a:rPr>
                        <a:t>siman</a:t>
                      </a:r>
                      <a:r>
                        <a:rPr lang="en-US" sz="1800" u="none" strike="noStrike" cap="none" dirty="0">
                          <a:solidFill>
                            <a:schemeClr val="dk1"/>
                          </a:solidFill>
                        </a:rPr>
                        <a:t> </a:t>
                      </a:r>
                      <a:r>
                        <a:rPr lang="he-IL" sz="1800" u="none" strike="noStrike" cap="none" dirty="0">
                          <a:solidFill>
                            <a:schemeClr val="dk1"/>
                          </a:solidFill>
                        </a:rPr>
                        <a:t>גו"ח אדז"ט</a:t>
                      </a:r>
                      <a:r>
                        <a:rPr lang="en-US" sz="1800" u="none" strike="noStrike" cap="none" baseline="0" dirty="0">
                          <a:solidFill>
                            <a:schemeClr val="dk1"/>
                          </a:solidFill>
                        </a:rPr>
                        <a:t> te</a:t>
                      </a:r>
                      <a:r>
                        <a:rPr lang="en-US" sz="1800" u="none" strike="noStrike" cap="none" dirty="0">
                          <a:solidFill>
                            <a:schemeClr val="dk1"/>
                          </a:solidFill>
                        </a:rPr>
                        <a:t>lls which ones are leap years: 3,6,8,11,14,17,19.</a:t>
                      </a:r>
                      <a:endParaRPr dirty="0"/>
                    </a:p>
                  </a:txBody>
                  <a:tcPr marL="91450" marR="91450" marT="45725" marB="45725">
                    <a:lnR w="12700" cap="flat" cmpd="sng">
                      <a:solidFill>
                        <a:schemeClr val="dk1"/>
                      </a:solidFill>
                      <a:prstDash val="solid"/>
                      <a:round/>
                      <a:headEnd type="none" w="sm" len="sm"/>
                      <a:tailEnd type="none" w="sm" len="sm"/>
                    </a:lnR>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So this year is “</a:t>
                      </a:r>
                      <a:r>
                        <a:rPr lang="he-IL" sz="1800" u="none" strike="noStrike" cap="none" dirty="0">
                          <a:solidFill>
                            <a:schemeClr val="dk1"/>
                          </a:solidFill>
                        </a:rPr>
                        <a:t>ח</a:t>
                      </a:r>
                      <a:r>
                        <a:rPr lang="en-US" sz="1800" u="none" strike="noStrike" cap="none" dirty="0">
                          <a:solidFill>
                            <a:schemeClr val="dk1"/>
                          </a:solidFill>
                        </a:rPr>
                        <a:t>”, a </a:t>
                      </a:r>
                      <a:r>
                        <a:rPr lang="en-US" sz="1800" b="1" u="none" strike="noStrike" cap="none" dirty="0">
                          <a:solidFill>
                            <a:schemeClr val="dk1"/>
                          </a:solidFill>
                        </a:rPr>
                        <a:t>leap year (</a:t>
                      </a:r>
                      <a:r>
                        <a:rPr lang="he-IL" sz="1800" b="1" u="none" strike="noStrike" cap="none" dirty="0">
                          <a:solidFill>
                            <a:schemeClr val="dk1"/>
                          </a:solidFill>
                        </a:rPr>
                        <a:t>מעוברת</a:t>
                      </a:r>
                      <a:r>
                        <a:rPr lang="en-US" sz="1800" b="1" u="none" strike="noStrike" cap="none" dirty="0">
                          <a:solidFill>
                            <a:schemeClr val="dk1"/>
                          </a:solidFill>
                        </a:rPr>
                        <a:t>)</a:t>
                      </a:r>
                      <a:r>
                        <a:rPr lang="en-US" sz="1800" u="none" strike="noStrike" cap="none" dirty="0">
                          <a:solidFill>
                            <a:schemeClr val="dk1"/>
                          </a:solidFill>
                        </a:rPr>
                        <a:t>.</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B) Choosing the calendar</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spcBef>
                <a:spcPts val="1600"/>
              </a:spcBef>
              <a:buClr>
                <a:srgbClr val="000000"/>
              </a:buClr>
              <a:buFont typeface="Arial"/>
              <a:buAutoNum type="arabicParenR"/>
            </a:pPr>
            <a:r>
              <a:rPr lang="en" dirty="0">
                <a:solidFill>
                  <a:srgbClr val="000000"/>
                </a:solidFill>
              </a:rPr>
              <a:t>Peshuta or m’uberes?</a:t>
            </a:r>
          </a:p>
          <a:p>
            <a:pPr lvl="0">
              <a:buClr>
                <a:srgbClr val="000000"/>
              </a:buClr>
              <a:buAutoNum type="arabicParenR"/>
            </a:pPr>
            <a:r>
              <a:rPr lang="en-US" dirty="0">
                <a:solidFill>
                  <a:srgbClr val="000000"/>
                </a:solidFill>
              </a:rPr>
              <a:t>Introduction – how to calculate the </a:t>
            </a:r>
            <a:r>
              <a:rPr lang="en-US" dirty="0" err="1">
                <a:solidFill>
                  <a:srgbClr val="000000"/>
                </a:solidFill>
              </a:rPr>
              <a:t>molad</a:t>
            </a:r>
            <a:endParaRPr dirty="0">
              <a:solidFill>
                <a:srgbClr val="000000"/>
              </a:solidFill>
            </a:endParaRPr>
          </a:p>
          <a:p>
            <a:pPr marL="457200" lvl="0" indent="-342900" algn="l" rtl="0">
              <a:spcBef>
                <a:spcPts val="0"/>
              </a:spcBef>
              <a:spcAft>
                <a:spcPts val="0"/>
              </a:spcAft>
              <a:buClr>
                <a:srgbClr val="000000"/>
              </a:buClr>
              <a:buSzPts val="1800"/>
              <a:buAutoNum type="arabicParenR"/>
            </a:pPr>
            <a:r>
              <a:rPr lang="en" dirty="0">
                <a:solidFill>
                  <a:srgbClr val="000000"/>
                </a:solidFill>
              </a:rPr>
              <a:t>Find the molad</a:t>
            </a:r>
            <a:br>
              <a:rPr lang="en" dirty="0">
                <a:solidFill>
                  <a:srgbClr val="000000"/>
                </a:solidFill>
              </a:rPr>
            </a:br>
            <a:r>
              <a:rPr lang="en" dirty="0">
                <a:solidFill>
                  <a:srgbClr val="000000"/>
                </a:solidFill>
              </a:rPr>
              <a:t>- for Tishrei this year</a:t>
            </a:r>
            <a:br>
              <a:rPr lang="en" dirty="0">
                <a:solidFill>
                  <a:srgbClr val="000000"/>
                </a:solidFill>
              </a:rPr>
            </a:br>
            <a:r>
              <a:rPr lang="en" dirty="0">
                <a:solidFill>
                  <a:srgbClr val="000000"/>
                </a:solidFill>
              </a:rPr>
              <a:t>- and for next year</a:t>
            </a:r>
            <a:endParaRPr dirty="0">
              <a:solidFill>
                <a:srgbClr val="000000"/>
              </a:solidFill>
            </a:endParaRPr>
          </a:p>
          <a:p>
            <a:pPr marL="457200" lvl="0" indent="-342900" algn="l" rtl="0">
              <a:spcBef>
                <a:spcPts val="0"/>
              </a:spcBef>
              <a:spcAft>
                <a:spcPts val="0"/>
              </a:spcAft>
              <a:buClr>
                <a:srgbClr val="000000"/>
              </a:buClr>
              <a:buSzPts val="1800"/>
              <a:buAutoNum type="arabicParenR"/>
            </a:pPr>
            <a:r>
              <a:rPr lang="en-US" dirty="0">
                <a:solidFill>
                  <a:srgbClr val="000000"/>
                </a:solidFill>
              </a:rPr>
              <a:t>F</a:t>
            </a:r>
            <a:r>
              <a:rPr lang="en" dirty="0">
                <a:solidFill>
                  <a:srgbClr val="000000"/>
                </a:solidFill>
              </a:rPr>
              <a:t>ind Rosh Hashanah - the four dechiyos</a:t>
            </a:r>
            <a:endParaRPr dirty="0">
              <a:solidFill>
                <a:srgbClr val="000000"/>
              </a:solidFill>
            </a:endParaRPr>
          </a:p>
          <a:p>
            <a:pPr marL="457200" lvl="0" indent="-342900" algn="l" rtl="0">
              <a:spcBef>
                <a:spcPts val="0"/>
              </a:spcBef>
              <a:spcAft>
                <a:spcPts val="0"/>
              </a:spcAft>
              <a:buClr>
                <a:srgbClr val="000000"/>
              </a:buClr>
              <a:buSzPts val="1800"/>
              <a:buAutoNum type="arabicParenR"/>
            </a:pPr>
            <a:r>
              <a:rPr lang="en" dirty="0">
                <a:solidFill>
                  <a:srgbClr val="000000"/>
                </a:solidFill>
              </a:rPr>
              <a:t>Choose the calendar</a:t>
            </a:r>
            <a:endParaRPr dirty="0">
              <a:solidFill>
                <a:srgbClr val="000000"/>
              </a:solidFill>
            </a:endParaRPr>
          </a:p>
        </p:txBody>
      </p:sp>
    </p:spTree>
    <p:custDataLst>
      <p:tags r:id="rId1"/>
    </p:custDataLst>
    <p:extLst>
      <p:ext uri="{BB962C8B-B14F-4D97-AF65-F5344CB8AC3E}">
        <p14:creationId xmlns:p14="http://schemas.microsoft.com/office/powerpoint/2010/main" val="303561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Introduction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en-US" dirty="0">
                <a:solidFill>
                  <a:srgbClr val="000000"/>
                </a:solidFill>
              </a:rPr>
              <a:t>Choosing the calendar</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Yomim Tovim and Sidros</a:t>
            </a:r>
          </a:p>
          <a:p>
            <a:pPr marL="457200" lvl="0" indent="-342900" algn="l" rtl="0">
              <a:spcBef>
                <a:spcPts val="1200"/>
              </a:spcBef>
              <a:spcAft>
                <a:spcPts val="0"/>
              </a:spcAft>
              <a:buClr>
                <a:srgbClr val="000000"/>
              </a:buClr>
              <a:buSzPts val="1800"/>
              <a:buAutoNum type="alphaUcPeriod"/>
            </a:pPr>
            <a:r>
              <a:rPr lang="en" dirty="0">
                <a:solidFill>
                  <a:srgbClr val="000000"/>
                </a:solidFill>
              </a:rPr>
              <a:t>Conclusion</a:t>
            </a:r>
            <a:endParaRPr dirty="0">
              <a:solidFill>
                <a:srgbClr val="000000"/>
              </a:solidFill>
            </a:endParaRPr>
          </a:p>
        </p:txBody>
      </p:sp>
    </p:spTree>
    <p:custDataLst>
      <p:tags r:id="rId1"/>
    </p:custDataLst>
    <p:extLst>
      <p:ext uri="{BB962C8B-B14F-4D97-AF65-F5344CB8AC3E}">
        <p14:creationId xmlns:p14="http://schemas.microsoft.com/office/powerpoint/2010/main" val="869641624"/>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2) Introduction – how to calculate</a:t>
            </a:r>
            <a:endParaRPr/>
          </a:p>
        </p:txBody>
      </p:sp>
      <p:sp>
        <p:nvSpPr>
          <p:cNvPr id="168" name="Google Shape;168;p20"/>
          <p:cNvSpPr txBox="1">
            <a:spLocks noGrp="1"/>
          </p:cNvSpPr>
          <p:nvPr>
            <p:ph type="body" idx="1"/>
          </p:nvPr>
        </p:nvSpPr>
        <p:spPr>
          <a:xfrm>
            <a:off x="311700" y="1152475"/>
            <a:ext cx="8520600" cy="371536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600"/>
              </a:spcBef>
              <a:spcAft>
                <a:spcPts val="0"/>
              </a:spcAft>
              <a:buClr>
                <a:schemeClr val="dk1"/>
              </a:buClr>
              <a:buSzPts val="1602"/>
              <a:buChar char="●"/>
            </a:pPr>
            <a:r>
              <a:rPr lang="en-US">
                <a:solidFill>
                  <a:srgbClr val="000000"/>
                </a:solidFill>
              </a:rPr>
              <a:t>We use </a:t>
            </a:r>
            <a:r>
              <a:rPr lang="en-US" b="1">
                <a:solidFill>
                  <a:srgbClr val="000000"/>
                </a:solidFill>
              </a:rPr>
              <a:t>day</a:t>
            </a:r>
            <a:r>
              <a:rPr lang="en-US">
                <a:solidFill>
                  <a:srgbClr val="000000"/>
                </a:solidFill>
              </a:rPr>
              <a:t> of the week (1-7), </a:t>
            </a:r>
            <a:r>
              <a:rPr lang="en-US" b="1">
                <a:solidFill>
                  <a:srgbClr val="000000"/>
                </a:solidFill>
              </a:rPr>
              <a:t>hours</a:t>
            </a:r>
            <a:r>
              <a:rPr lang="en-US">
                <a:solidFill>
                  <a:srgbClr val="000000"/>
                </a:solidFill>
              </a:rPr>
              <a:t>, </a:t>
            </a:r>
            <a:r>
              <a:rPr lang="en-US" b="1">
                <a:solidFill>
                  <a:srgbClr val="000000"/>
                </a:solidFill>
              </a:rPr>
              <a:t>chalakim</a:t>
            </a:r>
            <a:r>
              <a:rPr lang="en-US">
                <a:solidFill>
                  <a:srgbClr val="000000"/>
                </a:solidFill>
              </a:rPr>
              <a:t> (reverse order in Hebrew).</a:t>
            </a:r>
            <a:endParaRPr/>
          </a:p>
          <a:p>
            <a:pPr marL="285750" lvl="0" indent="-285750" algn="l" rtl="0">
              <a:lnSpc>
                <a:spcPct val="115000"/>
              </a:lnSpc>
              <a:spcBef>
                <a:spcPts val="1600"/>
              </a:spcBef>
              <a:spcAft>
                <a:spcPts val="0"/>
              </a:spcAft>
              <a:buClr>
                <a:schemeClr val="dk1"/>
              </a:buClr>
              <a:buSzPts val="1602"/>
              <a:buChar char="●"/>
            </a:pPr>
            <a:r>
              <a:rPr lang="en-US">
                <a:solidFill>
                  <a:srgbClr val="000000"/>
                </a:solidFill>
              </a:rPr>
              <a:t>All our calculations use this triplet of numbers.</a:t>
            </a:r>
            <a:endParaRPr/>
          </a:p>
          <a:p>
            <a:pPr marL="285750" lvl="0" indent="-285750" algn="l" rtl="0">
              <a:lnSpc>
                <a:spcPct val="115000"/>
              </a:lnSpc>
              <a:spcBef>
                <a:spcPts val="1600"/>
              </a:spcBef>
              <a:spcAft>
                <a:spcPts val="0"/>
              </a:spcAft>
              <a:buClr>
                <a:schemeClr val="dk1"/>
              </a:buClr>
              <a:buSzPts val="1602"/>
              <a:buChar char="●"/>
            </a:pPr>
            <a:r>
              <a:rPr lang="en-US">
                <a:solidFill>
                  <a:srgbClr val="000000"/>
                </a:solidFill>
              </a:rPr>
              <a:t>The hours are measured starting from </a:t>
            </a:r>
            <a:r>
              <a:rPr lang="en-US" b="1">
                <a:solidFill>
                  <a:srgbClr val="000000"/>
                </a:solidFill>
              </a:rPr>
              <a:t>6 pm </a:t>
            </a:r>
            <a:r>
              <a:rPr lang="en-US">
                <a:solidFill>
                  <a:srgbClr val="000000"/>
                </a:solidFill>
              </a:rPr>
              <a:t>(</a:t>
            </a:r>
            <a:r>
              <a:rPr lang="en-US" i="1">
                <a:solidFill>
                  <a:srgbClr val="000000"/>
                </a:solidFill>
              </a:rPr>
              <a:t>not</a:t>
            </a:r>
            <a:r>
              <a:rPr lang="en-US">
                <a:solidFill>
                  <a:srgbClr val="000000"/>
                </a:solidFill>
              </a:rPr>
              <a:t> the more usual שעות זמניות, which are based on sunrise and sunset or darkness)</a:t>
            </a:r>
            <a:r>
              <a:rPr lang="en-US" i="1">
                <a:solidFill>
                  <a:srgbClr val="000000"/>
                </a:solidFill>
              </a:rPr>
              <a:t>,</a:t>
            </a:r>
            <a:r>
              <a:rPr lang="en-US">
                <a:solidFill>
                  <a:srgbClr val="000000"/>
                </a:solidFill>
              </a:rPr>
              <a:t> so 18 = 12 noon, etc.</a:t>
            </a:r>
            <a:endParaRPr/>
          </a:p>
          <a:p>
            <a:pPr marL="285750" lvl="0" indent="-285750" algn="l" rtl="0">
              <a:lnSpc>
                <a:spcPct val="115000"/>
              </a:lnSpc>
              <a:spcBef>
                <a:spcPts val="1600"/>
              </a:spcBef>
              <a:spcAft>
                <a:spcPts val="0"/>
              </a:spcAft>
              <a:buClr>
                <a:schemeClr val="dk1"/>
              </a:buClr>
              <a:buSzPts val="1602"/>
              <a:buChar char="●"/>
            </a:pPr>
            <a:r>
              <a:rPr lang="en-US">
                <a:solidFill>
                  <a:srgbClr val="000000"/>
                </a:solidFill>
              </a:rPr>
              <a:t>1 chelek = 3⅓ sec., 1080 chalakim = 1 hour, 24 hours = 1 day.</a:t>
            </a:r>
            <a:endParaRPr>
              <a:solidFill>
                <a:srgbClr val="000000"/>
              </a:solidFill>
            </a:endParaRPr>
          </a:p>
          <a:p>
            <a:pPr marL="285750" lvl="0" indent="-285750" algn="l" rtl="0">
              <a:lnSpc>
                <a:spcPct val="115000"/>
              </a:lnSpc>
              <a:spcBef>
                <a:spcPts val="1600"/>
              </a:spcBef>
              <a:spcAft>
                <a:spcPts val="0"/>
              </a:spcAft>
              <a:buClr>
                <a:schemeClr val="dk1"/>
              </a:buClr>
              <a:buSzPts val="1602"/>
              <a:buChar char="●"/>
            </a:pPr>
            <a:r>
              <a:rPr lang="en-US">
                <a:solidFill>
                  <a:srgbClr val="000000"/>
                </a:solidFill>
              </a:rPr>
              <a:t>Also 7 days = 1 week. But –</a:t>
            </a:r>
            <a:br>
              <a:rPr lang="en-US">
                <a:solidFill>
                  <a:srgbClr val="000000"/>
                </a:solidFill>
              </a:rPr>
            </a:br>
            <a:r>
              <a:rPr lang="en-US">
                <a:solidFill>
                  <a:srgbClr val="000000"/>
                </a:solidFill>
              </a:rPr>
              <a:t>We don't normally need to worry about the weeks at all. Chazal set it up that it’s enough to determine </a:t>
            </a:r>
            <a:r>
              <a:rPr lang="en-US" i="1">
                <a:solidFill>
                  <a:srgbClr val="000000"/>
                </a:solidFill>
              </a:rPr>
              <a:t>the time for the molad within the week</a:t>
            </a:r>
            <a:r>
              <a:rPr lang="en-US">
                <a:solidFill>
                  <a:srgbClr val="000000"/>
                </a:solidFil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How to calculate - example</a:t>
            </a:r>
            <a:endParaRPr/>
          </a:p>
        </p:txBody>
      </p:sp>
      <p:sp>
        <p:nvSpPr>
          <p:cNvPr id="192" name="Google Shape;192;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Clr>
                <a:schemeClr val="dk1"/>
              </a:buClr>
              <a:buSzPts val="1800"/>
              <a:buChar char="●"/>
            </a:pPr>
            <a:r>
              <a:rPr lang="en-US" dirty="0">
                <a:solidFill>
                  <a:schemeClr val="dk1"/>
                </a:solidFill>
              </a:rPr>
              <a:t>If you'd want to add 4 days, 18 hours, 443 </a:t>
            </a:r>
            <a:r>
              <a:rPr lang="en-US" dirty="0" err="1">
                <a:solidFill>
                  <a:schemeClr val="dk1"/>
                </a:solidFill>
              </a:rPr>
              <a:t>chalakim</a:t>
            </a:r>
            <a:r>
              <a:rPr lang="en-US" dirty="0">
                <a:solidFill>
                  <a:schemeClr val="dk1"/>
                </a:solidFill>
              </a:rPr>
              <a:t> (</a:t>
            </a:r>
            <a:r>
              <a:rPr lang="he-IL" dirty="0">
                <a:solidFill>
                  <a:schemeClr val="dk1"/>
                </a:solidFill>
              </a:rPr>
              <a:t>די"ח תמ"ג</a:t>
            </a:r>
            <a:r>
              <a:rPr lang="en-US" dirty="0">
                <a:solidFill>
                  <a:schemeClr val="dk1"/>
                </a:solidFill>
              </a:rPr>
              <a:t>) or </a:t>
            </a:r>
            <a:r>
              <a:rPr lang="en-US" b="1" dirty="0">
                <a:solidFill>
                  <a:schemeClr val="dk1"/>
                </a:solidFill>
              </a:rPr>
              <a:t>(</a:t>
            </a:r>
            <a:r>
              <a:rPr lang="he-IL" b="1" dirty="0">
                <a:solidFill>
                  <a:schemeClr val="dk1"/>
                </a:solidFill>
              </a:rPr>
              <a:t>ד, יח, תמג</a:t>
            </a:r>
            <a:r>
              <a:rPr lang="en-US" b="1" dirty="0">
                <a:solidFill>
                  <a:schemeClr val="dk1"/>
                </a:solidFill>
              </a:rPr>
              <a:t>)</a:t>
            </a:r>
            <a:r>
              <a:rPr lang="en-US" dirty="0">
                <a:solidFill>
                  <a:schemeClr val="dk1"/>
                </a:solidFill>
              </a:rPr>
              <a:t> to 5 days, 20 hours, 742 </a:t>
            </a:r>
            <a:r>
              <a:rPr lang="en-US" dirty="0" err="1">
                <a:solidFill>
                  <a:schemeClr val="dk1"/>
                </a:solidFill>
              </a:rPr>
              <a:t>chalakim</a:t>
            </a:r>
            <a:r>
              <a:rPr lang="en-US" dirty="0">
                <a:solidFill>
                  <a:schemeClr val="dk1"/>
                </a:solidFill>
              </a:rPr>
              <a:t> </a:t>
            </a:r>
            <a:r>
              <a:rPr lang="en-US" b="1" dirty="0">
                <a:solidFill>
                  <a:schemeClr val="dk1"/>
                </a:solidFill>
              </a:rPr>
              <a:t>(</a:t>
            </a:r>
            <a:r>
              <a:rPr lang="he-IL" b="1" dirty="0">
                <a:solidFill>
                  <a:schemeClr val="dk1"/>
                </a:solidFill>
              </a:rPr>
              <a:t>ה, כ, תשמב</a:t>
            </a:r>
            <a:r>
              <a:rPr lang="en-US" b="1" dirty="0">
                <a:solidFill>
                  <a:schemeClr val="dk1"/>
                </a:solidFill>
              </a:rPr>
              <a:t>):</a:t>
            </a:r>
            <a:endParaRPr b="1" dirty="0">
              <a:solidFill>
                <a:schemeClr val="dk1"/>
              </a:solidFill>
            </a:endParaRPr>
          </a:p>
          <a:p>
            <a:pPr marL="457200" lvl="0" indent="0" algn="l" rtl="0">
              <a:lnSpc>
                <a:spcPct val="115000"/>
              </a:lnSpc>
              <a:spcBef>
                <a:spcPts val="1600"/>
              </a:spcBef>
              <a:spcAft>
                <a:spcPts val="0"/>
              </a:spcAft>
              <a:buSzPts val="1800"/>
              <a:buNone/>
            </a:pPr>
            <a:r>
              <a:rPr lang="en-US" dirty="0">
                <a:solidFill>
                  <a:schemeClr val="dk1"/>
                </a:solidFill>
              </a:rPr>
              <a:t>443+742 = 1185 = </a:t>
            </a:r>
            <a:r>
              <a:rPr lang="en-US" dirty="0">
                <a:solidFill>
                  <a:srgbClr val="FF0000"/>
                </a:solidFill>
              </a:rPr>
              <a:t>1</a:t>
            </a:r>
            <a:r>
              <a:rPr lang="en-US" dirty="0">
                <a:solidFill>
                  <a:schemeClr val="dk1"/>
                </a:solidFill>
              </a:rPr>
              <a:t> hour (=1080 </a:t>
            </a:r>
            <a:r>
              <a:rPr lang="en-US" dirty="0" err="1">
                <a:solidFill>
                  <a:schemeClr val="dk1"/>
                </a:solidFill>
              </a:rPr>
              <a:t>chalakim</a:t>
            </a:r>
            <a:r>
              <a:rPr lang="en-US" dirty="0">
                <a:solidFill>
                  <a:schemeClr val="dk1"/>
                </a:solidFill>
              </a:rPr>
              <a:t>) + 105 </a:t>
            </a:r>
            <a:r>
              <a:rPr lang="en-US" dirty="0" err="1">
                <a:solidFill>
                  <a:schemeClr val="dk1"/>
                </a:solidFill>
              </a:rPr>
              <a:t>chalakim</a:t>
            </a:r>
            <a:r>
              <a:rPr lang="en-US" dirty="0">
                <a:solidFill>
                  <a:schemeClr val="dk1"/>
                </a:solidFill>
              </a:rPr>
              <a:t>.</a:t>
            </a:r>
            <a:endParaRPr dirty="0">
              <a:solidFill>
                <a:schemeClr val="dk1"/>
              </a:solidFill>
            </a:endParaRPr>
          </a:p>
          <a:p>
            <a:pPr marL="457200" lvl="0" indent="0" algn="l" rtl="0">
              <a:lnSpc>
                <a:spcPct val="115000"/>
              </a:lnSpc>
              <a:spcBef>
                <a:spcPts val="1600"/>
              </a:spcBef>
              <a:spcAft>
                <a:spcPts val="0"/>
              </a:spcAft>
              <a:buSzPts val="1800"/>
              <a:buNone/>
            </a:pPr>
            <a:r>
              <a:rPr lang="en-US" dirty="0">
                <a:solidFill>
                  <a:schemeClr val="dk1"/>
                </a:solidFill>
              </a:rPr>
              <a:t>18 + 20 + </a:t>
            </a:r>
            <a:r>
              <a:rPr lang="en-US" dirty="0">
                <a:solidFill>
                  <a:srgbClr val="FF0000"/>
                </a:solidFill>
              </a:rPr>
              <a:t>1</a:t>
            </a:r>
            <a:r>
              <a:rPr lang="en-US" dirty="0">
                <a:solidFill>
                  <a:schemeClr val="dk1"/>
                </a:solidFill>
              </a:rPr>
              <a:t> (which was carried) = 39 = </a:t>
            </a:r>
            <a:r>
              <a:rPr lang="en-US" dirty="0">
                <a:solidFill>
                  <a:srgbClr val="00B050"/>
                </a:solidFill>
              </a:rPr>
              <a:t>1</a:t>
            </a:r>
            <a:r>
              <a:rPr lang="en-US" dirty="0">
                <a:solidFill>
                  <a:schemeClr val="dk1"/>
                </a:solidFill>
              </a:rPr>
              <a:t> day + 15 hours.</a:t>
            </a:r>
            <a:endParaRPr dirty="0">
              <a:solidFill>
                <a:schemeClr val="dk1"/>
              </a:solidFill>
            </a:endParaRPr>
          </a:p>
          <a:p>
            <a:pPr marL="457200" lvl="0" indent="0" algn="l" rtl="0">
              <a:lnSpc>
                <a:spcPct val="115000"/>
              </a:lnSpc>
              <a:spcBef>
                <a:spcPts val="1600"/>
              </a:spcBef>
              <a:spcAft>
                <a:spcPts val="0"/>
              </a:spcAft>
              <a:buSzPts val="1800"/>
              <a:buNone/>
            </a:pPr>
            <a:r>
              <a:rPr lang="en-US" dirty="0">
                <a:solidFill>
                  <a:schemeClr val="dk1"/>
                </a:solidFill>
              </a:rPr>
              <a:t>4 + 5 + </a:t>
            </a:r>
            <a:r>
              <a:rPr lang="en-US" dirty="0">
                <a:solidFill>
                  <a:srgbClr val="00B050"/>
                </a:solidFill>
              </a:rPr>
              <a:t>1</a:t>
            </a:r>
            <a:r>
              <a:rPr lang="en-US" dirty="0">
                <a:solidFill>
                  <a:schemeClr val="dk1"/>
                </a:solidFill>
              </a:rPr>
              <a:t> = 10 = 1 week (ignore) + 3 days.</a:t>
            </a:r>
            <a:endParaRPr dirty="0"/>
          </a:p>
          <a:p>
            <a:pPr marL="457200" lvl="0" indent="0" algn="l" rtl="0">
              <a:lnSpc>
                <a:spcPct val="115000"/>
              </a:lnSpc>
              <a:spcBef>
                <a:spcPts val="1600"/>
              </a:spcBef>
              <a:spcAft>
                <a:spcPts val="0"/>
              </a:spcAft>
              <a:buSzPts val="1800"/>
              <a:buNone/>
            </a:pPr>
            <a:r>
              <a:rPr lang="en-US" dirty="0">
                <a:solidFill>
                  <a:schemeClr val="dk1"/>
                </a:solidFill>
              </a:rPr>
              <a:t>The result: 3 days, 15 hours, 105 </a:t>
            </a:r>
            <a:r>
              <a:rPr lang="en-US" dirty="0" err="1">
                <a:solidFill>
                  <a:schemeClr val="dk1"/>
                </a:solidFill>
              </a:rPr>
              <a:t>chalakim</a:t>
            </a:r>
            <a:r>
              <a:rPr lang="en-US" dirty="0">
                <a:solidFill>
                  <a:schemeClr val="dk1"/>
                </a:solidFill>
              </a:rPr>
              <a:t> (ג</a:t>
            </a:r>
            <a:r>
              <a:rPr lang="he-IL" dirty="0">
                <a:solidFill>
                  <a:schemeClr val="dk1"/>
                </a:solidFill>
              </a:rPr>
              <a:t>, טו</a:t>
            </a:r>
            <a:r>
              <a:rPr lang="he-IL">
                <a:solidFill>
                  <a:schemeClr val="dk1"/>
                </a:solidFill>
              </a:rPr>
              <a:t>, קה</a:t>
            </a:r>
            <a:r>
              <a:rPr lang="en-US">
                <a:solidFill>
                  <a:schemeClr val="dk1"/>
                </a:solidFill>
              </a:rPr>
              <a:t>).</a:t>
            </a:r>
            <a:endParaRPr dirty="0">
              <a:solidFill>
                <a:schemeClr val="dk1"/>
              </a:solidFill>
            </a:endParaRPr>
          </a:p>
          <a:p>
            <a:pPr marL="285750" lvl="0" indent="-285750" algn="l" rtl="0">
              <a:lnSpc>
                <a:spcPct val="115000"/>
              </a:lnSpc>
              <a:spcBef>
                <a:spcPts val="1600"/>
              </a:spcBef>
              <a:spcAft>
                <a:spcPts val="0"/>
              </a:spcAft>
              <a:buSzPts val="1800"/>
              <a:buChar char="●"/>
            </a:pPr>
            <a:r>
              <a:rPr lang="en-US" dirty="0">
                <a:solidFill>
                  <a:schemeClr val="dk1"/>
                </a:solidFill>
              </a:rPr>
              <a:t>This is how all these calculations are done. Just keep carrying.</a:t>
            </a:r>
            <a:endParaRPr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sz="1400" dirty="0">
              <a:solidFill>
                <a:schemeClr val="dk1"/>
              </a:solidFill>
            </a:endParaRPr>
          </a:p>
          <a:p>
            <a:pPr marL="0" lvl="0" indent="0" algn="l" rtl="0">
              <a:lnSpc>
                <a:spcPct val="115000"/>
              </a:lnSpc>
              <a:spcBef>
                <a:spcPts val="1600"/>
              </a:spcBef>
              <a:spcAft>
                <a:spcPts val="1600"/>
              </a:spcAft>
              <a:buSzPts val="1800"/>
              <a:buNone/>
            </a:pPr>
            <a:endParaRPr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How to calculate - standard shifts</a:t>
            </a:r>
            <a:endParaRPr/>
          </a:p>
        </p:txBody>
      </p:sp>
      <p:sp>
        <p:nvSpPr>
          <p:cNvPr id="174" name="Google Shape;174;p21"/>
          <p:cNvSpPr txBox="1">
            <a:spLocks noGrp="1"/>
          </p:cNvSpPr>
          <p:nvPr>
            <p:ph type="body" idx="1"/>
          </p:nvPr>
        </p:nvSpPr>
        <p:spPr>
          <a:xfrm>
            <a:off x="311700" y="1143230"/>
            <a:ext cx="8520600" cy="3625993"/>
          </a:xfrm>
          <a:prstGeom prst="rect">
            <a:avLst/>
          </a:prstGeom>
          <a:noFill/>
          <a:ln>
            <a:noFill/>
          </a:ln>
        </p:spPr>
        <p:txBody>
          <a:bodyPr spcFirstLastPara="1" wrap="square" lIns="91425" tIns="91425" rIns="91425" bIns="91425" anchor="t" anchorCtr="0">
            <a:noAutofit/>
          </a:bodyPr>
          <a:lstStyle/>
          <a:p>
            <a:pPr marL="412750" lvl="0" indent="-285750" algn="l" rtl="0">
              <a:lnSpc>
                <a:spcPct val="115000"/>
              </a:lnSpc>
              <a:spcBef>
                <a:spcPts val="0"/>
              </a:spcBef>
              <a:spcAft>
                <a:spcPts val="0"/>
              </a:spcAft>
              <a:buClr>
                <a:srgbClr val="000000"/>
              </a:buClr>
              <a:buSzPts val="1600"/>
              <a:buChar char="●"/>
            </a:pPr>
            <a:r>
              <a:rPr lang="en-US">
                <a:solidFill>
                  <a:srgbClr val="000000"/>
                </a:solidFill>
              </a:rPr>
              <a:t>Basic procedure:</a:t>
            </a:r>
            <a:br>
              <a:rPr lang="en-US">
                <a:solidFill>
                  <a:srgbClr val="000000"/>
                </a:solidFill>
              </a:rPr>
            </a:br>
            <a:r>
              <a:rPr lang="en-US">
                <a:solidFill>
                  <a:srgbClr val="000000"/>
                </a:solidFill>
              </a:rPr>
              <a:t>1) Find how many months there are, from creation till the molad of this year’s Tishrei. Remember that some years are leap years and some regular years.</a:t>
            </a:r>
            <a:br>
              <a:rPr lang="en-US">
                <a:solidFill>
                  <a:srgbClr val="000000"/>
                </a:solidFill>
              </a:rPr>
            </a:br>
            <a:r>
              <a:rPr lang="en-US">
                <a:solidFill>
                  <a:srgbClr val="000000"/>
                </a:solidFill>
              </a:rPr>
              <a:t>2) From the calendar’s </a:t>
            </a:r>
            <a:r>
              <a:rPr lang="en-US" i="1">
                <a:solidFill>
                  <a:srgbClr val="000000"/>
                </a:solidFill>
              </a:rPr>
              <a:t>starting point</a:t>
            </a:r>
            <a:r>
              <a:rPr lang="en-US">
                <a:solidFill>
                  <a:srgbClr val="000000"/>
                </a:solidFill>
              </a:rPr>
              <a:t>, add the time for that many months.</a:t>
            </a:r>
            <a:br>
              <a:rPr lang="en-US">
                <a:solidFill>
                  <a:srgbClr val="000000"/>
                </a:solidFill>
              </a:rPr>
            </a:br>
            <a:r>
              <a:rPr lang="en-US">
                <a:solidFill>
                  <a:srgbClr val="000000"/>
                </a:solidFill>
              </a:rPr>
              <a:t>3) Now: what day of the week and time of day is that?</a:t>
            </a:r>
            <a:br>
              <a:rPr lang="en-US">
                <a:solidFill>
                  <a:srgbClr val="000000"/>
                </a:solidFill>
              </a:rPr>
            </a:br>
            <a:r>
              <a:rPr lang="en-US">
                <a:solidFill>
                  <a:srgbClr val="000000"/>
                </a:solidFill>
              </a:rPr>
              <a:t>Again: there have been thousands of weeks since creation, but we are only going to need to know the </a:t>
            </a:r>
            <a:r>
              <a:rPr lang="en-US" i="1">
                <a:solidFill>
                  <a:srgbClr val="000000"/>
                </a:solidFill>
              </a:rPr>
              <a:t>day of the week and the time of day.</a:t>
            </a:r>
            <a:r>
              <a:rPr lang="en-US">
                <a:solidFill>
                  <a:srgbClr val="000000"/>
                </a:solidFill>
              </a:rPr>
              <a:t> This is part of Chazal’s design to make things simpler.</a:t>
            </a:r>
            <a:endParaRPr>
              <a:solidFill>
                <a:srgbClr val="000000"/>
              </a:solidFill>
            </a:endParaRPr>
          </a:p>
          <a:p>
            <a:pPr marL="412750" lvl="0" indent="-285750" algn="l" rtl="0">
              <a:lnSpc>
                <a:spcPct val="115000"/>
              </a:lnSpc>
              <a:spcBef>
                <a:spcPts val="0"/>
              </a:spcBef>
              <a:spcAft>
                <a:spcPts val="0"/>
              </a:spcAft>
              <a:buClr>
                <a:srgbClr val="000000"/>
              </a:buClr>
              <a:buSzPts val="1600"/>
              <a:buChar char="●"/>
            </a:pPr>
            <a:r>
              <a:rPr lang="en-US">
                <a:solidFill>
                  <a:srgbClr val="000000"/>
                </a:solidFill>
              </a:rPr>
              <a:t>Instead of counting all those months, we can break the job into pieces:</a:t>
            </a:r>
            <a:br>
              <a:rPr lang="en-US">
                <a:solidFill>
                  <a:srgbClr val="000000"/>
                </a:solidFill>
              </a:rPr>
            </a:br>
            <a:r>
              <a:rPr lang="en-US">
                <a:solidFill>
                  <a:srgbClr val="000000"/>
                </a:solidFill>
              </a:rPr>
              <a:t>1) 19-year cycles, 2) additional regular years, and 3) additional leap years.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How to calculate - standard shifts, cont.</a:t>
            </a:r>
            <a:endParaRPr/>
          </a:p>
        </p:txBody>
      </p:sp>
      <p:sp>
        <p:nvSpPr>
          <p:cNvPr id="180" name="Google Shape;180;p22"/>
          <p:cNvSpPr txBox="1">
            <a:spLocks noGrp="1"/>
          </p:cNvSpPr>
          <p:nvPr>
            <p:ph type="body" idx="1"/>
          </p:nvPr>
        </p:nvSpPr>
        <p:spPr>
          <a:xfrm>
            <a:off x="311700" y="1143230"/>
            <a:ext cx="8520600" cy="3625993"/>
          </a:xfrm>
          <a:prstGeom prst="rect">
            <a:avLst/>
          </a:prstGeom>
          <a:noFill/>
          <a:ln>
            <a:noFill/>
          </a:ln>
        </p:spPr>
        <p:txBody>
          <a:bodyPr spcFirstLastPara="1" wrap="square" lIns="91425" tIns="91425" rIns="91425" bIns="91425" anchor="t" anchorCtr="0">
            <a:noAutofit/>
          </a:bodyPr>
          <a:lstStyle/>
          <a:p>
            <a:pPr marL="412750" lvl="0" indent="-285750" algn="l" rtl="0">
              <a:lnSpc>
                <a:spcPct val="115000"/>
              </a:lnSpc>
              <a:spcBef>
                <a:spcPts val="0"/>
              </a:spcBef>
              <a:spcAft>
                <a:spcPts val="0"/>
              </a:spcAft>
              <a:buClr>
                <a:srgbClr val="000000"/>
              </a:buClr>
              <a:buSzPts val="1600"/>
              <a:buChar char="●"/>
            </a:pPr>
            <a:r>
              <a:rPr lang="en-US" dirty="0">
                <a:solidFill>
                  <a:srgbClr val="000000"/>
                </a:solidFill>
              </a:rPr>
              <a:t>The </a:t>
            </a:r>
            <a:r>
              <a:rPr lang="en-US" i="1" dirty="0">
                <a:solidFill>
                  <a:srgbClr val="000000"/>
                </a:solidFill>
              </a:rPr>
              <a:t>starting point</a:t>
            </a:r>
            <a:r>
              <a:rPr lang="en-US" dirty="0">
                <a:solidFill>
                  <a:srgbClr val="000000"/>
                </a:solidFill>
              </a:rPr>
              <a:t> is set near the beginning of the _year_ one, but at </a:t>
            </a:r>
            <a:r>
              <a:rPr lang="he-IL" dirty="0">
                <a:solidFill>
                  <a:srgbClr val="000000"/>
                </a:solidFill>
              </a:rPr>
              <a:t>בהר"ד</a:t>
            </a:r>
            <a:r>
              <a:rPr lang="en-US" dirty="0">
                <a:solidFill>
                  <a:srgbClr val="000000"/>
                </a:solidFill>
              </a:rPr>
              <a:t>: Monday, 5 hours, 204 </a:t>
            </a:r>
            <a:r>
              <a:rPr lang="en-US" dirty="0" err="1">
                <a:solidFill>
                  <a:srgbClr val="000000"/>
                </a:solidFill>
              </a:rPr>
              <a:t>chalakim</a:t>
            </a:r>
            <a:r>
              <a:rPr lang="en-US" dirty="0">
                <a:solidFill>
                  <a:srgbClr val="000000"/>
                </a:solidFill>
              </a:rPr>
              <a:t>.</a:t>
            </a:r>
            <a:endParaRPr dirty="0"/>
          </a:p>
          <a:p>
            <a:pPr marL="412750" lvl="0" indent="-285750" algn="l" rtl="0">
              <a:lnSpc>
                <a:spcPct val="115000"/>
              </a:lnSpc>
              <a:spcBef>
                <a:spcPts val="0"/>
              </a:spcBef>
              <a:spcAft>
                <a:spcPts val="0"/>
              </a:spcAft>
              <a:buClr>
                <a:srgbClr val="000000"/>
              </a:buClr>
              <a:buSzPts val="1600"/>
              <a:buChar char="●"/>
            </a:pPr>
            <a:r>
              <a:rPr lang="en-US" dirty="0">
                <a:solidFill>
                  <a:srgbClr val="000000"/>
                </a:solidFill>
              </a:rPr>
              <a:t>Amazingly enough, this is an </a:t>
            </a:r>
            <a:r>
              <a:rPr lang="en-US" i="1" dirty="0">
                <a:solidFill>
                  <a:srgbClr val="000000"/>
                </a:solidFill>
              </a:rPr>
              <a:t>imaginary time,</a:t>
            </a:r>
            <a:r>
              <a:rPr lang="en-US" dirty="0">
                <a:solidFill>
                  <a:srgbClr val="000000"/>
                </a:solidFill>
              </a:rPr>
              <a:t> before the world was created! Chazal could have started from their own time, call it 4200, and gone forward – but then you would have had to subtract 4200 from the number of this year in the calculations.</a:t>
            </a:r>
            <a:endParaRPr dirty="0"/>
          </a:p>
          <a:p>
            <a:pPr marL="412750" lvl="0" indent="-285750" algn="l" rtl="0">
              <a:lnSpc>
                <a:spcPct val="115000"/>
              </a:lnSpc>
              <a:spcBef>
                <a:spcPts val="0"/>
              </a:spcBef>
              <a:spcAft>
                <a:spcPts val="0"/>
              </a:spcAft>
              <a:buClr>
                <a:srgbClr val="000000"/>
              </a:buClr>
              <a:buSzPts val="1600"/>
              <a:buChar char="●"/>
            </a:pPr>
            <a:r>
              <a:rPr lang="en-US" dirty="0">
                <a:solidFill>
                  <a:srgbClr val="000000"/>
                </a:solidFill>
              </a:rPr>
              <a:t>For convenience, they tracked backward in time to zero, so you wouldn’t have to subtract.</a:t>
            </a:r>
            <a:endParaRPr dirty="0">
              <a:solidFill>
                <a:srgbClr val="000000"/>
              </a:solidFill>
            </a:endParaRPr>
          </a:p>
          <a:p>
            <a:pPr marL="412750" lvl="0" indent="-285750" algn="l" rtl="0">
              <a:lnSpc>
                <a:spcPct val="115000"/>
              </a:lnSpc>
              <a:spcBef>
                <a:spcPts val="0"/>
              </a:spcBef>
              <a:spcAft>
                <a:spcPts val="0"/>
              </a:spcAft>
              <a:buClr>
                <a:srgbClr val="000000"/>
              </a:buClr>
              <a:buSzPts val="1600"/>
              <a:buChar char="●"/>
            </a:pPr>
            <a:r>
              <a:rPr lang="en-US" dirty="0">
                <a:solidFill>
                  <a:srgbClr val="000000"/>
                </a:solidFill>
              </a:rPr>
              <a:t>The time </a:t>
            </a:r>
            <a:r>
              <a:rPr lang="he-IL" dirty="0">
                <a:solidFill>
                  <a:srgbClr val="000000"/>
                </a:solidFill>
              </a:rPr>
              <a:t>בהר"ד</a:t>
            </a:r>
            <a:r>
              <a:rPr lang="en-US" dirty="0">
                <a:solidFill>
                  <a:srgbClr val="000000"/>
                </a:solidFill>
              </a:rPr>
              <a:t> is arbitrary, just matches with whenever they really started. But adding one year to it, you do get Friday morning of 1 </a:t>
            </a:r>
            <a:r>
              <a:rPr lang="en-US" dirty="0" err="1">
                <a:solidFill>
                  <a:srgbClr val="000000"/>
                </a:solidFill>
              </a:rPr>
              <a:t>Tishrei</a:t>
            </a:r>
            <a:r>
              <a:rPr lang="en-US" dirty="0">
                <a:solidFill>
                  <a:srgbClr val="000000"/>
                </a:solidFill>
              </a:rPr>
              <a:t> the </a:t>
            </a:r>
            <a:r>
              <a:rPr lang="en-US" i="1" dirty="0">
                <a:solidFill>
                  <a:srgbClr val="000000"/>
                </a:solidFill>
              </a:rPr>
              <a:t>next </a:t>
            </a:r>
            <a:r>
              <a:rPr lang="en-US" dirty="0">
                <a:solidFill>
                  <a:srgbClr val="000000"/>
                </a:solidFill>
              </a:rPr>
              <a:t>year, year 2, the day when First Man was created.</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How to calculate - standard shifts, cont.</a:t>
            </a:r>
            <a:endParaRPr/>
          </a:p>
        </p:txBody>
      </p:sp>
      <p:sp>
        <p:nvSpPr>
          <p:cNvPr id="186" name="Google Shape;186;p23"/>
          <p:cNvSpPr txBox="1">
            <a:spLocks noGrp="1"/>
          </p:cNvSpPr>
          <p:nvPr>
            <p:ph type="body" idx="1"/>
          </p:nvPr>
        </p:nvSpPr>
        <p:spPr>
          <a:xfrm>
            <a:off x="311700" y="1103902"/>
            <a:ext cx="8520600" cy="371390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To the starting point, we’ll add multiples of the following </a:t>
            </a:r>
            <a:r>
              <a:rPr lang="en-US" i="1" dirty="0">
                <a:solidFill>
                  <a:srgbClr val="000000"/>
                </a:solidFill>
              </a:rPr>
              <a:t>four shifts. </a:t>
            </a:r>
            <a:endParaRPr dirty="0">
              <a:solidFill>
                <a:srgbClr val="000000"/>
              </a:solidFill>
            </a:endParaRPr>
          </a:p>
          <a:p>
            <a:pPr marL="412750" lvl="0" indent="-285750" algn="l" rtl="0">
              <a:lnSpc>
                <a:spcPct val="115000"/>
              </a:lnSpc>
              <a:spcBef>
                <a:spcPts val="600"/>
              </a:spcBef>
              <a:spcAft>
                <a:spcPts val="0"/>
              </a:spcAft>
              <a:buClr>
                <a:srgbClr val="000000"/>
              </a:buClr>
              <a:buSzPts val="1600"/>
              <a:buChar char="●"/>
            </a:pPr>
            <a:r>
              <a:rPr lang="en-US" dirty="0">
                <a:solidFill>
                  <a:srgbClr val="000000"/>
                </a:solidFill>
              </a:rPr>
              <a:t>One </a:t>
            </a:r>
            <a:r>
              <a:rPr lang="en-US" dirty="0" err="1">
                <a:solidFill>
                  <a:srgbClr val="000000"/>
                </a:solidFill>
              </a:rPr>
              <a:t>molad</a:t>
            </a:r>
            <a:r>
              <a:rPr lang="en-US" dirty="0">
                <a:solidFill>
                  <a:srgbClr val="000000"/>
                </a:solidFill>
              </a:rPr>
              <a:t> – shift for one lunar month = </a:t>
            </a:r>
            <a:r>
              <a:rPr lang="he-IL" dirty="0">
                <a:solidFill>
                  <a:srgbClr val="000000"/>
                </a:solidFill>
              </a:rPr>
              <a:t>אי"ב תשצ"ג</a:t>
            </a:r>
            <a:r>
              <a:rPr lang="en-US" dirty="0">
                <a:solidFill>
                  <a:srgbClr val="000000"/>
                </a:solidFill>
              </a:rPr>
              <a:t>:</a:t>
            </a:r>
            <a:br>
              <a:rPr lang="en-US" dirty="0">
                <a:solidFill>
                  <a:srgbClr val="000000"/>
                </a:solidFill>
              </a:rPr>
            </a:br>
            <a:r>
              <a:rPr lang="en-US" dirty="0">
                <a:solidFill>
                  <a:srgbClr val="000000"/>
                </a:solidFill>
              </a:rPr>
              <a:t>1 day (really 29 days - but we ignore the weeks), 12 hours, 793 </a:t>
            </a:r>
            <a:r>
              <a:rPr lang="en-US" dirty="0" err="1">
                <a:solidFill>
                  <a:srgbClr val="000000"/>
                </a:solidFill>
              </a:rPr>
              <a:t>chalakim</a:t>
            </a:r>
            <a:endParaRPr dirty="0">
              <a:solidFill>
                <a:srgbClr val="000000"/>
              </a:solidFill>
            </a:endParaRPr>
          </a:p>
          <a:p>
            <a:pPr marL="412750" lvl="0" indent="-285750" algn="l" rtl="0">
              <a:lnSpc>
                <a:spcPct val="115000"/>
              </a:lnSpc>
              <a:spcBef>
                <a:spcPts val="600"/>
              </a:spcBef>
              <a:spcAft>
                <a:spcPts val="0"/>
              </a:spcAft>
              <a:buClr>
                <a:srgbClr val="000000"/>
              </a:buClr>
              <a:buSzPts val="1600"/>
              <a:buChar char="●"/>
            </a:pPr>
            <a:r>
              <a:rPr lang="en-US" dirty="0">
                <a:solidFill>
                  <a:srgbClr val="000000"/>
                </a:solidFill>
              </a:rPr>
              <a:t>Shana </a:t>
            </a:r>
            <a:r>
              <a:rPr lang="en-US" dirty="0" err="1">
                <a:solidFill>
                  <a:srgbClr val="000000"/>
                </a:solidFill>
              </a:rPr>
              <a:t>peshutah</a:t>
            </a:r>
            <a:r>
              <a:rPr lang="en-US" dirty="0">
                <a:solidFill>
                  <a:srgbClr val="000000"/>
                </a:solidFill>
              </a:rPr>
              <a:t> – built out of 12 of these months = </a:t>
            </a:r>
            <a:r>
              <a:rPr lang="he-IL" dirty="0">
                <a:solidFill>
                  <a:srgbClr val="000000"/>
                </a:solidFill>
              </a:rPr>
              <a:t>ו</a:t>
            </a:r>
            <a:r>
              <a:rPr lang="en-US" dirty="0">
                <a:solidFill>
                  <a:srgbClr val="000000"/>
                </a:solidFill>
              </a:rPr>
              <a:t>"ח </a:t>
            </a:r>
            <a:r>
              <a:rPr lang="en-US" dirty="0" err="1">
                <a:solidFill>
                  <a:srgbClr val="000000"/>
                </a:solidFill>
              </a:rPr>
              <a:t>תתע</a:t>
            </a:r>
            <a:r>
              <a:rPr lang="en-US" dirty="0">
                <a:solidFill>
                  <a:srgbClr val="000000"/>
                </a:solidFill>
              </a:rPr>
              <a:t>"</a:t>
            </a:r>
            <a:r>
              <a:rPr lang="he-IL" dirty="0">
                <a:solidFill>
                  <a:srgbClr val="000000"/>
                </a:solidFill>
              </a:rPr>
              <a:t>ד</a:t>
            </a:r>
            <a:r>
              <a:rPr lang="en-US" dirty="0">
                <a:solidFill>
                  <a:srgbClr val="000000"/>
                </a:solidFill>
              </a:rPr>
              <a:t>:</a:t>
            </a:r>
            <a:br>
              <a:rPr lang="en-US" dirty="0">
                <a:solidFill>
                  <a:srgbClr val="000000"/>
                </a:solidFill>
              </a:rPr>
            </a:br>
            <a:r>
              <a:rPr lang="en-US" dirty="0">
                <a:solidFill>
                  <a:srgbClr val="000000"/>
                </a:solidFill>
              </a:rPr>
              <a:t>4 days, 8 hours, 876 </a:t>
            </a:r>
            <a:r>
              <a:rPr lang="en-US" dirty="0" err="1">
                <a:solidFill>
                  <a:srgbClr val="000000"/>
                </a:solidFill>
              </a:rPr>
              <a:t>chalakim</a:t>
            </a:r>
            <a:endParaRPr dirty="0">
              <a:solidFill>
                <a:srgbClr val="000000"/>
              </a:solidFill>
            </a:endParaRPr>
          </a:p>
          <a:p>
            <a:pPr marL="412750" lvl="0" indent="-285750" algn="l" rtl="0">
              <a:lnSpc>
                <a:spcPct val="115000"/>
              </a:lnSpc>
              <a:spcBef>
                <a:spcPts val="600"/>
              </a:spcBef>
              <a:spcAft>
                <a:spcPts val="0"/>
              </a:spcAft>
              <a:buClr>
                <a:srgbClr val="000000"/>
              </a:buClr>
              <a:buSzPts val="1600"/>
              <a:buChar char="●"/>
            </a:pPr>
            <a:r>
              <a:rPr lang="en-US" dirty="0">
                <a:solidFill>
                  <a:srgbClr val="000000"/>
                </a:solidFill>
              </a:rPr>
              <a:t>Shana </a:t>
            </a:r>
            <a:r>
              <a:rPr lang="en-US" dirty="0" err="1">
                <a:solidFill>
                  <a:srgbClr val="000000"/>
                </a:solidFill>
              </a:rPr>
              <a:t>m'uberes</a:t>
            </a:r>
            <a:r>
              <a:rPr lang="en-US" dirty="0">
                <a:solidFill>
                  <a:srgbClr val="000000"/>
                </a:solidFill>
              </a:rPr>
              <a:t> - built out of 13 of these months = </a:t>
            </a:r>
            <a:r>
              <a:rPr lang="he-IL" dirty="0">
                <a:solidFill>
                  <a:srgbClr val="000000"/>
                </a:solidFill>
              </a:rPr>
              <a:t>ט</a:t>
            </a:r>
            <a:r>
              <a:rPr lang="en-US" dirty="0">
                <a:solidFill>
                  <a:srgbClr val="000000"/>
                </a:solidFill>
              </a:rPr>
              <a:t>"א </a:t>
            </a:r>
            <a:r>
              <a:rPr lang="en-US" dirty="0" err="1">
                <a:solidFill>
                  <a:srgbClr val="000000"/>
                </a:solidFill>
              </a:rPr>
              <a:t>תקפ</a:t>
            </a:r>
            <a:r>
              <a:rPr lang="en-US" dirty="0">
                <a:solidFill>
                  <a:srgbClr val="000000"/>
                </a:solidFill>
              </a:rPr>
              <a:t>"</a:t>
            </a:r>
            <a:r>
              <a:rPr lang="he-IL" dirty="0">
                <a:solidFill>
                  <a:srgbClr val="000000"/>
                </a:solidFill>
              </a:rPr>
              <a:t>הכ</a:t>
            </a:r>
            <a:r>
              <a:rPr lang="en-US" dirty="0">
                <a:solidFill>
                  <a:srgbClr val="000000"/>
                </a:solidFill>
              </a:rPr>
              <a:t>:</a:t>
            </a:r>
            <a:br>
              <a:rPr lang="en-US" dirty="0">
                <a:solidFill>
                  <a:srgbClr val="000000"/>
                </a:solidFill>
              </a:rPr>
            </a:br>
            <a:r>
              <a:rPr lang="en-US" dirty="0">
                <a:solidFill>
                  <a:srgbClr val="000000"/>
                </a:solidFill>
              </a:rPr>
              <a:t>5 days, 21 hours, 589 </a:t>
            </a:r>
            <a:r>
              <a:rPr lang="en-US" dirty="0" err="1">
                <a:solidFill>
                  <a:srgbClr val="000000"/>
                </a:solidFill>
              </a:rPr>
              <a:t>chalakim</a:t>
            </a:r>
            <a:endParaRPr dirty="0">
              <a:solidFill>
                <a:srgbClr val="000000"/>
              </a:solidFill>
            </a:endParaRPr>
          </a:p>
          <a:p>
            <a:pPr marL="412750" lvl="0" indent="-285750" algn="l" rtl="0">
              <a:lnSpc>
                <a:spcPct val="115000"/>
              </a:lnSpc>
              <a:spcBef>
                <a:spcPts val="600"/>
              </a:spcBef>
              <a:spcAft>
                <a:spcPts val="0"/>
              </a:spcAft>
              <a:buClr>
                <a:srgbClr val="000000"/>
              </a:buClr>
              <a:buSzPts val="1600"/>
              <a:buChar char="●"/>
            </a:pPr>
            <a:r>
              <a:rPr lang="en-US" dirty="0">
                <a:solidFill>
                  <a:srgbClr val="000000"/>
                </a:solidFill>
              </a:rPr>
              <a:t>19 year cycle - 19 years with 7 </a:t>
            </a:r>
            <a:r>
              <a:rPr lang="en-US" dirty="0" err="1">
                <a:solidFill>
                  <a:srgbClr val="000000"/>
                </a:solidFill>
              </a:rPr>
              <a:t>m'ubaros</a:t>
            </a:r>
            <a:r>
              <a:rPr lang="en-US" dirty="0">
                <a:solidFill>
                  <a:srgbClr val="000000"/>
                </a:solidFill>
              </a:rPr>
              <a:t> and 12 </a:t>
            </a:r>
            <a:r>
              <a:rPr lang="en-US" dirty="0" err="1">
                <a:solidFill>
                  <a:srgbClr val="000000"/>
                </a:solidFill>
              </a:rPr>
              <a:t>peshutos</a:t>
            </a:r>
            <a:r>
              <a:rPr lang="en-US" dirty="0">
                <a:solidFill>
                  <a:srgbClr val="000000"/>
                </a:solidFill>
              </a:rPr>
              <a:t> = </a:t>
            </a:r>
            <a:r>
              <a:rPr lang="he-IL" dirty="0">
                <a:solidFill>
                  <a:srgbClr val="000000"/>
                </a:solidFill>
              </a:rPr>
              <a:t>ה</a:t>
            </a:r>
            <a:r>
              <a:rPr lang="en-US" dirty="0">
                <a:solidFill>
                  <a:srgbClr val="000000"/>
                </a:solidFill>
              </a:rPr>
              <a:t>"ו </a:t>
            </a:r>
            <a:r>
              <a:rPr lang="en-US" dirty="0" err="1">
                <a:solidFill>
                  <a:srgbClr val="000000"/>
                </a:solidFill>
              </a:rPr>
              <a:t>תקצ</a:t>
            </a:r>
            <a:r>
              <a:rPr lang="en-US" dirty="0">
                <a:solidFill>
                  <a:srgbClr val="000000"/>
                </a:solidFill>
              </a:rPr>
              <a:t>"</a:t>
            </a:r>
            <a:r>
              <a:rPr lang="he-IL" dirty="0">
                <a:solidFill>
                  <a:srgbClr val="000000"/>
                </a:solidFill>
              </a:rPr>
              <a:t>בי</a:t>
            </a:r>
            <a:r>
              <a:rPr lang="en-US" dirty="0">
                <a:solidFill>
                  <a:srgbClr val="000000"/>
                </a:solidFill>
              </a:rPr>
              <a:t>:</a:t>
            </a:r>
            <a:br>
              <a:rPr lang="en-US" dirty="0">
                <a:solidFill>
                  <a:srgbClr val="000000"/>
                </a:solidFill>
              </a:rPr>
            </a:br>
            <a:r>
              <a:rPr lang="en-US" dirty="0">
                <a:solidFill>
                  <a:srgbClr val="000000"/>
                </a:solidFill>
              </a:rPr>
              <a:t>2 days, 16 hours, 595 </a:t>
            </a:r>
            <a:r>
              <a:rPr lang="en-US" dirty="0" err="1">
                <a:solidFill>
                  <a:srgbClr val="000000"/>
                </a:solidFill>
              </a:rPr>
              <a:t>chalakim</a:t>
            </a:r>
            <a:r>
              <a:rPr lang="en-US" dirty="0">
                <a:solidFill>
                  <a:srgbClr val="000000"/>
                </a:solidFill>
              </a:rPr>
              <a:t>.</a:t>
            </a:r>
            <a:endParaRPr dirty="0"/>
          </a:p>
          <a:p>
            <a:pPr marL="127000" lvl="0" indent="0" algn="l" rtl="0">
              <a:lnSpc>
                <a:spcPct val="115000"/>
              </a:lnSpc>
              <a:spcBef>
                <a:spcPts val="600"/>
              </a:spcBef>
              <a:spcAft>
                <a:spcPts val="0"/>
              </a:spcAft>
              <a:buClr>
                <a:srgbClr val="000000"/>
              </a:buClr>
              <a:buSzPts val="1600"/>
              <a:buNone/>
            </a:pPr>
            <a:r>
              <a:rPr lang="en-US" dirty="0">
                <a:solidFill>
                  <a:srgbClr val="000000"/>
                </a:solidFill>
              </a:rPr>
              <a:t>Each of these tells how far the </a:t>
            </a:r>
            <a:r>
              <a:rPr lang="en-US" dirty="0" err="1">
                <a:solidFill>
                  <a:srgbClr val="000000"/>
                </a:solidFill>
              </a:rPr>
              <a:t>molad</a:t>
            </a:r>
            <a:r>
              <a:rPr lang="en-US" dirty="0">
                <a:solidFill>
                  <a:srgbClr val="000000"/>
                </a:solidFill>
              </a:rPr>
              <a:t> moves after that many months. No weeks!</a:t>
            </a:r>
            <a:endParaRPr dirty="0">
              <a:solidFill>
                <a:srgbClr val="000000"/>
              </a:solidFill>
            </a:endParaRPr>
          </a:p>
          <a:p>
            <a:pPr marL="0" lvl="0" indent="0" algn="l" rtl="0">
              <a:lnSpc>
                <a:spcPct val="115000"/>
              </a:lnSpc>
              <a:spcBef>
                <a:spcPts val="0"/>
              </a:spcBef>
              <a:spcAft>
                <a:spcPts val="1600"/>
              </a:spcAft>
              <a:buSzPts val="18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Calculator</a:t>
            </a:r>
            <a:endParaRPr/>
          </a:p>
        </p:txBody>
      </p:sp>
      <p:sp>
        <p:nvSpPr>
          <p:cNvPr id="198" name="Google Shape;198;p25"/>
          <p:cNvSpPr txBox="1">
            <a:spLocks noGrp="1"/>
          </p:cNvSpPr>
          <p:nvPr>
            <p:ph type="body" idx="1"/>
          </p:nvPr>
        </p:nvSpPr>
        <p:spPr>
          <a:xfrm>
            <a:off x="311700" y="934065"/>
            <a:ext cx="8520600" cy="35000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So you don’t have to do this yourself:</a:t>
            </a:r>
            <a:endParaRPr dirty="0">
              <a:solidFill>
                <a:srgbClr val="000000"/>
              </a:solidFill>
            </a:endParaRPr>
          </a:p>
        </p:txBody>
      </p:sp>
      <p:pic>
        <p:nvPicPr>
          <p:cNvPr id="3" name="Picture 2">
            <a:extLst>
              <a:ext uri="{FF2B5EF4-FFF2-40B4-BE49-F238E27FC236}">
                <a16:creationId xmlns:a16="http://schemas.microsoft.com/office/drawing/2014/main" id="{1CB92C1B-1733-481E-9840-95FBB1AF8B0A}"/>
              </a:ext>
            </a:extLst>
          </p:cNvPr>
          <p:cNvPicPr>
            <a:picLocks noChangeAspect="1"/>
          </p:cNvPicPr>
          <p:nvPr/>
        </p:nvPicPr>
        <p:blipFill rotWithShape="1">
          <a:blip r:embed="rId3"/>
          <a:srcRect l="2261" t="12794" r="273" b="5548"/>
          <a:stretch/>
        </p:blipFill>
        <p:spPr>
          <a:xfrm>
            <a:off x="178495" y="1643439"/>
            <a:ext cx="8912269" cy="35000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B) Choosing the calendar</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spcBef>
                <a:spcPts val="1600"/>
              </a:spcBef>
              <a:buClr>
                <a:srgbClr val="000000"/>
              </a:buClr>
              <a:buFont typeface="Arial"/>
              <a:buAutoNum type="arabicParenR"/>
            </a:pPr>
            <a:r>
              <a:rPr lang="en-US" dirty="0" err="1">
                <a:solidFill>
                  <a:srgbClr val="000000"/>
                </a:solidFill>
              </a:rPr>
              <a:t>Peshuta</a:t>
            </a:r>
            <a:r>
              <a:rPr lang="en-US" dirty="0">
                <a:solidFill>
                  <a:srgbClr val="000000"/>
                </a:solidFill>
              </a:rPr>
              <a:t> or </a:t>
            </a:r>
            <a:r>
              <a:rPr lang="en-US" dirty="0" err="1">
                <a:solidFill>
                  <a:srgbClr val="000000"/>
                </a:solidFill>
              </a:rPr>
              <a:t>m’uberes</a:t>
            </a:r>
            <a:r>
              <a:rPr lang="en-US" dirty="0">
                <a:solidFill>
                  <a:srgbClr val="000000"/>
                </a:solidFill>
              </a:rPr>
              <a:t>?</a:t>
            </a:r>
          </a:p>
          <a:p>
            <a:pPr>
              <a:buClr>
                <a:srgbClr val="000000"/>
              </a:buClr>
              <a:buFont typeface="Arial"/>
              <a:buAutoNum type="arabicParenR"/>
            </a:pPr>
            <a:r>
              <a:rPr lang="en-US" dirty="0">
                <a:solidFill>
                  <a:srgbClr val="000000"/>
                </a:solidFill>
              </a:rPr>
              <a:t>Introduction – how to calculate the </a:t>
            </a:r>
            <a:r>
              <a:rPr lang="en-US" dirty="0" err="1">
                <a:solidFill>
                  <a:srgbClr val="000000"/>
                </a:solidFill>
              </a:rPr>
              <a:t>molad</a:t>
            </a:r>
            <a:endParaRPr lang="en-US" dirty="0"/>
          </a:p>
          <a:p>
            <a:pPr lvl="0">
              <a:buClr>
                <a:srgbClr val="000000"/>
              </a:buClr>
              <a:buAutoNum type="arabicParenR"/>
            </a:pPr>
            <a:r>
              <a:rPr lang="en-US" dirty="0">
                <a:solidFill>
                  <a:schemeClr val="tx1"/>
                </a:solidFill>
              </a:rPr>
              <a:t>Find the </a:t>
            </a:r>
            <a:r>
              <a:rPr lang="en-US" dirty="0" err="1">
                <a:solidFill>
                  <a:schemeClr val="tx1"/>
                </a:solidFill>
              </a:rPr>
              <a:t>molad</a:t>
            </a:r>
            <a:br>
              <a:rPr lang="en" dirty="0">
                <a:solidFill>
                  <a:schemeClr val="tx1"/>
                </a:solidFill>
              </a:rPr>
            </a:br>
            <a:r>
              <a:rPr lang="en-US" dirty="0">
                <a:solidFill>
                  <a:schemeClr val="tx1"/>
                </a:solidFill>
              </a:rPr>
              <a:t>- for </a:t>
            </a:r>
            <a:r>
              <a:rPr lang="en-US" dirty="0" err="1">
                <a:solidFill>
                  <a:schemeClr val="tx1"/>
                </a:solidFill>
              </a:rPr>
              <a:t>Tishrei</a:t>
            </a:r>
            <a:r>
              <a:rPr lang="en-US" dirty="0">
                <a:solidFill>
                  <a:schemeClr val="tx1"/>
                </a:solidFill>
              </a:rPr>
              <a:t> this year</a:t>
            </a:r>
            <a:br>
              <a:rPr lang="en" dirty="0">
                <a:solidFill>
                  <a:schemeClr val="tx1"/>
                </a:solidFill>
              </a:rPr>
            </a:br>
            <a:r>
              <a:rPr lang="en-US" dirty="0">
                <a:solidFill>
                  <a:schemeClr val="tx1"/>
                </a:solidFill>
              </a:rPr>
              <a:t>- and for next year</a:t>
            </a:r>
            <a:endParaRPr dirty="0">
              <a:solidFill>
                <a:schemeClr val="tx1"/>
              </a:solidFill>
            </a:endParaRPr>
          </a:p>
          <a:p>
            <a:pPr lvl="0">
              <a:buClr>
                <a:srgbClr val="000000"/>
              </a:buClr>
              <a:buAutoNum type="arabicParenR"/>
            </a:pPr>
            <a:r>
              <a:rPr lang="en-US" dirty="0">
                <a:solidFill>
                  <a:srgbClr val="000000"/>
                </a:solidFill>
              </a:rPr>
              <a:t>F</a:t>
            </a:r>
            <a:r>
              <a:rPr lang="en" dirty="0">
                <a:solidFill>
                  <a:srgbClr val="000000"/>
                </a:solidFill>
              </a:rPr>
              <a:t>ind Rosh Hashanah - the four dechiyos</a:t>
            </a:r>
            <a:endParaRPr dirty="0">
              <a:solidFill>
                <a:srgbClr val="000000"/>
              </a:solidFill>
            </a:endParaRPr>
          </a:p>
          <a:p>
            <a:pPr marL="457200" lvl="0" indent="-342900" algn="l" rtl="0">
              <a:spcBef>
                <a:spcPts val="0"/>
              </a:spcBef>
              <a:spcAft>
                <a:spcPts val="0"/>
              </a:spcAft>
              <a:buClr>
                <a:srgbClr val="000000"/>
              </a:buClr>
              <a:buSzPts val="1800"/>
              <a:buAutoNum type="arabicParenR"/>
            </a:pPr>
            <a:r>
              <a:rPr lang="en" dirty="0">
                <a:solidFill>
                  <a:srgbClr val="000000"/>
                </a:solidFill>
              </a:rPr>
              <a:t>Choose the calendar</a:t>
            </a:r>
            <a:endParaRPr dirty="0">
              <a:solidFill>
                <a:srgbClr val="000000"/>
              </a:solidFill>
            </a:endParaRPr>
          </a:p>
        </p:txBody>
      </p:sp>
    </p:spTree>
    <p:custDataLst>
      <p:tags r:id="rId1"/>
    </p:custDataLst>
    <p:extLst>
      <p:ext uri="{BB962C8B-B14F-4D97-AF65-F5344CB8AC3E}">
        <p14:creationId xmlns:p14="http://schemas.microsoft.com/office/powerpoint/2010/main" val="210391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3) Find the </a:t>
            </a:r>
            <a:r>
              <a:rPr lang="en-US" dirty="0" err="1"/>
              <a:t>molad</a:t>
            </a:r>
            <a:r>
              <a:rPr lang="en-US" dirty="0"/>
              <a:t> for this year’s </a:t>
            </a:r>
            <a:r>
              <a:rPr lang="en-US" dirty="0" err="1"/>
              <a:t>Tishrei</a:t>
            </a:r>
            <a:endParaRPr dirty="0"/>
          </a:p>
        </p:txBody>
      </p:sp>
      <p:graphicFrame>
        <p:nvGraphicFramePr>
          <p:cNvPr id="211" name="Google Shape;211;p27"/>
          <p:cNvGraphicFramePr/>
          <p:nvPr>
            <p:extLst>
              <p:ext uri="{D42A27DB-BD31-4B8C-83A1-F6EECF244321}">
                <p14:modId xmlns:p14="http://schemas.microsoft.com/office/powerpoint/2010/main" val="3449504258"/>
              </p:ext>
            </p:extLst>
          </p:nvPr>
        </p:nvGraphicFramePr>
        <p:xfrm>
          <a:off x="753036" y="1228165"/>
          <a:ext cx="7637925" cy="2834680"/>
        </p:xfrm>
        <a:graphic>
          <a:graphicData uri="http://schemas.openxmlformats.org/drawingml/2006/table">
            <a:tbl>
              <a:tblPr>
                <a:noFill/>
                <a:tableStyleId>{95B18E70-B681-499C-819D-2F231DCEA863}</a:tableStyleId>
              </a:tblPr>
              <a:tblGrid>
                <a:gridCol w="4410625">
                  <a:extLst>
                    <a:ext uri="{9D8B030D-6E8A-4147-A177-3AD203B41FA5}">
                      <a16:colId xmlns:a16="http://schemas.microsoft.com/office/drawing/2014/main" val="20000"/>
                    </a:ext>
                  </a:extLst>
                </a:gridCol>
                <a:gridCol w="32273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(If you know last year's </a:t>
                      </a:r>
                      <a:r>
                        <a:rPr lang="en-US" sz="1800" u="none" strike="noStrike" cap="none" dirty="0" err="1">
                          <a:solidFill>
                            <a:schemeClr val="dk1"/>
                          </a:solidFill>
                        </a:rPr>
                        <a:t>molad</a:t>
                      </a:r>
                      <a:r>
                        <a:rPr lang="en-US" sz="1800" u="none" strike="noStrike" cap="none" dirty="0">
                          <a:solidFill>
                            <a:schemeClr val="dk1"/>
                          </a:solidFill>
                        </a:rPr>
                        <a:t> it's easier, start from there. Otherwise,)</a:t>
                      </a:r>
                      <a:endParaRPr dirty="0"/>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u="none" strike="noStrike" cap="none" dirty="0">
                          <a:solidFill>
                            <a:schemeClr val="dk1"/>
                          </a:solidFill>
                        </a:rPr>
                        <a:t>The starting point is the year zero, </a:t>
                      </a:r>
                      <a:r>
                        <a:rPr lang="he-IL" sz="1800" u="none" strike="noStrike" cap="none" dirty="0">
                          <a:solidFill>
                            <a:schemeClr val="dk1"/>
                          </a:solidFill>
                        </a:rPr>
                        <a:t>בהר"ד</a:t>
                      </a:r>
                      <a:r>
                        <a:rPr lang="en-US" sz="1800" u="none" strike="noStrike" cap="none" dirty="0">
                          <a:solidFill>
                            <a:schemeClr val="dk1"/>
                          </a:solidFill>
                        </a:rPr>
                        <a:t> (Monday, 5 hours, 204 </a:t>
                      </a:r>
                      <a:r>
                        <a:rPr lang="en-US" sz="1800" u="none" strike="noStrike" cap="none" dirty="0" err="1">
                          <a:solidFill>
                            <a:schemeClr val="dk1"/>
                          </a:solidFill>
                        </a:rPr>
                        <a:t>chalakim</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u="none" strike="noStrike" cap="none" dirty="0"/>
                        <a:t>(2,5,204)</a:t>
                      </a:r>
                      <a:endParaRPr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solidFill>
                      <a:schemeClr val="bg1"/>
                    </a:solidFill>
                  </a:tcPr>
                </a:tc>
                <a:extLst>
                  <a:ext uri="{0D108BD9-81ED-4DB2-BD59-A6C34878D82A}">
                    <a16:rowId xmlns:a16="http://schemas.microsoft.com/office/drawing/2014/main" val="10001"/>
                  </a:ext>
                </a:extLst>
              </a:tr>
              <a:tr h="370850">
                <a:tc>
                  <a:txBody>
                    <a:bodyPr/>
                    <a:lstStyle/>
                    <a:p>
                      <a:pPr marL="342900" marR="0" lvl="0" indent="-342900" algn="l" rtl="0">
                        <a:lnSpc>
                          <a:spcPct val="100000"/>
                        </a:lnSpc>
                        <a:spcBef>
                          <a:spcPts val="0"/>
                        </a:spcBef>
                        <a:spcAft>
                          <a:spcPts val="0"/>
                        </a:spcAft>
                        <a:buClr>
                          <a:srgbClr val="000000"/>
                        </a:buClr>
                        <a:buSzPts val="1800"/>
                        <a:buFont typeface="Arial"/>
                        <a:buAutoNum type="arabicPeriod" startAt="2"/>
                      </a:pPr>
                      <a:r>
                        <a:rPr lang="en-US" sz="1800" u="none" strike="noStrike" cap="none" dirty="0">
                          <a:solidFill>
                            <a:schemeClr val="dk1"/>
                          </a:solidFill>
                        </a:rPr>
                        <a:t>Find the number of 19 year cycles</a:t>
                      </a:r>
                      <a:endParaRPr dirty="0"/>
                    </a:p>
                  </a:txBody>
                  <a:tcPr marL="91450" marR="91450" marT="45725" marB="45725">
                    <a:lnR w="12700" cap="flat" cmpd="sng">
                      <a:solidFill>
                        <a:schemeClr val="dk1"/>
                      </a:solidFill>
                      <a:prstDash val="solid"/>
                      <a:round/>
                      <a:headEnd type="none" w="sm" len="sm"/>
                      <a:tailEnd type="none" w="sm" len="sm"/>
                    </a:lnR>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u="none" strike="noStrike" cap="none"/>
                        <a:t>5783</a:t>
                      </a:r>
                      <a:r>
                        <a:rPr lang="en-US" sz="1800" u="none" strike="noStrike" cap="none"/>
                        <a:t>\19 </a:t>
                      </a:r>
                      <a:r>
                        <a:rPr lang="en-US" sz="1800" u="none" strike="noStrike" cap="none" dirty="0"/>
                        <a:t>= </a:t>
                      </a:r>
                      <a:r>
                        <a:rPr lang="en-US" sz="1800" b="1" u="none" strike="noStrike" cap="none" dirty="0"/>
                        <a:t>304</a:t>
                      </a:r>
                      <a:r>
                        <a:rPr lang="en-US" sz="1800" u="none" strike="noStrike" cap="none" dirty="0"/>
                        <a:t> 19-year-cycles</a:t>
                      </a:r>
                      <a:endParaRPr dirty="0"/>
                    </a:p>
                  </a:txBody>
                  <a:tcPr marL="91450" marR="91450" marT="45725" marB="45725">
                    <a:lnL w="12700" cap="flat" cmpd="sng">
                      <a:solidFill>
                        <a:schemeClr val="dk1"/>
                      </a:solidFill>
                      <a:prstDash val="solid"/>
                      <a:round/>
                      <a:headEnd type="none" w="sm" len="sm"/>
                      <a:tailEnd type="none" w="sm" len="sm"/>
                    </a:lnL>
                    <a:solidFill>
                      <a:schemeClr val="bg1"/>
                    </a:solidFill>
                  </a:tcPr>
                </a:tc>
                <a:extLst>
                  <a:ext uri="{0D108BD9-81ED-4DB2-BD59-A6C34878D82A}">
                    <a16:rowId xmlns:a16="http://schemas.microsoft.com/office/drawing/2014/main" val="10002"/>
                  </a:ext>
                </a:extLst>
              </a:tr>
              <a:tr h="370850">
                <a:tc>
                  <a:txBody>
                    <a:bodyPr/>
                    <a:lstStyle/>
                    <a:p>
                      <a:pPr marL="342900" marR="0" lvl="0" indent="-342900" algn="l" rtl="0">
                        <a:lnSpc>
                          <a:spcPct val="100000"/>
                        </a:lnSpc>
                        <a:spcBef>
                          <a:spcPts val="0"/>
                        </a:spcBef>
                        <a:spcAft>
                          <a:spcPts val="0"/>
                        </a:spcAft>
                        <a:buClr>
                          <a:srgbClr val="000000"/>
                        </a:buClr>
                        <a:buSzPts val="1800"/>
                        <a:buFont typeface="Arial"/>
                        <a:buAutoNum type="arabicPeriod" startAt="3"/>
                      </a:pPr>
                      <a:r>
                        <a:rPr lang="en-US" sz="1800" u="none" strike="noStrike" cap="none" dirty="0">
                          <a:solidFill>
                            <a:schemeClr val="dk1"/>
                          </a:solidFill>
                        </a:rPr>
                        <a:t>Add (the number of 19 year cycles) * (the shift</a:t>
                      </a:r>
                      <a:r>
                        <a:rPr lang="en-US" sz="1800" u="none" strike="noStrike" cap="none" baseline="0" dirty="0">
                          <a:solidFill>
                            <a:schemeClr val="dk1"/>
                          </a:solidFill>
                        </a:rPr>
                        <a:t> </a:t>
                      </a:r>
                      <a:r>
                        <a:rPr lang="he-IL" sz="1800" b="0" i="0" u="none" strike="noStrike" cap="none" dirty="0">
                          <a:solidFill>
                            <a:schemeClr val="dk1"/>
                          </a:solidFill>
                          <a:effectLst/>
                          <a:latin typeface="Arial"/>
                          <a:ea typeface="Arial"/>
                          <a:cs typeface="Arial"/>
                          <a:sym typeface="Arial"/>
                        </a:rPr>
                        <a:t>בי"ו תקצ"ה</a:t>
                      </a:r>
                      <a:r>
                        <a:rPr lang="en-US" sz="1800" u="none" strike="noStrike" cap="none" baseline="0" dirty="0">
                          <a:solidFill>
                            <a:schemeClr val="dk1"/>
                          </a:solidFill>
                        </a:rPr>
                        <a:t> </a:t>
                      </a:r>
                      <a:r>
                        <a:rPr lang="en-US" sz="1800" u="none" strike="noStrike" cap="none" dirty="0">
                          <a:solidFill>
                            <a:schemeClr val="dk1"/>
                          </a:solidFill>
                        </a:rPr>
                        <a:t>for each one)</a:t>
                      </a:r>
                      <a:endParaRPr dirty="0"/>
                    </a:p>
                  </a:txBody>
                  <a:tcPr marL="91450" marR="91450" marT="45725" marB="45725">
                    <a:lnR w="12700" cap="flat" cmpd="sng">
                      <a:solidFill>
                        <a:schemeClr val="dk1"/>
                      </a:solidFill>
                      <a:prstDash val="solid"/>
                      <a:round/>
                      <a:headEnd type="none" w="sm" len="sm"/>
                      <a:tailEnd type="none" w="sm" len="sm"/>
                    </a:lnR>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t>304 * (2,16,595) = </a:t>
                      </a:r>
                      <a:r>
                        <a:rPr lang="en-US" sz="1800" b="1" u="none" strike="noStrike" cap="none" dirty="0"/>
                        <a:t>(5,15,520)</a:t>
                      </a:r>
                      <a:endParaRPr dirty="0"/>
                    </a:p>
                  </a:txBody>
                  <a:tcPr marL="91450" marR="91450" marT="45725" marB="45725">
                    <a:lnL w="12700" cap="flat" cmpd="sng">
                      <a:solidFill>
                        <a:schemeClr val="dk1"/>
                      </a:solidFill>
                      <a:prstDash val="solid"/>
                      <a:round/>
                      <a:headEnd type="none" w="sm" len="sm"/>
                      <a:tailEnd type="none" w="sm" len="sm"/>
                    </a:lnL>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3) Find the </a:t>
            </a:r>
            <a:r>
              <a:rPr lang="en-US" dirty="0" err="1"/>
              <a:t>molad</a:t>
            </a:r>
            <a:r>
              <a:rPr lang="en-US" dirty="0"/>
              <a:t> for this year’s </a:t>
            </a:r>
            <a:r>
              <a:rPr lang="en-US" dirty="0" err="1"/>
              <a:t>Tishrei</a:t>
            </a:r>
            <a:r>
              <a:rPr lang="en-US" dirty="0"/>
              <a:t>, </a:t>
            </a:r>
            <a:r>
              <a:rPr lang="en-US" b="1" dirty="0"/>
              <a:t>cont.</a:t>
            </a:r>
            <a:endParaRPr dirty="0"/>
          </a:p>
        </p:txBody>
      </p:sp>
      <p:graphicFrame>
        <p:nvGraphicFramePr>
          <p:cNvPr id="217" name="Google Shape;217;p28"/>
          <p:cNvGraphicFramePr/>
          <p:nvPr>
            <p:extLst>
              <p:ext uri="{D42A27DB-BD31-4B8C-83A1-F6EECF244321}">
                <p14:modId xmlns:p14="http://schemas.microsoft.com/office/powerpoint/2010/main" val="2131610209"/>
              </p:ext>
            </p:extLst>
          </p:nvPr>
        </p:nvGraphicFramePr>
        <p:xfrm>
          <a:off x="753036" y="1017725"/>
          <a:ext cx="7637925" cy="4028490"/>
        </p:xfrm>
        <a:graphic>
          <a:graphicData uri="http://schemas.openxmlformats.org/drawingml/2006/table">
            <a:tbl>
              <a:tblPr>
                <a:noFill/>
                <a:tableStyleId>{95B18E70-B681-499C-819D-2F231DCEA863}</a:tableStyleId>
              </a:tblPr>
              <a:tblGrid>
                <a:gridCol w="4724400">
                  <a:extLst>
                    <a:ext uri="{9D8B030D-6E8A-4147-A177-3AD203B41FA5}">
                      <a16:colId xmlns:a16="http://schemas.microsoft.com/office/drawing/2014/main" val="20000"/>
                    </a:ext>
                  </a:extLst>
                </a:gridCol>
                <a:gridCol w="29135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342900" marR="0" lvl="0" indent="-342900" algn="l" rtl="0">
                        <a:lnSpc>
                          <a:spcPct val="100000"/>
                        </a:lnSpc>
                        <a:spcBef>
                          <a:spcPts val="0"/>
                        </a:spcBef>
                        <a:spcAft>
                          <a:spcPts val="0"/>
                        </a:spcAft>
                        <a:buClr>
                          <a:srgbClr val="000000"/>
                        </a:buClr>
                        <a:buSzPts val="1800"/>
                        <a:buFont typeface="Arial"/>
                        <a:buAutoNum type="arabicPeriod" startAt="4"/>
                      </a:pPr>
                      <a:r>
                        <a:rPr lang="en-US" sz="1800" u="none" strike="noStrike" cap="none" dirty="0">
                          <a:solidFill>
                            <a:schemeClr val="dk1"/>
                          </a:solidFill>
                        </a:rPr>
                        <a:t>Using </a:t>
                      </a:r>
                      <a:r>
                        <a:rPr lang="he-IL" sz="1800" u="none" strike="noStrike" cap="none" dirty="0">
                          <a:solidFill>
                            <a:schemeClr val="dk1"/>
                          </a:solidFill>
                        </a:rPr>
                        <a:t>גו"ח אדז"ט</a:t>
                      </a:r>
                      <a:r>
                        <a:rPr lang="en-US" sz="1800" u="none" strike="noStrike" cap="none" dirty="0">
                          <a:solidFill>
                            <a:schemeClr val="dk1"/>
                          </a:solidFill>
                        </a:rPr>
                        <a:t>, see how many </a:t>
                      </a:r>
                      <a:r>
                        <a:rPr lang="en-US" sz="1800" u="none" strike="noStrike" cap="none" dirty="0" err="1">
                          <a:solidFill>
                            <a:schemeClr val="dk1"/>
                          </a:solidFill>
                        </a:rPr>
                        <a:t>peshutos</a:t>
                      </a:r>
                      <a:r>
                        <a:rPr lang="en-US" sz="1800" u="none" strike="noStrike" cap="none" dirty="0">
                          <a:solidFill>
                            <a:schemeClr val="dk1"/>
                          </a:solidFill>
                        </a:rPr>
                        <a:t> (P) and how many </a:t>
                      </a:r>
                      <a:r>
                        <a:rPr lang="en-US" sz="1800" u="none" strike="noStrike" cap="none" dirty="0" err="1">
                          <a:solidFill>
                            <a:schemeClr val="dk1"/>
                          </a:solidFill>
                        </a:rPr>
                        <a:t>m'ubaros</a:t>
                      </a:r>
                      <a:r>
                        <a:rPr lang="en-US" sz="1800" u="none" strike="noStrike" cap="none" dirty="0">
                          <a:solidFill>
                            <a:schemeClr val="dk1"/>
                          </a:solidFill>
                        </a:rPr>
                        <a:t> (M) there have been already in this cycle.</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5784#19 = remainder 8, so 5 </a:t>
                      </a:r>
                      <a:r>
                        <a:rPr lang="en-US" sz="1800" u="none" strike="noStrike" cap="none" dirty="0" err="1">
                          <a:solidFill>
                            <a:schemeClr val="dk1"/>
                          </a:solidFill>
                        </a:rPr>
                        <a:t>peshutos</a:t>
                      </a:r>
                      <a:r>
                        <a:rPr lang="en-US" sz="1800" u="none" strike="noStrike" cap="none" dirty="0">
                          <a:solidFill>
                            <a:schemeClr val="dk1"/>
                          </a:solidFill>
                        </a:rPr>
                        <a:t> so far, 2 </a:t>
                      </a:r>
                      <a:r>
                        <a:rPr lang="en-US" sz="1800" u="none" strike="noStrike" cap="none" dirty="0" err="1">
                          <a:solidFill>
                            <a:schemeClr val="dk1"/>
                          </a:solidFill>
                        </a:rPr>
                        <a:t>m’ubaros</a:t>
                      </a:r>
                      <a:r>
                        <a:rPr lang="en-US" sz="1800" u="none" strike="noStrike" cap="none" dirty="0">
                          <a:solidFill>
                            <a:schemeClr val="dk1"/>
                          </a:solidFill>
                        </a:rPr>
                        <a:t>. </a:t>
                      </a:r>
                      <a:r>
                        <a:rPr lang="en-US" sz="1800" b="1" u="none" strike="noStrike" cap="none" dirty="0">
                          <a:solidFill>
                            <a:schemeClr val="dk1"/>
                          </a:solidFill>
                        </a:rPr>
                        <a:t>P=5, M=2</a:t>
                      </a:r>
                      <a:r>
                        <a:rPr lang="en-US" sz="1800" u="none" strike="noStrike" cap="none" dirty="0">
                          <a:solidFill>
                            <a:schemeClr val="dk1"/>
                          </a:solidFill>
                        </a:rPr>
                        <a:t>.</a:t>
                      </a:r>
                      <a:endParaRPr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solidFill>
                      <a:schemeClr val="bg1"/>
                    </a:solidFill>
                  </a:tcPr>
                </a:tc>
                <a:extLst>
                  <a:ext uri="{0D108BD9-81ED-4DB2-BD59-A6C34878D82A}">
                    <a16:rowId xmlns:a16="http://schemas.microsoft.com/office/drawing/2014/main" val="10001"/>
                  </a:ext>
                </a:extLst>
              </a:tr>
              <a:tr h="370850">
                <a:tc>
                  <a:txBody>
                    <a:bodyPr/>
                    <a:lstStyle/>
                    <a:p>
                      <a:pPr marL="342900" marR="0" lvl="0" indent="-342900" algn="l" rtl="0">
                        <a:lnSpc>
                          <a:spcPct val="100000"/>
                        </a:lnSpc>
                        <a:spcBef>
                          <a:spcPts val="0"/>
                        </a:spcBef>
                        <a:spcAft>
                          <a:spcPts val="0"/>
                        </a:spcAft>
                        <a:buClr>
                          <a:srgbClr val="000000"/>
                        </a:buClr>
                        <a:buSzPts val="1800"/>
                        <a:buFont typeface="Arial"/>
                        <a:buAutoNum type="arabicPeriod" startAt="5"/>
                      </a:pPr>
                      <a:r>
                        <a:rPr lang="en-US" sz="1800" u="none" strike="noStrike" cap="none" dirty="0">
                          <a:solidFill>
                            <a:schemeClr val="dk1"/>
                          </a:solidFill>
                        </a:rPr>
                        <a:t>Add the shift for each:</a:t>
                      </a:r>
                      <a:br>
                        <a:rPr lang="en-US" sz="1800" u="none" strike="noStrike" cap="none" dirty="0">
                          <a:solidFill>
                            <a:schemeClr val="dk1"/>
                          </a:solidFill>
                        </a:rPr>
                      </a:br>
                      <a:r>
                        <a:rPr lang="en-US" sz="1800" u="none" strike="noStrike" cap="none" dirty="0">
                          <a:solidFill>
                            <a:schemeClr val="dk1"/>
                          </a:solidFill>
                        </a:rPr>
                        <a:t>(P * </a:t>
                      </a:r>
                      <a:r>
                        <a:rPr lang="he-IL" sz="1800" u="none" strike="noStrike" cap="none" dirty="0">
                          <a:solidFill>
                            <a:schemeClr val="dk1"/>
                          </a:solidFill>
                        </a:rPr>
                        <a:t>ו</a:t>
                      </a:r>
                      <a:r>
                        <a:rPr lang="en-US" sz="1800" u="none" strike="noStrike" cap="none" dirty="0">
                          <a:solidFill>
                            <a:schemeClr val="dk1"/>
                          </a:solidFill>
                        </a:rPr>
                        <a:t>"ח </a:t>
                      </a:r>
                      <a:r>
                        <a:rPr lang="en-US" sz="1800" u="none" strike="noStrike" cap="none" dirty="0" err="1">
                          <a:solidFill>
                            <a:schemeClr val="dk1"/>
                          </a:solidFill>
                        </a:rPr>
                        <a:t>תתע</a:t>
                      </a:r>
                      <a:r>
                        <a:rPr lang="en-US" sz="1800" u="none" strike="noStrike" cap="none" dirty="0">
                          <a:solidFill>
                            <a:schemeClr val="dk1"/>
                          </a:solidFill>
                        </a:rPr>
                        <a:t>"</a:t>
                      </a:r>
                      <a:r>
                        <a:rPr lang="he-IL" sz="1800" u="none" strike="noStrike" cap="none" dirty="0">
                          <a:solidFill>
                            <a:schemeClr val="dk1"/>
                          </a:solidFill>
                        </a:rPr>
                        <a:t>ד</a:t>
                      </a:r>
                      <a:r>
                        <a:rPr lang="en-US" sz="1800" u="none" strike="noStrike" cap="none" dirty="0">
                          <a:solidFill>
                            <a:schemeClr val="dk1"/>
                          </a:solidFill>
                        </a:rPr>
                        <a:t>) +</a:t>
                      </a:r>
                      <a:br>
                        <a:rPr lang="en-US" sz="1800" u="none" strike="noStrike" cap="none" dirty="0">
                          <a:solidFill>
                            <a:schemeClr val="dk1"/>
                          </a:solidFill>
                        </a:rPr>
                      </a:br>
                      <a:r>
                        <a:rPr lang="en-US" sz="1800" u="none" strike="noStrike" cap="none" dirty="0">
                          <a:solidFill>
                            <a:schemeClr val="dk1"/>
                          </a:solidFill>
                        </a:rPr>
                        <a:t>(M * </a:t>
                      </a:r>
                      <a:r>
                        <a:rPr lang="he-IL" sz="1800" b="0" i="0" u="none" strike="noStrike" cap="none" dirty="0">
                          <a:solidFill>
                            <a:schemeClr val="dk1"/>
                          </a:solidFill>
                          <a:effectLst/>
                          <a:latin typeface="Arial"/>
                          <a:ea typeface="Arial"/>
                          <a:cs typeface="Arial"/>
                          <a:sym typeface="Arial"/>
                        </a:rPr>
                        <a:t>הכ"א תקפ"ט</a:t>
                      </a:r>
                      <a:r>
                        <a:rPr lang="en-US" sz="1800" u="none" strike="noStrike" cap="none" dirty="0">
                          <a:solidFill>
                            <a:schemeClr val="dk1"/>
                          </a:solidFill>
                        </a:rPr>
                        <a:t>)</a:t>
                      </a:r>
                      <a:endParaRPr dirty="0"/>
                    </a:p>
                  </a:txBody>
                  <a:tcPr marL="91450" marR="91450" marT="45725" marB="45725">
                    <a:lnR w="12700" cap="flat" cmpd="sng">
                      <a:solidFill>
                        <a:schemeClr val="dk1"/>
                      </a:solidFill>
                      <a:prstDash val="solid"/>
                      <a:round/>
                      <a:headEnd type="none" w="sm" len="sm"/>
                      <a:tailEnd type="none" w="sm" len="sm"/>
                    </a:lnR>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(5*(4,8,876)) + (2*(5,21,589)) = </a:t>
                      </a:r>
                      <a:r>
                        <a:rPr lang="en-US" sz="1800" b="1" u="none" strike="noStrike" cap="none" dirty="0">
                          <a:solidFill>
                            <a:schemeClr val="dk1"/>
                          </a:solidFill>
                        </a:rPr>
                        <a:t>(5,15,158)</a:t>
                      </a:r>
                      <a:endParaRPr dirty="0"/>
                    </a:p>
                  </a:txBody>
                  <a:tcPr marL="91450" marR="91450" marT="45725" marB="45725">
                    <a:lnL w="12700" cap="flat" cmpd="sng">
                      <a:solidFill>
                        <a:schemeClr val="dk1"/>
                      </a:solidFill>
                      <a:prstDash val="solid"/>
                      <a:round/>
                      <a:headEnd type="none" w="sm" len="sm"/>
                      <a:tailEnd type="none" w="sm" len="sm"/>
                    </a:lnL>
                    <a:solidFill>
                      <a:schemeClr val="bg1"/>
                    </a:solidFill>
                  </a:tcPr>
                </a:tc>
                <a:extLst>
                  <a:ext uri="{0D108BD9-81ED-4DB2-BD59-A6C34878D82A}">
                    <a16:rowId xmlns:a16="http://schemas.microsoft.com/office/drawing/2014/main" val="10002"/>
                  </a:ext>
                </a:extLst>
              </a:tr>
              <a:tr h="6374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Add _all of these_ [i.e., the results of 1., 3., and 5.] up for this year’s </a:t>
                      </a:r>
                      <a:r>
                        <a:rPr lang="en-US" sz="1800" u="none" strike="noStrike" cap="none" dirty="0" err="1">
                          <a:solidFill>
                            <a:schemeClr val="dk1"/>
                          </a:solidFill>
                        </a:rPr>
                        <a:t>molad</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 </a:t>
                      </a:r>
                      <a:r>
                        <a:rPr lang="en-US" sz="1800" b="1" u="none" strike="noStrike" cap="none" dirty="0">
                          <a:solidFill>
                            <a:schemeClr val="dk1"/>
                          </a:solidFill>
                        </a:rPr>
                        <a:t>(5,11,882)</a:t>
                      </a:r>
                      <a:br>
                        <a:rPr lang="en-US" sz="1800" b="1" u="none" strike="noStrike" cap="none" dirty="0">
                          <a:solidFill>
                            <a:schemeClr val="dk1"/>
                          </a:solidFill>
                        </a:rPr>
                      </a:br>
                      <a:r>
                        <a:rPr lang="en-US" sz="1800" b="1" u="none" strike="noStrike" cap="none" dirty="0">
                          <a:solidFill>
                            <a:schemeClr val="dk1"/>
                          </a:solidFill>
                        </a:rPr>
                        <a:t>= Friday, 5:49 am</a:t>
                      </a:r>
                      <a:endParaRPr b="1" dirty="0"/>
                    </a:p>
                  </a:txBody>
                  <a:tcPr marL="91450" marR="91450" marT="45725" marB="45725">
                    <a:lnL w="12700" cap="flat" cmpd="sng">
                      <a:solidFill>
                        <a:schemeClr val="dk1"/>
                      </a:solidFill>
                      <a:prstDash val="solid"/>
                      <a:round/>
                      <a:headEnd type="none" w="sm" len="sm"/>
                      <a:tailEnd type="none" w="sm" len="sm"/>
                    </a:lnL>
                    <a:solidFill>
                      <a:schemeClr val="bg1"/>
                    </a:solidFill>
                  </a:tcPr>
                </a:tc>
                <a:extLst>
                  <a:ext uri="{0D108BD9-81ED-4DB2-BD59-A6C34878D82A}">
                    <a16:rowId xmlns:a16="http://schemas.microsoft.com/office/drawing/2014/main" val="10003"/>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Remember – we don’t care about the weeks!</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solidFill>
                      <a:schemeClr val="bg1"/>
                    </a:solidFill>
                  </a:tcPr>
                </a:tc>
                <a:tc>
                  <a:txBody>
                    <a:bodyPr/>
                    <a:lstStyle/>
                    <a:p>
                      <a:pPr marL="0" marR="0" lvl="0" indent="0" algn="l" rtl="0">
                        <a:lnSpc>
                          <a:spcPct val="100000"/>
                        </a:lnSpc>
                        <a:spcBef>
                          <a:spcPts val="0"/>
                        </a:spcBef>
                        <a:spcAft>
                          <a:spcPts val="0"/>
                        </a:spcAft>
                        <a:buNone/>
                      </a:pPr>
                      <a:r>
                        <a:rPr lang="en-US" sz="1800" u="none" strike="noStrike" cap="none" dirty="0">
                          <a:solidFill>
                            <a:schemeClr val="dk1"/>
                          </a:solidFill>
                        </a:rPr>
                        <a:t>(On the Calculator, you would enter multipliers</a:t>
                      </a:r>
                      <a:endParaRPr dirty="0"/>
                    </a:p>
                    <a:p>
                      <a:pPr marL="0" marR="0" lvl="0" indent="0" algn="l" rtl="0">
                        <a:lnSpc>
                          <a:spcPct val="100000"/>
                        </a:lnSpc>
                        <a:spcBef>
                          <a:spcPts val="0"/>
                        </a:spcBef>
                        <a:spcAft>
                          <a:spcPts val="0"/>
                        </a:spcAft>
                        <a:buNone/>
                      </a:pPr>
                      <a:r>
                        <a:rPr lang="en-US" sz="1800" b="1" u="none" strike="noStrike" cap="none" dirty="0">
                          <a:solidFill>
                            <a:schemeClr val="dk1"/>
                          </a:solidFill>
                        </a:rPr>
                        <a:t>1, 304, 5, 2, 0, 0 </a:t>
                      </a:r>
                      <a:r>
                        <a:rPr lang="en-US" sz="1800" u="none" strike="noStrike" cap="none" dirty="0">
                          <a:solidFill>
                            <a:schemeClr val="dk1"/>
                          </a:solidFill>
                        </a:rPr>
                        <a:t>to get this result.)</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3) Find the </a:t>
            </a:r>
            <a:r>
              <a:rPr lang="en-US" dirty="0" err="1"/>
              <a:t>molad</a:t>
            </a:r>
            <a:r>
              <a:rPr lang="en-US" dirty="0"/>
              <a:t> for this year’s </a:t>
            </a:r>
            <a:r>
              <a:rPr lang="en-US" dirty="0" err="1"/>
              <a:t>Tishrei</a:t>
            </a:r>
            <a:r>
              <a:rPr lang="en-US" dirty="0"/>
              <a:t>, cont.</a:t>
            </a:r>
            <a:endParaRPr dirty="0"/>
          </a:p>
        </p:txBody>
      </p:sp>
      <p:graphicFrame>
        <p:nvGraphicFramePr>
          <p:cNvPr id="223" name="Google Shape;223;p29"/>
          <p:cNvGraphicFramePr/>
          <p:nvPr>
            <p:extLst>
              <p:ext uri="{D42A27DB-BD31-4B8C-83A1-F6EECF244321}">
                <p14:modId xmlns:p14="http://schemas.microsoft.com/office/powerpoint/2010/main" val="711546369"/>
              </p:ext>
            </p:extLst>
          </p:nvPr>
        </p:nvGraphicFramePr>
        <p:xfrm>
          <a:off x="753036" y="1228165"/>
          <a:ext cx="7637925" cy="3022630"/>
        </p:xfrm>
        <a:graphic>
          <a:graphicData uri="http://schemas.openxmlformats.org/drawingml/2006/table">
            <a:tbl>
              <a:tblPr>
                <a:noFill/>
                <a:tableStyleId>{95B18E70-B681-499C-819D-2F231DCEA863}</a:tableStyleId>
              </a:tblPr>
              <a:tblGrid>
                <a:gridCol w="3576925">
                  <a:extLst>
                    <a:ext uri="{9D8B030D-6E8A-4147-A177-3AD203B41FA5}">
                      <a16:colId xmlns:a16="http://schemas.microsoft.com/office/drawing/2014/main" val="20000"/>
                    </a:ext>
                  </a:extLst>
                </a:gridCol>
                <a:gridCol w="4061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342900" marR="0" lvl="0" indent="-342900" algn="l" rtl="0">
                        <a:lnSpc>
                          <a:spcPct val="100000"/>
                        </a:lnSpc>
                        <a:spcBef>
                          <a:spcPts val="0"/>
                        </a:spcBef>
                        <a:spcAft>
                          <a:spcPts val="0"/>
                        </a:spcAft>
                        <a:buClr>
                          <a:srgbClr val="000000"/>
                        </a:buClr>
                        <a:buSzPts val="1800"/>
                        <a:buFont typeface="Arial"/>
                        <a:buAutoNum type="arabicPeriod" startAt="6"/>
                      </a:pPr>
                      <a:r>
                        <a:rPr lang="en-US" sz="1800" u="none" strike="noStrike" cap="none" dirty="0">
                          <a:solidFill>
                            <a:schemeClr val="dk1"/>
                          </a:solidFill>
                        </a:rPr>
                        <a:t>If you actually want the </a:t>
                      </a:r>
                      <a:r>
                        <a:rPr lang="en-US" sz="1800" u="none" strike="noStrike" cap="none" dirty="0" err="1">
                          <a:solidFill>
                            <a:schemeClr val="dk1"/>
                          </a:solidFill>
                        </a:rPr>
                        <a:t>molad</a:t>
                      </a:r>
                      <a:r>
                        <a:rPr lang="en-US" sz="1800" u="none" strike="noStrike" cap="none" dirty="0">
                          <a:solidFill>
                            <a:schemeClr val="dk1"/>
                          </a:solidFill>
                        </a:rPr>
                        <a:t> for a </a:t>
                      </a:r>
                      <a:r>
                        <a:rPr lang="en-US" sz="1800" i="1" u="none" strike="noStrike" cap="none" dirty="0">
                          <a:solidFill>
                            <a:schemeClr val="dk1"/>
                          </a:solidFill>
                        </a:rPr>
                        <a:t>different</a:t>
                      </a:r>
                      <a:r>
                        <a:rPr lang="en-US" sz="1800" u="none" strike="noStrike" cap="none" dirty="0">
                          <a:solidFill>
                            <a:schemeClr val="dk1"/>
                          </a:solidFill>
                        </a:rPr>
                        <a:t> month, say for announcing the </a:t>
                      </a:r>
                      <a:r>
                        <a:rPr lang="en-US" sz="1800" u="none" strike="noStrike" cap="none" dirty="0" err="1">
                          <a:solidFill>
                            <a:schemeClr val="dk1"/>
                          </a:solidFill>
                        </a:rPr>
                        <a:t>molad</a:t>
                      </a:r>
                      <a:r>
                        <a:rPr lang="en-US" sz="1800" u="none" strike="noStrike" cap="none" dirty="0">
                          <a:solidFill>
                            <a:schemeClr val="dk1"/>
                          </a:solidFill>
                        </a:rPr>
                        <a:t> in shul, also add the number of additional months *</a:t>
                      </a:r>
                      <a:r>
                        <a:rPr lang="en-US" sz="1800" u="none" strike="noStrike" cap="none" baseline="0" dirty="0">
                          <a:solidFill>
                            <a:schemeClr val="dk1"/>
                          </a:solidFill>
                        </a:rPr>
                        <a:t> </a:t>
                      </a:r>
                      <a:r>
                        <a:rPr lang="he-IL" sz="1800" b="0" i="0" u="none" strike="noStrike" cap="none" dirty="0">
                          <a:solidFill>
                            <a:schemeClr val="dk1"/>
                          </a:solidFill>
                          <a:effectLst/>
                          <a:latin typeface="Arial"/>
                          <a:ea typeface="Arial"/>
                          <a:cs typeface="Arial"/>
                          <a:sym typeface="Arial"/>
                        </a:rPr>
                        <a:t>אי"ב תשצ"ג</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Say for Cheshvan for this year: </a:t>
                      </a:r>
                      <a:br>
                        <a:rPr lang="en-US" sz="1800" u="none" strike="noStrike" cap="none" dirty="0">
                          <a:solidFill>
                            <a:schemeClr val="dk1"/>
                          </a:solidFill>
                        </a:rPr>
                      </a:br>
                      <a:r>
                        <a:rPr lang="en-US" sz="1800" u="none" strike="noStrike" cap="none" dirty="0">
                          <a:solidFill>
                            <a:schemeClr val="dk1"/>
                          </a:solidFill>
                        </a:rPr>
                        <a:t>1 additional month, so add</a:t>
                      </a:r>
                      <a:br>
                        <a:rPr lang="en-US" sz="1800" u="none" strike="noStrike" cap="none" dirty="0">
                          <a:solidFill>
                            <a:schemeClr val="dk1"/>
                          </a:solidFill>
                        </a:rPr>
                      </a:br>
                      <a:r>
                        <a:rPr lang="en-US" sz="1800" u="none" strike="noStrike" cap="none" dirty="0">
                          <a:solidFill>
                            <a:schemeClr val="dk1"/>
                          </a:solidFill>
                        </a:rPr>
                        <a:t>(1,12,793) to the </a:t>
                      </a:r>
                      <a:r>
                        <a:rPr lang="en-US" sz="1800" b="1" u="none" strike="noStrike" cap="none" dirty="0">
                          <a:solidFill>
                            <a:schemeClr val="dk1"/>
                          </a:solidFill>
                        </a:rPr>
                        <a:t>(6,11,882)</a:t>
                      </a:r>
                      <a:br>
                        <a:rPr lang="en-US" sz="1800" b="1" u="none" strike="noStrike" cap="none" dirty="0">
                          <a:solidFill>
                            <a:schemeClr val="dk1"/>
                          </a:solidFill>
                        </a:rPr>
                      </a:br>
                      <a:r>
                        <a:rPr lang="en-US" sz="1800" u="none" strike="noStrike" cap="none" dirty="0">
                          <a:solidFill>
                            <a:schemeClr val="dk1"/>
                          </a:solidFill>
                        </a:rPr>
                        <a:t>we got for </a:t>
                      </a:r>
                      <a:r>
                        <a:rPr lang="en-US" sz="1800" u="none" strike="noStrike" cap="none" dirty="0" err="1">
                          <a:solidFill>
                            <a:schemeClr val="dk1"/>
                          </a:solidFill>
                        </a:rPr>
                        <a:t>Tishrei</a:t>
                      </a:r>
                      <a:r>
                        <a:rPr lang="en-US" sz="1800" u="none" strike="noStrike" cap="none" dirty="0">
                          <a:solidFill>
                            <a:schemeClr val="dk1"/>
                          </a:solidFill>
                        </a:rPr>
                        <a:t>.</a:t>
                      </a:r>
                      <a:br>
                        <a:rPr lang="en-US" sz="1800" u="none" strike="noStrike" cap="none" dirty="0">
                          <a:solidFill>
                            <a:schemeClr val="dk1"/>
                          </a:solidFill>
                        </a:rPr>
                      </a:br>
                      <a:r>
                        <a:rPr lang="en-US" sz="1800" b="1" u="none" strike="noStrike" cap="none" dirty="0">
                          <a:solidFill>
                            <a:schemeClr val="dk1"/>
                          </a:solidFill>
                        </a:rPr>
                        <a:t>= (1,0,595)</a:t>
                      </a:r>
                      <a:br>
                        <a:rPr lang="en-US" sz="1800" b="1" u="none" strike="noStrike" cap="none" dirty="0">
                          <a:solidFill>
                            <a:schemeClr val="dk1"/>
                          </a:solidFill>
                        </a:rPr>
                      </a:br>
                      <a:r>
                        <a:rPr lang="en-US" sz="1800" b="1" u="none" strike="noStrike" cap="none" dirty="0">
                          <a:solidFill>
                            <a:schemeClr val="dk1"/>
                          </a:solidFill>
                        </a:rPr>
                        <a:t>= [Saturday] night, 6:33 pm, 1 </a:t>
                      </a:r>
                      <a:r>
                        <a:rPr lang="en-US" sz="1800" b="1" u="none" strike="noStrike" cap="none" dirty="0" err="1">
                          <a:solidFill>
                            <a:schemeClr val="dk1"/>
                          </a:solidFill>
                        </a:rPr>
                        <a:t>chelek</a:t>
                      </a:r>
                      <a:r>
                        <a:rPr lang="en-US" sz="1800" b="1" u="none" strike="noStrike" cap="none" dirty="0">
                          <a:solidFill>
                            <a:schemeClr val="dk1"/>
                          </a:solidFill>
                        </a:rPr>
                        <a:t>.</a:t>
                      </a:r>
                      <a:endParaRPr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solidFill>
                      <a:schemeClr val="bg1"/>
                    </a:solidFill>
                  </a:tcPr>
                </a:tc>
                <a:extLst>
                  <a:ext uri="{0D108BD9-81ED-4DB2-BD59-A6C34878D82A}">
                    <a16:rowId xmlns:a16="http://schemas.microsoft.com/office/drawing/2014/main" val="10001"/>
                  </a:ext>
                </a:extLst>
              </a:tr>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(On the Calculator, the multipliers are now </a:t>
                      </a:r>
                      <a:r>
                        <a:rPr lang="en-US" sz="1800" b="1" u="none" strike="noStrike" cap="none" dirty="0">
                          <a:solidFill>
                            <a:schemeClr val="dk1"/>
                          </a:solidFill>
                        </a:rPr>
                        <a:t>1, 304, 5, 2, 1, 0</a:t>
                      </a:r>
                      <a:r>
                        <a:rPr lang="en-US" sz="1800" u="none" strike="noStrike" cap="none" dirty="0">
                          <a:solidFill>
                            <a:schemeClr val="dk1"/>
                          </a:solidFill>
                        </a:rPr>
                        <a:t>.)</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Introduction</a:t>
            </a:r>
            <a:endParaRPr/>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solidFill>
                  <a:schemeClr val="dk1"/>
                </a:solidFill>
              </a:rPr>
              <a:t>Maharsha: The Bnei Esav’s calendar only follows the sun, the Bnei Yishmael’s calendar only follows the moon – but the Torah requires us to follow both.</a:t>
            </a:r>
            <a:endParaRPr/>
          </a:p>
          <a:p>
            <a:pPr marL="457200" lvl="0" indent="-342900" algn="l" rtl="0">
              <a:lnSpc>
                <a:spcPct val="115000"/>
              </a:lnSpc>
              <a:spcBef>
                <a:spcPts val="0"/>
              </a:spcBef>
              <a:spcAft>
                <a:spcPts val="0"/>
              </a:spcAft>
              <a:buSzPts val="1800"/>
              <a:buChar char="●"/>
            </a:pPr>
            <a:r>
              <a:rPr lang="en-US">
                <a:solidFill>
                  <a:schemeClr val="dk1"/>
                </a:solidFill>
              </a:rPr>
              <a:t>The Torah says that our calendar months should be set by the lunar cycle: החודש הזה לכם. A month begins with the sighting of the new moon. That happens approximately every 29 and a half days – but not exactly.</a:t>
            </a:r>
            <a:endParaRPr/>
          </a:p>
          <a:p>
            <a:pPr marL="457200" lvl="0" indent="-342900" algn="l" rtl="0">
              <a:lnSpc>
                <a:spcPct val="115000"/>
              </a:lnSpc>
              <a:spcBef>
                <a:spcPts val="0"/>
              </a:spcBef>
              <a:spcAft>
                <a:spcPts val="0"/>
              </a:spcAft>
              <a:buSzPts val="1800"/>
              <a:buChar char="●"/>
            </a:pPr>
            <a:r>
              <a:rPr lang="en-US">
                <a:solidFill>
                  <a:schemeClr val="dk1"/>
                </a:solidFill>
              </a:rPr>
              <a:t>The Torah </a:t>
            </a:r>
            <a:r>
              <a:rPr lang="en-US" i="1">
                <a:solidFill>
                  <a:schemeClr val="dk1"/>
                </a:solidFill>
              </a:rPr>
              <a:t>also</a:t>
            </a:r>
            <a:r>
              <a:rPr lang="en-US">
                <a:solidFill>
                  <a:schemeClr val="dk1"/>
                </a:solidFill>
              </a:rPr>
              <a:t> requires that the calendar year stay in synch with the sun: Pesach must be בחודש האביב: in the spring. Sukkos must be חג האסיף, the gathering-in festival: in the fall. The solar year is approximately 365 and a quarter days - but not exactly.</a:t>
            </a:r>
            <a:endParaRPr/>
          </a:p>
          <a:p>
            <a:pPr marL="457200" lvl="0" indent="-342900" algn="l" rtl="0">
              <a:lnSpc>
                <a:spcPct val="115000"/>
              </a:lnSpc>
              <a:spcBef>
                <a:spcPts val="0"/>
              </a:spcBef>
              <a:spcAft>
                <a:spcPts val="0"/>
              </a:spcAft>
              <a:buSzPts val="1800"/>
              <a:buChar char="●"/>
            </a:pPr>
            <a:r>
              <a:rPr lang="en-US">
                <a:solidFill>
                  <a:schemeClr val="dk1"/>
                </a:solidFill>
              </a:rPr>
              <a:t>These two time scales are independent, and are not multiples of one another. They are bound to get out of synch.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3) Repeat: Find the </a:t>
            </a:r>
            <a:r>
              <a:rPr lang="en-US" dirty="0" err="1"/>
              <a:t>molad</a:t>
            </a:r>
            <a:r>
              <a:rPr lang="en-US" dirty="0"/>
              <a:t> for </a:t>
            </a:r>
            <a:r>
              <a:rPr lang="en-US" i="1" dirty="0"/>
              <a:t>next </a:t>
            </a:r>
            <a:r>
              <a:rPr lang="en-US" dirty="0"/>
              <a:t>year’s </a:t>
            </a:r>
            <a:r>
              <a:rPr lang="en-US" dirty="0" err="1"/>
              <a:t>Tishrei</a:t>
            </a:r>
            <a:endParaRPr dirty="0"/>
          </a:p>
        </p:txBody>
      </p:sp>
      <p:graphicFrame>
        <p:nvGraphicFramePr>
          <p:cNvPr id="229" name="Google Shape;229;p30"/>
          <p:cNvGraphicFramePr/>
          <p:nvPr>
            <p:extLst>
              <p:ext uri="{D42A27DB-BD31-4B8C-83A1-F6EECF244321}">
                <p14:modId xmlns:p14="http://schemas.microsoft.com/office/powerpoint/2010/main" val="2230998660"/>
              </p:ext>
            </p:extLst>
          </p:nvPr>
        </p:nvGraphicFramePr>
        <p:xfrm>
          <a:off x="753036" y="1228165"/>
          <a:ext cx="7637925" cy="3662720"/>
        </p:xfrm>
        <a:graphic>
          <a:graphicData uri="http://schemas.openxmlformats.org/drawingml/2006/table">
            <a:tbl>
              <a:tblPr>
                <a:noFill/>
                <a:tableStyleId>{95B18E70-B681-499C-819D-2F231DCEA863}</a:tableStyleId>
              </a:tblPr>
              <a:tblGrid>
                <a:gridCol w="3191425">
                  <a:extLst>
                    <a:ext uri="{9D8B030D-6E8A-4147-A177-3AD203B41FA5}">
                      <a16:colId xmlns:a16="http://schemas.microsoft.com/office/drawing/2014/main" val="20000"/>
                    </a:ext>
                  </a:extLst>
                </a:gridCol>
                <a:gridCol w="44465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Add one more year's shift, either </a:t>
                      </a:r>
                      <a:r>
                        <a:rPr lang="en-US" sz="1800" u="none" strike="noStrike" cap="none" dirty="0" err="1">
                          <a:solidFill>
                            <a:schemeClr val="dk1"/>
                          </a:solidFill>
                        </a:rPr>
                        <a:t>peshuta</a:t>
                      </a:r>
                      <a:r>
                        <a:rPr lang="en-US" sz="1800" u="none" strike="noStrike" cap="none" dirty="0">
                          <a:solidFill>
                            <a:schemeClr val="dk1"/>
                          </a:solidFill>
                        </a:rPr>
                        <a:t> (</a:t>
                      </a:r>
                      <a:r>
                        <a:rPr lang="he-IL" sz="1800" u="none" strike="noStrike" cap="none" dirty="0">
                          <a:solidFill>
                            <a:schemeClr val="dk1"/>
                          </a:solidFill>
                        </a:rPr>
                        <a:t>ד"ח תתע"ו</a:t>
                      </a:r>
                      <a:r>
                        <a:rPr lang="en-US" sz="1800" u="none" strike="noStrike" cap="none" dirty="0">
                          <a:solidFill>
                            <a:schemeClr val="dk1"/>
                          </a:solidFill>
                        </a:rPr>
                        <a:t>)</a:t>
                      </a:r>
                      <a:br>
                        <a:rPr lang="en-US" sz="1800" u="none" strike="noStrike" cap="none" dirty="0">
                          <a:solidFill>
                            <a:schemeClr val="dk1"/>
                          </a:solidFill>
                        </a:rPr>
                      </a:br>
                      <a:r>
                        <a:rPr lang="en-US" sz="1800" u="none" strike="noStrike" cap="none" dirty="0">
                          <a:solidFill>
                            <a:schemeClr val="dk1"/>
                          </a:solidFill>
                        </a:rPr>
                        <a:t>or </a:t>
                      </a:r>
                      <a:r>
                        <a:rPr lang="en-US" sz="1800" u="none" strike="noStrike" cap="none" dirty="0" err="1">
                          <a:solidFill>
                            <a:schemeClr val="dk1"/>
                          </a:solidFill>
                        </a:rPr>
                        <a:t>m'uberes</a:t>
                      </a:r>
                      <a:r>
                        <a:rPr lang="en-US" sz="1800" u="none" strike="noStrike" cap="none" dirty="0">
                          <a:solidFill>
                            <a:schemeClr val="dk1"/>
                          </a:solidFill>
                        </a:rPr>
                        <a:t> (</a:t>
                      </a:r>
                      <a:r>
                        <a:rPr lang="he-IL" sz="1800" b="0" i="0" u="none" strike="noStrike" cap="none" dirty="0">
                          <a:solidFill>
                            <a:schemeClr val="dk1"/>
                          </a:solidFill>
                          <a:effectLst/>
                          <a:latin typeface="Arial"/>
                          <a:ea typeface="Arial"/>
                          <a:cs typeface="Arial"/>
                          <a:sym typeface="Arial"/>
                        </a:rPr>
                        <a:t>הכ"א תקפ"ט</a:t>
                      </a:r>
                      <a:r>
                        <a:rPr lang="en-US" sz="1800" u="none" strike="noStrike" cap="none" dirty="0">
                          <a:solidFill>
                            <a:schemeClr val="dk1"/>
                          </a:solidFill>
                        </a:rPr>
                        <a:t>)</a:t>
                      </a:r>
                      <a:br>
                        <a:rPr lang="en-US" sz="1800" u="none" strike="noStrike" cap="none" dirty="0">
                          <a:solidFill>
                            <a:schemeClr val="dk1"/>
                          </a:solidFill>
                        </a:rPr>
                      </a:br>
                      <a:r>
                        <a:rPr lang="en-US" sz="1800" u="none" strike="noStrike" cap="none" dirty="0">
                          <a:solidFill>
                            <a:schemeClr val="dk1"/>
                          </a:solidFill>
                        </a:rPr>
                        <a:t>whichever this year is.</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5785#19 = remainder 9.</a:t>
                      </a:r>
                      <a:br>
                        <a:rPr lang="en-US" sz="1800" u="none" strike="noStrike" cap="none" dirty="0">
                          <a:solidFill>
                            <a:schemeClr val="dk1"/>
                          </a:solidFill>
                        </a:rPr>
                      </a:br>
                      <a:r>
                        <a:rPr lang="en-US" sz="1800" u="none" strike="noStrike" cap="none" dirty="0">
                          <a:solidFill>
                            <a:schemeClr val="dk1"/>
                          </a:solidFill>
                        </a:rPr>
                        <a:t>8th year, add one </a:t>
                      </a:r>
                      <a:r>
                        <a:rPr lang="en-US" sz="1800" u="none" strike="noStrike" cap="none" dirty="0" err="1">
                          <a:solidFill>
                            <a:schemeClr val="dk1"/>
                          </a:solidFill>
                        </a:rPr>
                        <a:t>m’uberes</a:t>
                      </a:r>
                      <a:r>
                        <a:rPr lang="en-US" sz="1800" u="none" strike="noStrike" cap="none" dirty="0">
                          <a:solidFill>
                            <a:schemeClr val="dk1"/>
                          </a:solidFill>
                        </a:rPr>
                        <a:t> shift (5,21,589) to (6,11,882) from above</a:t>
                      </a:r>
                      <a:br>
                        <a:rPr lang="en-US" sz="1800" u="none" strike="noStrike" cap="none" dirty="0">
                          <a:solidFill>
                            <a:schemeClr val="dk1"/>
                          </a:solidFill>
                        </a:rPr>
                      </a:br>
                      <a:r>
                        <a:rPr lang="en-US" sz="1800" u="none" strike="noStrike" cap="none" dirty="0">
                          <a:solidFill>
                            <a:schemeClr val="dk1"/>
                          </a:solidFill>
                        </a:rPr>
                        <a:t>= </a:t>
                      </a:r>
                      <a:r>
                        <a:rPr lang="en-US" sz="1800" b="1" u="none" strike="noStrike" cap="none" dirty="0">
                          <a:solidFill>
                            <a:schemeClr val="dk1"/>
                          </a:solidFill>
                        </a:rPr>
                        <a:t>(5,9,391)</a:t>
                      </a:r>
                      <a:endParaRPr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(On the Calculator, the multipliers are now </a:t>
                      </a:r>
                      <a:r>
                        <a:rPr lang="en-US" sz="1800" b="1" u="none" strike="noStrike" cap="none" dirty="0">
                          <a:solidFill>
                            <a:schemeClr val="dk1"/>
                          </a:solidFill>
                        </a:rPr>
                        <a:t>1, 304, 5, 3, 0, 0</a:t>
                      </a:r>
                      <a:r>
                        <a:rPr lang="en-US" sz="1800" u="none" strike="noStrike" cap="none" dirty="0">
                          <a:solidFill>
                            <a:schemeClr val="dk1"/>
                          </a:solidFill>
                        </a:rPr>
                        <a:t>.)</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We now have the molad for Tishrei this year, and next year.</a:t>
                      </a:r>
                      <a:endParaRPr/>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They are </a:t>
                      </a:r>
                      <a:r>
                        <a:rPr lang="en-US" sz="1800" b="1" u="none" strike="noStrike" cap="none">
                          <a:solidFill>
                            <a:schemeClr val="dk1"/>
                          </a:solidFill>
                        </a:rPr>
                        <a:t>exact times</a:t>
                      </a:r>
                      <a:r>
                        <a:rPr lang="en-US" sz="1800" u="none" strike="noStrike" cap="none">
                          <a:solidFill>
                            <a:schemeClr val="dk1"/>
                          </a:solidFill>
                        </a:rPr>
                        <a:t>, not days.</a:t>
                      </a:r>
                      <a:endParaRPr sz="1800" u="none" strike="noStrike" cap="none">
                        <a:solidFill>
                          <a:schemeClr val="dk1"/>
                        </a:solidFill>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u="none" strike="noStrike" cap="none" dirty="0">
                          <a:solidFill>
                            <a:schemeClr val="dk1"/>
                          </a:solidFill>
                        </a:rPr>
                        <a:t>This year and next year:</a:t>
                      </a:r>
                      <a:br>
                        <a:rPr lang="en-US" sz="1800" b="0" u="none" strike="noStrike" cap="none" dirty="0">
                          <a:solidFill>
                            <a:schemeClr val="dk1"/>
                          </a:solidFill>
                        </a:rPr>
                      </a:br>
                      <a:r>
                        <a:rPr lang="en-US" sz="1800" b="1" u="none" strike="noStrike" cap="none" dirty="0">
                          <a:solidFill>
                            <a:schemeClr val="dk1"/>
                          </a:solidFill>
                        </a:rPr>
                        <a:t>(6,11,882) </a:t>
                      </a:r>
                      <a:r>
                        <a:rPr lang="en-US" sz="1800" b="0" u="none" strike="noStrike" cap="none" dirty="0">
                          <a:solidFill>
                            <a:schemeClr val="dk1"/>
                          </a:solidFill>
                        </a:rPr>
                        <a:t>and </a:t>
                      </a:r>
                      <a:r>
                        <a:rPr lang="en-US" sz="1800" b="1" u="none" strike="noStrike" cap="none" dirty="0">
                          <a:solidFill>
                            <a:schemeClr val="dk1"/>
                          </a:solidFill>
                        </a:rPr>
                        <a:t>(5,9,391)</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B) Choosing the calendar</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spcBef>
                <a:spcPts val="1600"/>
              </a:spcBef>
              <a:buClr>
                <a:srgbClr val="000000"/>
              </a:buClr>
              <a:buFont typeface="Arial"/>
              <a:buAutoNum type="arabicParenR"/>
            </a:pPr>
            <a:r>
              <a:rPr lang="en-US" dirty="0" err="1">
                <a:solidFill>
                  <a:srgbClr val="000000"/>
                </a:solidFill>
              </a:rPr>
              <a:t>Peshuta</a:t>
            </a:r>
            <a:r>
              <a:rPr lang="en-US" dirty="0">
                <a:solidFill>
                  <a:srgbClr val="000000"/>
                </a:solidFill>
              </a:rPr>
              <a:t> or </a:t>
            </a:r>
            <a:r>
              <a:rPr lang="en-US" dirty="0" err="1">
                <a:solidFill>
                  <a:srgbClr val="000000"/>
                </a:solidFill>
              </a:rPr>
              <a:t>m’uberes</a:t>
            </a:r>
            <a:r>
              <a:rPr lang="en-US" dirty="0">
                <a:solidFill>
                  <a:srgbClr val="000000"/>
                </a:solidFill>
              </a:rPr>
              <a:t>?</a:t>
            </a:r>
          </a:p>
          <a:p>
            <a:pPr>
              <a:buClr>
                <a:srgbClr val="000000"/>
              </a:buClr>
              <a:buFont typeface="Arial"/>
              <a:buAutoNum type="arabicParenR"/>
            </a:pPr>
            <a:r>
              <a:rPr lang="en-US" dirty="0">
                <a:solidFill>
                  <a:srgbClr val="000000"/>
                </a:solidFill>
              </a:rPr>
              <a:t>Introduction – how to calculate the </a:t>
            </a:r>
            <a:r>
              <a:rPr lang="en-US" dirty="0" err="1">
                <a:solidFill>
                  <a:srgbClr val="000000"/>
                </a:solidFill>
              </a:rPr>
              <a:t>molad</a:t>
            </a:r>
            <a:endParaRPr lang="en-US" dirty="0"/>
          </a:p>
          <a:p>
            <a:pPr>
              <a:buClr>
                <a:srgbClr val="000000"/>
              </a:buClr>
              <a:buFont typeface="Arial"/>
              <a:buAutoNum type="arabicParenR"/>
            </a:pPr>
            <a:r>
              <a:rPr lang="en" dirty="0">
                <a:solidFill>
                  <a:srgbClr val="000000"/>
                </a:solidFill>
              </a:rPr>
              <a:t>Find the molad</a:t>
            </a:r>
            <a:br>
              <a:rPr lang="en" dirty="0">
                <a:solidFill>
                  <a:srgbClr val="000000"/>
                </a:solidFill>
              </a:rPr>
            </a:br>
            <a:r>
              <a:rPr lang="en" dirty="0">
                <a:solidFill>
                  <a:srgbClr val="000000"/>
                </a:solidFill>
              </a:rPr>
              <a:t>- for Tishrei this year</a:t>
            </a:r>
            <a:br>
              <a:rPr lang="en" dirty="0">
                <a:solidFill>
                  <a:srgbClr val="000000"/>
                </a:solidFill>
              </a:rPr>
            </a:br>
            <a:r>
              <a:rPr lang="en-US" dirty="0">
                <a:solidFill>
                  <a:srgbClr val="000000"/>
                </a:solidFill>
              </a:rPr>
              <a:t>- and for next year</a:t>
            </a:r>
            <a:endParaRPr dirty="0">
              <a:solidFill>
                <a:srgbClr val="000000"/>
              </a:solidFill>
            </a:endParaRPr>
          </a:p>
          <a:p>
            <a:pPr lvl="0">
              <a:buClr>
                <a:srgbClr val="000000"/>
              </a:buClr>
              <a:buAutoNum type="arabicParenR"/>
            </a:pPr>
            <a:r>
              <a:rPr lang="en-US" dirty="0">
                <a:solidFill>
                  <a:schemeClr val="tx1"/>
                </a:solidFill>
              </a:rPr>
              <a:t>Find Rosh Hashanah - the four </a:t>
            </a:r>
            <a:r>
              <a:rPr lang="en-US" dirty="0" err="1">
                <a:solidFill>
                  <a:schemeClr val="tx1"/>
                </a:solidFill>
              </a:rPr>
              <a:t>dechiyos</a:t>
            </a:r>
            <a:endParaRPr dirty="0">
              <a:solidFill>
                <a:schemeClr val="tx1"/>
              </a:solidFill>
            </a:endParaRPr>
          </a:p>
          <a:p>
            <a:pPr lvl="0">
              <a:buClr>
                <a:srgbClr val="000000"/>
              </a:buClr>
              <a:buAutoNum type="arabicParenR"/>
            </a:pPr>
            <a:r>
              <a:rPr lang="en-US" dirty="0">
                <a:solidFill>
                  <a:srgbClr val="000000"/>
                </a:solidFill>
              </a:rPr>
              <a:t>Choose the calendar</a:t>
            </a:r>
          </a:p>
        </p:txBody>
      </p:sp>
    </p:spTree>
    <p:custDataLst>
      <p:tags r:id="rId1"/>
    </p:custDataLst>
    <p:extLst>
      <p:ext uri="{BB962C8B-B14F-4D97-AF65-F5344CB8AC3E}">
        <p14:creationId xmlns:p14="http://schemas.microsoft.com/office/powerpoint/2010/main" val="4292673819"/>
      </p:ext>
    </p:extLst>
  </p:cSld>
  <p:clrMapOvr>
    <a:masterClrMapping/>
  </p:clrMapOvr>
  <mc:AlternateContent xmlns:mc="http://schemas.openxmlformats.org/markup-compatibility/2006" xmlns:p14="http://schemas.microsoft.com/office/powerpoint/2010/main">
    <mc:Choice Requires="p14">
      <p:transition spd="slow" p14:dur="2000" advTm="8615"/>
    </mc:Choice>
    <mc:Fallback xmlns="">
      <p:transition spd="slow" advTm="8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4) Find Rosh Hashanah – the four </a:t>
            </a:r>
            <a:r>
              <a:rPr lang="en-US" dirty="0" err="1"/>
              <a:t>dechiyos</a:t>
            </a:r>
            <a:endParaRPr dirty="0"/>
          </a:p>
        </p:txBody>
      </p:sp>
      <p:graphicFrame>
        <p:nvGraphicFramePr>
          <p:cNvPr id="241" name="Google Shape;241;p32"/>
          <p:cNvGraphicFramePr/>
          <p:nvPr>
            <p:extLst>
              <p:ext uri="{D42A27DB-BD31-4B8C-83A1-F6EECF244321}">
                <p14:modId xmlns:p14="http://schemas.microsoft.com/office/powerpoint/2010/main" val="3937775007"/>
              </p:ext>
            </p:extLst>
          </p:nvPr>
        </p:nvGraphicFramePr>
        <p:xfrm>
          <a:off x="753036" y="1228165"/>
          <a:ext cx="7637925" cy="3571270"/>
        </p:xfrm>
        <a:graphic>
          <a:graphicData uri="http://schemas.openxmlformats.org/drawingml/2006/table">
            <a:tbl>
              <a:tblPr>
                <a:noFill/>
                <a:tableStyleId>{95B18E70-B681-499C-819D-2F231DCEA863}</a:tableStyleId>
              </a:tblPr>
              <a:tblGrid>
                <a:gridCol w="4034125">
                  <a:extLst>
                    <a:ext uri="{9D8B030D-6E8A-4147-A177-3AD203B41FA5}">
                      <a16:colId xmlns:a16="http://schemas.microsoft.com/office/drawing/2014/main" val="20000"/>
                    </a:ext>
                  </a:extLst>
                </a:gridCol>
                <a:gridCol w="36038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For the actual calendar, we need to find the </a:t>
                      </a:r>
                      <a:r>
                        <a:rPr lang="en-US" sz="1800" i="1" u="none" strike="noStrike" cap="none" dirty="0">
                          <a:solidFill>
                            <a:schemeClr val="dk1"/>
                          </a:solidFill>
                        </a:rPr>
                        <a:t>day of the week</a:t>
                      </a:r>
                      <a:r>
                        <a:rPr lang="en-US" sz="1800" u="none" strike="noStrike" cap="none" dirty="0">
                          <a:solidFill>
                            <a:schemeClr val="dk1"/>
                          </a:solidFill>
                        </a:rPr>
                        <a:t> (of the first day) of each of the two Rosh </a:t>
                      </a:r>
                      <a:r>
                        <a:rPr lang="en-US" sz="1800" u="none" strike="noStrike" cap="none" dirty="0" err="1">
                          <a:solidFill>
                            <a:schemeClr val="dk1"/>
                          </a:solidFill>
                        </a:rPr>
                        <a:t>Hashanos</a:t>
                      </a:r>
                      <a:r>
                        <a:rPr lang="en-US" sz="1800" u="none" strike="noStrike" cap="none" dirty="0">
                          <a:solidFill>
                            <a:schemeClr val="dk1"/>
                          </a:solidFill>
                        </a:rPr>
                        <a:t> - not just the time of the </a:t>
                      </a:r>
                      <a:r>
                        <a:rPr lang="en-US" sz="1800" u="none" strike="noStrike" cap="none" dirty="0" err="1">
                          <a:solidFill>
                            <a:schemeClr val="dk1"/>
                          </a:solidFill>
                        </a:rPr>
                        <a:t>molad</a:t>
                      </a:r>
                      <a:r>
                        <a:rPr lang="en-US" sz="1800" u="none" strike="noStrike" cap="none" dirty="0">
                          <a:solidFill>
                            <a:schemeClr val="dk1"/>
                          </a:solidFill>
                        </a:rPr>
                        <a:t>.</a:t>
                      </a:r>
                      <a:br>
                        <a:rPr lang="en-US" sz="1800" u="none" strike="noStrike" cap="none" dirty="0">
                          <a:solidFill>
                            <a:schemeClr val="dk1"/>
                          </a:solidFill>
                        </a:rPr>
                      </a:br>
                      <a:r>
                        <a:rPr lang="en-US" sz="1800" u="none" strike="noStrike" cap="none" dirty="0">
                          <a:solidFill>
                            <a:schemeClr val="dk1"/>
                          </a:solidFill>
                        </a:rPr>
                        <a:t>Normally each Rosh Hashanah is on that </a:t>
                      </a:r>
                      <a:r>
                        <a:rPr lang="en-US" sz="1800" i="0" u="none" strike="noStrike" cap="none" dirty="0">
                          <a:solidFill>
                            <a:schemeClr val="dk1"/>
                          </a:solidFill>
                        </a:rPr>
                        <a:t>day of the week </a:t>
                      </a:r>
                      <a:r>
                        <a:rPr lang="en-US" sz="1800" i="1" u="none" strike="noStrike" cap="none" dirty="0">
                          <a:solidFill>
                            <a:schemeClr val="dk1"/>
                          </a:solidFill>
                        </a:rPr>
                        <a:t>when its </a:t>
                      </a:r>
                      <a:r>
                        <a:rPr lang="en-US" sz="1800" i="1" u="none" strike="noStrike" cap="none" dirty="0" err="1">
                          <a:solidFill>
                            <a:schemeClr val="dk1"/>
                          </a:solidFill>
                        </a:rPr>
                        <a:t>molad</a:t>
                      </a:r>
                      <a:r>
                        <a:rPr lang="en-US" sz="1800" i="1" u="none" strike="noStrike" cap="none" dirty="0">
                          <a:solidFill>
                            <a:schemeClr val="dk1"/>
                          </a:solidFill>
                        </a:rPr>
                        <a:t> was</a:t>
                      </a:r>
                      <a:r>
                        <a:rPr lang="en-US" sz="1800" u="none" strike="noStrike" cap="none" dirty="0">
                          <a:solidFill>
                            <a:schemeClr val="dk1"/>
                          </a:solidFill>
                        </a:rPr>
                        <a:t>.</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This time, those days would be:</a:t>
                      </a:r>
                      <a:br>
                        <a:rPr lang="en-US" sz="1800" u="none" strike="noStrike" cap="none" dirty="0">
                          <a:solidFill>
                            <a:schemeClr val="dk1"/>
                          </a:solidFill>
                        </a:rPr>
                      </a:br>
                      <a:r>
                        <a:rPr lang="en-US" sz="1800" u="none" strike="noStrike" cap="none" dirty="0">
                          <a:solidFill>
                            <a:schemeClr val="dk1"/>
                          </a:solidFill>
                        </a:rPr>
                        <a:t>Friday for this year (from </a:t>
                      </a:r>
                      <a:r>
                        <a:rPr lang="en-US" sz="1800" b="1" u="none" strike="noStrike" cap="none" dirty="0">
                          <a:solidFill>
                            <a:schemeClr val="dk1"/>
                          </a:solidFill>
                        </a:rPr>
                        <a:t>6</a:t>
                      </a:r>
                      <a:r>
                        <a:rPr lang="en-US" sz="1800" u="none" strike="noStrike" cap="none" dirty="0">
                          <a:solidFill>
                            <a:schemeClr val="dk1"/>
                          </a:solidFill>
                        </a:rPr>
                        <a:t>,11,882 calculated above)</a:t>
                      </a:r>
                      <a:br>
                        <a:rPr lang="en-US" sz="1800" u="none" strike="noStrike" cap="none" dirty="0">
                          <a:solidFill>
                            <a:schemeClr val="dk1"/>
                          </a:solidFill>
                        </a:rPr>
                      </a:br>
                      <a:r>
                        <a:rPr lang="en-US" sz="1800" u="none" strike="noStrike" cap="none" dirty="0">
                          <a:solidFill>
                            <a:schemeClr val="dk1"/>
                          </a:solidFill>
                        </a:rPr>
                        <a:t>and</a:t>
                      </a:r>
                      <a:br>
                        <a:rPr lang="en-US" sz="1800" b="1" u="none" strike="noStrike" cap="none" dirty="0">
                          <a:solidFill>
                            <a:schemeClr val="dk1"/>
                          </a:solidFill>
                        </a:rPr>
                      </a:br>
                      <a:r>
                        <a:rPr lang="en-US" sz="1800" b="0" u="none" strike="noStrike" cap="none" dirty="0">
                          <a:solidFill>
                            <a:schemeClr val="dk1"/>
                          </a:solidFill>
                        </a:rPr>
                        <a:t>Thursday</a:t>
                      </a:r>
                      <a:r>
                        <a:rPr lang="en-US" sz="1800" u="none" strike="noStrike" cap="none" dirty="0">
                          <a:solidFill>
                            <a:schemeClr val="dk1"/>
                          </a:solidFill>
                        </a:rPr>
                        <a:t> for next year (from </a:t>
                      </a:r>
                      <a:r>
                        <a:rPr lang="en-US" sz="1800" b="1" u="none" strike="noStrike" cap="none" dirty="0">
                          <a:solidFill>
                            <a:schemeClr val="dk1"/>
                          </a:solidFill>
                        </a:rPr>
                        <a:t>5</a:t>
                      </a:r>
                      <a:r>
                        <a:rPr lang="en-US" sz="1800" u="none" strike="noStrike" cap="none" dirty="0">
                          <a:solidFill>
                            <a:schemeClr val="dk1"/>
                          </a:solidFill>
                        </a:rPr>
                        <a:t>,9,391 calculated above).</a:t>
                      </a:r>
                      <a:br>
                        <a:rPr lang="en-US" sz="1800" u="none" strike="noStrike" cap="none" dirty="0">
                          <a:solidFill>
                            <a:schemeClr val="dk1"/>
                          </a:solidFill>
                        </a:rPr>
                      </a:b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Not always! – In four situations either one is moved </a:t>
                      </a:r>
                      <a:r>
                        <a:rPr lang="en-US" sz="1800" i="0" u="none" strike="noStrike" cap="none">
                          <a:solidFill>
                            <a:schemeClr val="dk1"/>
                          </a:solidFill>
                        </a:rPr>
                        <a:t>later</a:t>
                      </a:r>
                      <a:r>
                        <a:rPr lang="en-US" sz="1800" u="none" strike="noStrike" cap="none">
                          <a:solidFill>
                            <a:schemeClr val="dk1"/>
                          </a:solidFill>
                        </a:rPr>
                        <a:t>.</a:t>
                      </a:r>
                      <a:endParaRPr/>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This is pretty common.</a:t>
                      </a:r>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We’ll see!</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4) Find Rosh Hashanah – the Four </a:t>
            </a:r>
            <a:r>
              <a:rPr lang="en-US" dirty="0" err="1"/>
              <a:t>Dechiyos</a:t>
            </a:r>
            <a:endParaRPr dirty="0"/>
          </a:p>
        </p:txBody>
      </p:sp>
      <p:sp>
        <p:nvSpPr>
          <p:cNvPr id="247" name="Google Shape;247;p33"/>
          <p:cNvSpPr txBox="1">
            <a:spLocks noGrp="1"/>
          </p:cNvSpPr>
          <p:nvPr>
            <p:ph type="body" idx="1"/>
          </p:nvPr>
        </p:nvSpPr>
        <p:spPr>
          <a:xfrm>
            <a:off x="311699" y="1152475"/>
            <a:ext cx="8079265"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The </a:t>
            </a:r>
            <a:r>
              <a:rPr lang="he-IL" dirty="0">
                <a:solidFill>
                  <a:schemeClr val="dk1"/>
                </a:solidFill>
              </a:rPr>
              <a:t>ד' דחיות</a:t>
            </a:r>
            <a:r>
              <a:rPr lang="en-US" dirty="0">
                <a:solidFill>
                  <a:schemeClr val="dk1"/>
                </a:solidFill>
              </a:rPr>
              <a:t> where they are moved </a:t>
            </a:r>
            <a:r>
              <a:rPr lang="en-US" i="1" dirty="0">
                <a:solidFill>
                  <a:schemeClr val="dk1"/>
                </a:solidFill>
              </a:rPr>
              <a:t>later</a:t>
            </a:r>
            <a:r>
              <a:rPr lang="en-US" dirty="0">
                <a:solidFill>
                  <a:schemeClr val="dk1"/>
                </a:solidFill>
              </a:rPr>
              <a:t> (never earlier):</a:t>
            </a:r>
            <a:endParaRPr dirty="0"/>
          </a:p>
          <a:p>
            <a:pPr marL="457200" lvl="0" indent="-342900" algn="l" rtl="0">
              <a:lnSpc>
                <a:spcPct val="115000"/>
              </a:lnSpc>
              <a:spcBef>
                <a:spcPts val="1200"/>
              </a:spcBef>
              <a:spcAft>
                <a:spcPts val="0"/>
              </a:spcAft>
              <a:buSzPts val="1800"/>
              <a:buFont typeface="Arial"/>
              <a:buAutoNum type="alphaLcParenR"/>
            </a:pPr>
            <a:r>
              <a:rPr lang="en-US" dirty="0" err="1">
                <a:solidFill>
                  <a:schemeClr val="dk1"/>
                </a:solidFill>
              </a:rPr>
              <a:t>מולד</a:t>
            </a:r>
            <a:r>
              <a:rPr lang="en-US" dirty="0">
                <a:solidFill>
                  <a:schemeClr val="dk1"/>
                </a:solidFill>
              </a:rPr>
              <a:t> </a:t>
            </a:r>
            <a:r>
              <a:rPr lang="en-US" dirty="0" err="1">
                <a:solidFill>
                  <a:schemeClr val="dk1"/>
                </a:solidFill>
              </a:rPr>
              <a:t>זקן</a:t>
            </a:r>
            <a:endParaRPr dirty="0"/>
          </a:p>
          <a:p>
            <a:pPr marL="457200" lvl="0" indent="-342900" algn="l" rtl="0">
              <a:lnSpc>
                <a:spcPct val="115000"/>
              </a:lnSpc>
              <a:spcBef>
                <a:spcPts val="1200"/>
              </a:spcBef>
              <a:spcAft>
                <a:spcPts val="0"/>
              </a:spcAft>
              <a:buSzPts val="1800"/>
              <a:buFont typeface="Arial"/>
              <a:buAutoNum type="alphaLcParenR"/>
            </a:pPr>
            <a:r>
              <a:rPr lang="en-US" dirty="0" err="1">
                <a:solidFill>
                  <a:schemeClr val="dk1"/>
                </a:solidFill>
              </a:rPr>
              <a:t>לא</a:t>
            </a:r>
            <a:r>
              <a:rPr lang="en-US" dirty="0">
                <a:solidFill>
                  <a:schemeClr val="dk1"/>
                </a:solidFill>
              </a:rPr>
              <a:t> </a:t>
            </a:r>
            <a:r>
              <a:rPr lang="en-US" dirty="0" err="1">
                <a:solidFill>
                  <a:schemeClr val="dk1"/>
                </a:solidFill>
              </a:rPr>
              <a:t>אד</a:t>
            </a:r>
            <a:r>
              <a:rPr lang="he-IL" dirty="0">
                <a:solidFill>
                  <a:schemeClr val="dk1"/>
                </a:solidFill>
              </a:rPr>
              <a:t>"ו ראש</a:t>
            </a:r>
            <a:endParaRPr dirty="0"/>
          </a:p>
          <a:p>
            <a:pPr marL="457200" lvl="0" indent="-342900" algn="l" rtl="0">
              <a:lnSpc>
                <a:spcPct val="115000"/>
              </a:lnSpc>
              <a:spcBef>
                <a:spcPts val="1200"/>
              </a:spcBef>
              <a:spcAft>
                <a:spcPts val="0"/>
              </a:spcAft>
              <a:buSzPts val="1800"/>
              <a:buFont typeface="Arial"/>
              <a:buAutoNum type="alphaLcParenR"/>
            </a:pPr>
            <a:r>
              <a:rPr lang="he-IL" dirty="0">
                <a:solidFill>
                  <a:schemeClr val="dk1"/>
                </a:solidFill>
              </a:rPr>
              <a:t>ג"ט ר"ד</a:t>
            </a:r>
            <a:endParaRPr dirty="0"/>
          </a:p>
          <a:p>
            <a:pPr marL="457200" lvl="0" indent="-342900" algn="l" rtl="0">
              <a:lnSpc>
                <a:spcPct val="115000"/>
              </a:lnSpc>
              <a:spcBef>
                <a:spcPts val="1200"/>
              </a:spcBef>
              <a:spcAft>
                <a:spcPts val="0"/>
              </a:spcAft>
              <a:buSzPts val="1800"/>
              <a:buFont typeface="Arial"/>
              <a:buAutoNum type="alphaLcParenR"/>
            </a:pPr>
            <a:r>
              <a:rPr lang="en-US" dirty="0" err="1">
                <a:solidFill>
                  <a:schemeClr val="dk1"/>
                </a:solidFill>
              </a:rPr>
              <a:t>ט"ו</a:t>
            </a:r>
            <a:r>
              <a:rPr lang="en-US" dirty="0">
                <a:solidFill>
                  <a:schemeClr val="dk1"/>
                </a:solidFill>
              </a:rPr>
              <a:t> </a:t>
            </a:r>
            <a:r>
              <a:rPr lang="en-US" dirty="0" err="1">
                <a:solidFill>
                  <a:schemeClr val="dk1"/>
                </a:solidFill>
              </a:rPr>
              <a:t>תקפ</a:t>
            </a:r>
            <a:r>
              <a:rPr lang="en-US" dirty="0">
                <a:solidFill>
                  <a:schemeClr val="dk1"/>
                </a:solidFill>
              </a:rPr>
              <a:t>"</a:t>
            </a:r>
            <a:r>
              <a:rPr lang="he-IL" dirty="0">
                <a:solidFill>
                  <a:schemeClr val="dk1"/>
                </a:solidFill>
              </a:rPr>
              <a:t>ב</a:t>
            </a:r>
            <a:r>
              <a:rPr lang="en-US" dirty="0">
                <a:solidFill>
                  <a:schemeClr val="dk1"/>
                </a:solidFill>
              </a:rPr>
              <a:t>ט</a:t>
            </a:r>
            <a:endParaRPr dirty="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4a) The four dechiyos - מולד זקן</a:t>
            </a:r>
            <a:endParaRPr/>
          </a:p>
        </p:txBody>
      </p:sp>
      <p:graphicFrame>
        <p:nvGraphicFramePr>
          <p:cNvPr id="253" name="Google Shape;253;p34"/>
          <p:cNvGraphicFramePr/>
          <p:nvPr>
            <p:extLst>
              <p:ext uri="{D42A27DB-BD31-4B8C-83A1-F6EECF244321}">
                <p14:modId xmlns:p14="http://schemas.microsoft.com/office/powerpoint/2010/main" val="30565519"/>
              </p:ext>
            </p:extLst>
          </p:nvPr>
        </p:nvGraphicFramePr>
        <p:xfrm>
          <a:off x="753036" y="1228165"/>
          <a:ext cx="7637925" cy="1635780"/>
        </p:xfrm>
        <a:graphic>
          <a:graphicData uri="http://schemas.openxmlformats.org/drawingml/2006/table">
            <a:tbl>
              <a:tblPr>
                <a:noFill/>
                <a:tableStyleId>{95B18E70-B681-499C-819D-2F231DCEA863}</a:tableStyleId>
              </a:tblPr>
              <a:tblGrid>
                <a:gridCol w="4509250">
                  <a:extLst>
                    <a:ext uri="{9D8B030D-6E8A-4147-A177-3AD203B41FA5}">
                      <a16:colId xmlns:a16="http://schemas.microsoft.com/office/drawing/2014/main" val="20000"/>
                    </a:ext>
                  </a:extLst>
                </a:gridCol>
                <a:gridCol w="31286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For each Rosh Hashanah’s </a:t>
                      </a:r>
                      <a:r>
                        <a:rPr lang="en-US" sz="1800" u="none" strike="noStrike" cap="none" dirty="0" err="1">
                          <a:solidFill>
                            <a:schemeClr val="dk1"/>
                          </a:solidFill>
                        </a:rPr>
                        <a:t>molad</a:t>
                      </a:r>
                      <a:r>
                        <a:rPr lang="en-US" sz="1800" u="none" strike="noStrike" cap="none" dirty="0">
                          <a:solidFill>
                            <a:schemeClr val="dk1"/>
                          </a:solidFill>
                        </a:rPr>
                        <a:t>, is the hour after noon (18 hours in our system that measures from 6pm)?</a:t>
                      </a:r>
                      <a:endParaRPr dirty="0"/>
                    </a:p>
                    <a:p>
                      <a:pPr marL="285750" marR="0" lvl="0" indent="-285750" algn="l" rtl="0">
                        <a:lnSpc>
                          <a:spcPct val="100000"/>
                        </a:lnSpc>
                        <a:spcBef>
                          <a:spcPts val="600"/>
                        </a:spcBef>
                        <a:spcAft>
                          <a:spcPts val="0"/>
                        </a:spcAft>
                        <a:buClr>
                          <a:srgbClr val="000000"/>
                        </a:buClr>
                        <a:buSzPts val="1800"/>
                        <a:buFont typeface="Arial"/>
                        <a:buChar char="•"/>
                      </a:pPr>
                      <a:r>
                        <a:rPr lang="en-US" sz="1800" u="none" strike="noStrike" cap="none" dirty="0">
                          <a:solidFill>
                            <a:schemeClr val="dk1"/>
                          </a:solidFill>
                        </a:rPr>
                        <a:t>If so, move it to the next day.</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a:t>
                      </a:r>
                      <a:r>
                        <a:rPr lang="en-US" sz="1800" b="0" u="none" strike="noStrike" cap="none" dirty="0">
                          <a:solidFill>
                            <a:schemeClr val="dk1"/>
                          </a:solidFill>
                        </a:rPr>
                        <a:t>6</a:t>
                      </a:r>
                      <a:r>
                        <a:rPr lang="en-US" sz="1800" u="none" strike="noStrike" cap="none" dirty="0">
                          <a:solidFill>
                            <a:schemeClr val="dk1"/>
                          </a:solidFill>
                        </a:rPr>
                        <a:t>,</a:t>
                      </a:r>
                      <a:r>
                        <a:rPr lang="en-US" sz="1800" b="1" u="none" strike="noStrike" cap="none" dirty="0">
                          <a:solidFill>
                            <a:schemeClr val="dk1"/>
                          </a:solidFill>
                        </a:rPr>
                        <a:t>11</a:t>
                      </a:r>
                      <a:r>
                        <a:rPr lang="en-US" sz="1800" u="none" strike="noStrike" cap="none" dirty="0">
                          <a:solidFill>
                            <a:schemeClr val="dk1"/>
                          </a:solidFill>
                        </a:rPr>
                        <a:t>,882), (5,</a:t>
                      </a:r>
                      <a:r>
                        <a:rPr lang="en-US" sz="1800" b="1" u="none" strike="noStrike" cap="none" dirty="0">
                          <a:solidFill>
                            <a:schemeClr val="dk1"/>
                          </a:solidFill>
                        </a:rPr>
                        <a:t>9</a:t>
                      </a:r>
                      <a:r>
                        <a:rPr lang="en-US" sz="1800" u="none" strike="noStrike" cap="none" dirty="0">
                          <a:solidFill>
                            <a:schemeClr val="dk1"/>
                          </a:solidFill>
                        </a:rPr>
                        <a:t>,391):</a:t>
                      </a:r>
                      <a:br>
                        <a:rPr lang="en-US" sz="1800" u="none" strike="noStrike" cap="none" dirty="0">
                          <a:solidFill>
                            <a:schemeClr val="dk1"/>
                          </a:solidFill>
                        </a:rPr>
                      </a:br>
                      <a:r>
                        <a:rPr lang="en-US" sz="1800" u="none" strike="noStrike" cap="none" dirty="0">
                          <a:solidFill>
                            <a:schemeClr val="dk1"/>
                          </a:solidFill>
                        </a:rPr>
                        <a:t>both are before noon.</a:t>
                      </a:r>
                      <a:endParaRPr dirty="0"/>
                    </a:p>
                    <a:p>
                      <a:pPr marL="285750" marR="0" lvl="0" indent="-285750" algn="l" rtl="0">
                        <a:lnSpc>
                          <a:spcPct val="100000"/>
                        </a:lnSpc>
                        <a:spcBef>
                          <a:spcPts val="600"/>
                        </a:spcBef>
                        <a:spcAft>
                          <a:spcPts val="0"/>
                        </a:spcAft>
                        <a:buClr>
                          <a:srgbClr val="000000"/>
                        </a:buClr>
                        <a:buSzPts val="1800"/>
                        <a:buFont typeface="Arial"/>
                        <a:buChar char="•"/>
                      </a:pPr>
                      <a:r>
                        <a:rPr lang="en-US" sz="1800" b="0" u="none" strike="noStrike" cap="none" dirty="0">
                          <a:solidFill>
                            <a:schemeClr val="dk1"/>
                          </a:solidFill>
                        </a:rPr>
                        <a:t>No move (so far).</a:t>
                      </a:r>
                      <a:endParaRPr sz="1800" b="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4b) The four </a:t>
            </a:r>
            <a:r>
              <a:rPr lang="en-US" dirty="0" err="1"/>
              <a:t>dechiyos</a:t>
            </a:r>
            <a:r>
              <a:rPr lang="en-US" dirty="0"/>
              <a:t> – </a:t>
            </a:r>
            <a:r>
              <a:rPr lang="he-IL" dirty="0"/>
              <a:t>לא אד"ו ראש</a:t>
            </a:r>
            <a:endParaRPr dirty="0"/>
          </a:p>
        </p:txBody>
      </p:sp>
      <p:graphicFrame>
        <p:nvGraphicFramePr>
          <p:cNvPr id="259" name="Google Shape;259;p35"/>
          <p:cNvGraphicFramePr/>
          <p:nvPr>
            <p:extLst>
              <p:ext uri="{D42A27DB-BD31-4B8C-83A1-F6EECF244321}">
                <p14:modId xmlns:p14="http://schemas.microsoft.com/office/powerpoint/2010/main" val="2802584095"/>
              </p:ext>
            </p:extLst>
          </p:nvPr>
        </p:nvGraphicFramePr>
        <p:xfrm>
          <a:off x="753036" y="1228165"/>
          <a:ext cx="7637925" cy="3058200"/>
        </p:xfrm>
        <a:graphic>
          <a:graphicData uri="http://schemas.openxmlformats.org/drawingml/2006/table">
            <a:tbl>
              <a:tblPr>
                <a:noFill/>
                <a:tableStyleId>{95B18E70-B681-499C-819D-2F231DCEA863}</a:tableStyleId>
              </a:tblPr>
              <a:tblGrid>
                <a:gridCol w="4509250">
                  <a:extLst>
                    <a:ext uri="{9D8B030D-6E8A-4147-A177-3AD203B41FA5}">
                      <a16:colId xmlns:a16="http://schemas.microsoft.com/office/drawing/2014/main" val="20000"/>
                    </a:ext>
                  </a:extLst>
                </a:gridCol>
                <a:gridCol w="31286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dirty="0">
                          <a:solidFill>
                            <a:schemeClr val="dk1"/>
                          </a:solidFill>
                        </a:rPr>
                        <a:t>After</a:t>
                      </a:r>
                      <a:r>
                        <a:rPr lang="en-US" sz="1800" u="none" strike="noStrike" cap="none" dirty="0">
                          <a:solidFill>
                            <a:schemeClr val="dk1"/>
                          </a:solidFill>
                        </a:rPr>
                        <a:t> you did the first </a:t>
                      </a:r>
                      <a:r>
                        <a:rPr lang="en-US" sz="1800" u="none" strike="noStrike" cap="none" dirty="0" err="1">
                          <a:solidFill>
                            <a:schemeClr val="dk1"/>
                          </a:solidFill>
                        </a:rPr>
                        <a:t>dechiyah</a:t>
                      </a:r>
                      <a:r>
                        <a:rPr lang="en-US" sz="1800" u="none" strike="noStrike" cap="none" dirty="0">
                          <a:solidFill>
                            <a:schemeClr val="dk1"/>
                          </a:solidFill>
                        </a:rPr>
                        <a:t>:</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For each Rosh Hashanah, is the day now Sunday, Wednesday, or Friday? (</a:t>
                      </a:r>
                      <a:r>
                        <a:rPr lang="en-US" sz="1800" b="1" u="none" strike="noStrike" cap="none" dirty="0" err="1">
                          <a:solidFill>
                            <a:schemeClr val="dk1"/>
                          </a:solidFill>
                        </a:rPr>
                        <a:t>אד</a:t>
                      </a:r>
                      <a:r>
                        <a:rPr lang="he-IL" sz="1800" b="1" u="none" strike="noStrike" cap="none" dirty="0">
                          <a:solidFill>
                            <a:schemeClr val="dk1"/>
                          </a:solidFill>
                        </a:rPr>
                        <a:t>"ו</a:t>
                      </a:r>
                      <a:r>
                        <a:rPr lang="en-US" sz="1800" b="1" u="none" strike="noStrike" cap="none" dirty="0">
                          <a:solidFill>
                            <a:schemeClr val="dk1"/>
                          </a:solidFill>
                        </a:rPr>
                        <a:t> </a:t>
                      </a:r>
                      <a:r>
                        <a:rPr lang="en-US" sz="1800" u="none" strike="noStrike" cap="none" dirty="0">
                          <a:solidFill>
                            <a:schemeClr val="dk1"/>
                          </a:solidFill>
                        </a:rPr>
                        <a:t>= </a:t>
                      </a:r>
                      <a:r>
                        <a:rPr lang="en-US" sz="1800" b="1" u="none" strike="noStrike" cap="none" dirty="0">
                          <a:solidFill>
                            <a:schemeClr val="dk1"/>
                          </a:solidFill>
                        </a:rPr>
                        <a:t>1</a:t>
                      </a:r>
                      <a:r>
                        <a:rPr lang="en-US" sz="1800" u="none" strike="noStrike" cap="none" dirty="0">
                          <a:solidFill>
                            <a:schemeClr val="dk1"/>
                          </a:solidFill>
                        </a:rPr>
                        <a:t>, </a:t>
                      </a:r>
                      <a:r>
                        <a:rPr lang="en-US" sz="1800" b="1" u="none" strike="noStrike" cap="none" dirty="0">
                          <a:solidFill>
                            <a:schemeClr val="dk1"/>
                          </a:solidFill>
                        </a:rPr>
                        <a:t>4</a:t>
                      </a:r>
                      <a:r>
                        <a:rPr lang="en-US" sz="1800" u="none" strike="noStrike" cap="none" dirty="0">
                          <a:solidFill>
                            <a:schemeClr val="dk1"/>
                          </a:solidFill>
                        </a:rPr>
                        <a:t>, </a:t>
                      </a:r>
                      <a:r>
                        <a:rPr lang="en-US" sz="1800" b="1" u="none" strike="noStrike" cap="none" dirty="0">
                          <a:solidFill>
                            <a:schemeClr val="dk1"/>
                          </a:solidFill>
                        </a:rPr>
                        <a:t>6</a:t>
                      </a:r>
                      <a:r>
                        <a:rPr lang="en-US" sz="1800" u="none" strike="noStrike" cap="none" dirty="0">
                          <a:solidFill>
                            <a:schemeClr val="dk1"/>
                          </a:solidFill>
                        </a:rPr>
                        <a:t>)</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This year's RH </a:t>
                      </a:r>
                      <a:r>
                        <a:rPr lang="en-US" sz="1800" b="0" u="none" strike="noStrike" cap="none" dirty="0">
                          <a:solidFill>
                            <a:schemeClr val="dk1"/>
                          </a:solidFill>
                        </a:rPr>
                        <a:t>(</a:t>
                      </a:r>
                      <a:r>
                        <a:rPr lang="en-US" sz="1800" b="1" u="none" strike="noStrike" cap="none" dirty="0">
                          <a:solidFill>
                            <a:schemeClr val="dk1"/>
                          </a:solidFill>
                        </a:rPr>
                        <a:t>5</a:t>
                      </a:r>
                      <a:r>
                        <a:rPr lang="en-US" sz="1800" b="0" u="none" strike="noStrike" cap="none" dirty="0">
                          <a:solidFill>
                            <a:schemeClr val="dk1"/>
                          </a:solidFill>
                        </a:rPr>
                        <a:t>,11</a:t>
                      </a:r>
                      <a:r>
                        <a:rPr lang="en-US" sz="1800" u="none" strike="noStrike" cap="none" dirty="0">
                          <a:solidFill>
                            <a:schemeClr val="dk1"/>
                          </a:solidFill>
                        </a:rPr>
                        <a:t>,882) is on Friday</a:t>
                      </a:r>
                      <a:r>
                        <a:rPr lang="en-US" sz="1800" i="1" u="none" strike="noStrike" cap="none" dirty="0">
                          <a:solidFill>
                            <a:schemeClr val="dk1"/>
                          </a:solidFill>
                        </a:rPr>
                        <a:t> </a:t>
                      </a:r>
                      <a:r>
                        <a:rPr lang="en-US" sz="1800" u="none" strike="noStrike" cap="none" dirty="0">
                          <a:solidFill>
                            <a:schemeClr val="dk1"/>
                          </a:solidFill>
                        </a:rPr>
                        <a:t>– </a:t>
                      </a:r>
                      <a:r>
                        <a:rPr lang="en-US" sz="1800" i="1" u="none" strike="noStrike" cap="none" dirty="0">
                          <a:solidFill>
                            <a:schemeClr val="dk1"/>
                          </a:solidFill>
                        </a:rPr>
                        <a:t>not</a:t>
                      </a:r>
                      <a:r>
                        <a:rPr lang="en-US" sz="1800" u="none" strike="noStrike" cap="none" dirty="0">
                          <a:solidFill>
                            <a:schemeClr val="dk1"/>
                          </a:solidFill>
                        </a:rPr>
                        <a:t> allowed. RH moves to Shabbos.</a:t>
                      </a:r>
                    </a:p>
                    <a:p>
                      <a:pPr marL="285750" marR="0" lvl="0" indent="-285750" algn="l" rtl="0">
                        <a:lnSpc>
                          <a:spcPct val="100000"/>
                        </a:lnSpc>
                        <a:spcBef>
                          <a:spcPts val="0"/>
                        </a:spcBef>
                        <a:spcAft>
                          <a:spcPts val="0"/>
                        </a:spcAft>
                        <a:buClr>
                          <a:srgbClr val="000000"/>
                        </a:buClr>
                        <a:buSzPts val="1800"/>
                        <a:buFont typeface="Arial"/>
                        <a:buChar char="•"/>
                      </a:pPr>
                      <a:endParaRPr lang="en-US"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If so, move it to the next day. Those days are not allowed.</a:t>
                      </a:r>
                      <a:endParaRPr/>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By now, we may have moved Rosh Hashanah </a:t>
                      </a:r>
                      <a:r>
                        <a:rPr lang="en-US" sz="1800" i="1" u="none" strike="noStrike" cap="none">
                          <a:solidFill>
                            <a:schemeClr val="dk1"/>
                          </a:solidFill>
                        </a:rPr>
                        <a:t>two</a:t>
                      </a:r>
                      <a:r>
                        <a:rPr lang="en-US" sz="1800" i="0" u="none" strike="noStrike" cap="none">
                          <a:solidFill>
                            <a:schemeClr val="dk1"/>
                          </a:solidFill>
                        </a:rPr>
                        <a:t> days.</a:t>
                      </a:r>
                      <a:endParaRPr sz="1800" u="none" strike="noStrike" cap="none">
                        <a:solidFill>
                          <a:schemeClr val="dk1"/>
                        </a:solidFill>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Next year's RH </a:t>
                      </a:r>
                      <a:r>
                        <a:rPr lang="en-US" sz="1800" b="0" u="none" strike="noStrike" cap="none" dirty="0">
                          <a:solidFill>
                            <a:schemeClr val="dk1"/>
                          </a:solidFill>
                        </a:rPr>
                        <a:t>(</a:t>
                      </a:r>
                      <a:r>
                        <a:rPr lang="en-US" sz="1800" b="1" u="none" strike="noStrike" cap="none" dirty="0">
                          <a:solidFill>
                            <a:schemeClr val="dk1"/>
                          </a:solidFill>
                        </a:rPr>
                        <a:t>5</a:t>
                      </a:r>
                      <a:r>
                        <a:rPr lang="en-US" sz="1800" u="none" strike="noStrike" cap="none" dirty="0">
                          <a:solidFill>
                            <a:schemeClr val="dk1"/>
                          </a:solidFill>
                        </a:rPr>
                        <a:t>,9,391) is on Thursday</a:t>
                      </a:r>
                      <a:r>
                        <a:rPr lang="en-US" sz="1800" i="1" u="none" strike="noStrike" cap="none" dirty="0">
                          <a:solidFill>
                            <a:schemeClr val="dk1"/>
                          </a:solidFill>
                        </a:rPr>
                        <a:t> </a:t>
                      </a:r>
                      <a:r>
                        <a:rPr lang="en-US" sz="1800" u="none" strike="noStrike" cap="none" dirty="0">
                          <a:solidFill>
                            <a:schemeClr val="dk1"/>
                          </a:solidFill>
                        </a:rPr>
                        <a:t>– allowed. </a:t>
                      </a:r>
                      <a:endParaRPr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4) The four dechiyos, cont.</a:t>
            </a:r>
            <a:endParaRPr/>
          </a:p>
        </p:txBody>
      </p:sp>
      <p:sp>
        <p:nvSpPr>
          <p:cNvPr id="265" name="Google Shape;265;p36"/>
          <p:cNvSpPr txBox="1">
            <a:spLocks noGrp="1"/>
          </p:cNvSpPr>
          <p:nvPr>
            <p:ph type="body" idx="1"/>
          </p:nvPr>
        </p:nvSpPr>
        <p:spPr>
          <a:xfrm>
            <a:off x="311699" y="1152475"/>
            <a:ext cx="8079265"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b="1" dirty="0">
                <a:solidFill>
                  <a:schemeClr val="dk1"/>
                </a:solidFill>
              </a:rPr>
              <a:t>Last two </a:t>
            </a:r>
            <a:r>
              <a:rPr lang="en-US" b="1" dirty="0" err="1">
                <a:solidFill>
                  <a:schemeClr val="dk1"/>
                </a:solidFill>
              </a:rPr>
              <a:t>dechiyos</a:t>
            </a:r>
            <a:r>
              <a:rPr lang="en-US" b="1" dirty="0">
                <a:solidFill>
                  <a:schemeClr val="dk1"/>
                </a:solidFill>
              </a:rPr>
              <a:t> – </a:t>
            </a:r>
            <a:r>
              <a:rPr lang="he-IL" b="1" dirty="0">
                <a:solidFill>
                  <a:schemeClr val="dk1"/>
                </a:solidFill>
              </a:rPr>
              <a:t>ג"ט ר"ד</a:t>
            </a:r>
            <a:r>
              <a:rPr lang="en-US" b="1" dirty="0">
                <a:solidFill>
                  <a:schemeClr val="dk1"/>
                </a:solidFill>
              </a:rPr>
              <a:t> and</a:t>
            </a:r>
            <a:r>
              <a:rPr lang="he-IL" b="1" dirty="0">
                <a:solidFill>
                  <a:schemeClr val="dk1"/>
                </a:solidFill>
              </a:rPr>
              <a:t> בט"ו תקפ"ט </a:t>
            </a:r>
            <a:endParaRPr b="1" dirty="0">
              <a:solidFill>
                <a:schemeClr val="dk1"/>
              </a:solidFill>
            </a:endParaRPr>
          </a:p>
          <a:p>
            <a:pPr marL="457200" lvl="0" indent="-342900" algn="l" rtl="0">
              <a:lnSpc>
                <a:spcPct val="115000"/>
              </a:lnSpc>
              <a:spcBef>
                <a:spcPts val="600"/>
              </a:spcBef>
              <a:spcAft>
                <a:spcPts val="0"/>
              </a:spcAft>
              <a:buSzPts val="1800"/>
              <a:buChar char="●"/>
            </a:pPr>
            <a:r>
              <a:rPr lang="en-US" dirty="0">
                <a:solidFill>
                  <a:schemeClr val="dk1"/>
                </a:solidFill>
              </a:rPr>
              <a:t>There are two more rules ("</a:t>
            </a:r>
            <a:r>
              <a:rPr lang="en-US" dirty="0" err="1">
                <a:solidFill>
                  <a:schemeClr val="dk1"/>
                </a:solidFill>
              </a:rPr>
              <a:t>dechiyos</a:t>
            </a:r>
            <a:r>
              <a:rPr lang="en-US" dirty="0">
                <a:solidFill>
                  <a:schemeClr val="dk1"/>
                </a:solidFill>
              </a:rPr>
              <a:t>") that have to do with the </a:t>
            </a:r>
            <a:r>
              <a:rPr lang="en-US" i="1" dirty="0">
                <a:solidFill>
                  <a:schemeClr val="dk1"/>
                </a:solidFill>
              </a:rPr>
              <a:t>length of the calendar year</a:t>
            </a:r>
            <a:r>
              <a:rPr lang="en-US" dirty="0">
                <a:solidFill>
                  <a:schemeClr val="dk1"/>
                </a:solidFill>
              </a:rPr>
              <a:t>.</a:t>
            </a:r>
            <a:endParaRPr dirty="0"/>
          </a:p>
          <a:p>
            <a:pPr marL="114300" lvl="0" indent="0" algn="l" rtl="0">
              <a:lnSpc>
                <a:spcPct val="115000"/>
              </a:lnSpc>
              <a:spcBef>
                <a:spcPts val="0"/>
              </a:spcBef>
              <a:spcAft>
                <a:spcPts val="0"/>
              </a:spcAft>
              <a:buSzPts val="1800"/>
              <a:buNone/>
            </a:pPr>
            <a:r>
              <a:rPr lang="en-US" dirty="0">
                <a:solidFill>
                  <a:schemeClr val="dk1"/>
                </a:solidFill>
              </a:rPr>
              <a:t>Some background first:</a:t>
            </a:r>
            <a:endParaRPr dirty="0"/>
          </a:p>
          <a:p>
            <a:pPr marL="457200" lvl="0" indent="-342900" algn="l" rtl="0">
              <a:lnSpc>
                <a:spcPct val="115000"/>
              </a:lnSpc>
              <a:spcBef>
                <a:spcPts val="0"/>
              </a:spcBef>
              <a:spcAft>
                <a:spcPts val="0"/>
              </a:spcAft>
              <a:buSzPts val="1800"/>
              <a:buChar char="●"/>
            </a:pPr>
            <a:r>
              <a:rPr lang="en-US" dirty="0">
                <a:solidFill>
                  <a:schemeClr val="dk1"/>
                </a:solidFill>
              </a:rPr>
              <a:t>Chazal only allowed three lengths to a year: short (</a:t>
            </a:r>
            <a:r>
              <a:rPr lang="en-US" dirty="0" err="1">
                <a:solidFill>
                  <a:schemeClr val="dk1"/>
                </a:solidFill>
              </a:rPr>
              <a:t>חסרה</a:t>
            </a:r>
            <a:r>
              <a:rPr lang="en-US" dirty="0">
                <a:solidFill>
                  <a:schemeClr val="dk1"/>
                </a:solidFill>
              </a:rPr>
              <a:t>), medium (</a:t>
            </a:r>
            <a:r>
              <a:rPr lang="en-US" dirty="0" err="1">
                <a:solidFill>
                  <a:schemeClr val="dk1"/>
                </a:solidFill>
              </a:rPr>
              <a:t>כסדרה</a:t>
            </a:r>
            <a:r>
              <a:rPr lang="en-US" dirty="0">
                <a:solidFill>
                  <a:schemeClr val="dk1"/>
                </a:solidFill>
              </a:rPr>
              <a:t>), and long (</a:t>
            </a:r>
            <a:r>
              <a:rPr lang="en-US" dirty="0" err="1">
                <a:solidFill>
                  <a:schemeClr val="dk1"/>
                </a:solidFill>
              </a:rPr>
              <a:t>שלמה</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err="1">
                <a:solidFill>
                  <a:schemeClr val="dk1"/>
                </a:solidFill>
              </a:rPr>
              <a:t>Chaseirah</a:t>
            </a:r>
            <a:r>
              <a:rPr lang="en-US" dirty="0">
                <a:solidFill>
                  <a:schemeClr val="dk1"/>
                </a:solidFill>
              </a:rPr>
              <a:t> is one day shorter than </a:t>
            </a:r>
            <a:r>
              <a:rPr lang="en-US" dirty="0" err="1">
                <a:solidFill>
                  <a:schemeClr val="dk1"/>
                </a:solidFill>
              </a:rPr>
              <a:t>k'sidrah</a:t>
            </a:r>
            <a:r>
              <a:rPr lang="en-US" dirty="0">
                <a:solidFill>
                  <a:schemeClr val="dk1"/>
                </a:solidFill>
              </a:rPr>
              <a:t>, </a:t>
            </a:r>
            <a:r>
              <a:rPr lang="en-US" dirty="0" err="1">
                <a:solidFill>
                  <a:schemeClr val="dk1"/>
                </a:solidFill>
              </a:rPr>
              <a:t>sheleimah</a:t>
            </a:r>
            <a:r>
              <a:rPr lang="en-US" dirty="0">
                <a:solidFill>
                  <a:schemeClr val="dk1"/>
                </a:solidFill>
              </a:rPr>
              <a:t> is one day longer. (We'll see how this works when we talk about the lengths of the months.)</a:t>
            </a:r>
            <a:endParaRPr dirty="0"/>
          </a:p>
          <a:p>
            <a:pPr marL="457200" lvl="0" indent="-342900" algn="l" rtl="0">
              <a:lnSpc>
                <a:spcPct val="115000"/>
              </a:lnSpc>
              <a:spcBef>
                <a:spcPts val="0"/>
              </a:spcBef>
              <a:spcAft>
                <a:spcPts val="0"/>
              </a:spcAft>
              <a:buSzPts val="1800"/>
              <a:buChar char="●"/>
            </a:pPr>
            <a:r>
              <a:rPr lang="en-US" dirty="0">
                <a:solidFill>
                  <a:schemeClr val="dk1"/>
                </a:solidFill>
              </a:rPr>
              <a:t>By </a:t>
            </a:r>
            <a:r>
              <a:rPr lang="en-US" i="1" dirty="0">
                <a:solidFill>
                  <a:schemeClr val="dk1"/>
                </a:solidFill>
              </a:rPr>
              <a:t>comparing the day of this year's Rosh Hashanah to next year's</a:t>
            </a:r>
            <a:r>
              <a:rPr lang="en-US" dirty="0">
                <a:solidFill>
                  <a:schemeClr val="dk1"/>
                </a:solidFill>
              </a:rPr>
              <a:t>, you can tell which it is.</a:t>
            </a:r>
            <a:endParaRPr dirty="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Length of year - פשוטה</a:t>
            </a:r>
            <a:endParaRPr/>
          </a:p>
        </p:txBody>
      </p:sp>
      <p:sp>
        <p:nvSpPr>
          <p:cNvPr id="271" name="Google Shape;271;p37"/>
          <p:cNvSpPr txBox="1">
            <a:spLocks noGrp="1"/>
          </p:cNvSpPr>
          <p:nvPr>
            <p:ph type="body" idx="1"/>
          </p:nvPr>
        </p:nvSpPr>
        <p:spPr>
          <a:xfrm>
            <a:off x="311699" y="1152475"/>
            <a:ext cx="8455783"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The actual calendar doesn’t use times, i.e. hours and </a:t>
            </a:r>
            <a:r>
              <a:rPr lang="en-US" dirty="0" err="1">
                <a:solidFill>
                  <a:schemeClr val="dk1"/>
                </a:solidFill>
              </a:rPr>
              <a:t>chalakim</a:t>
            </a:r>
            <a:r>
              <a:rPr lang="en-US" dirty="0">
                <a:solidFill>
                  <a:schemeClr val="dk1"/>
                </a:solidFill>
              </a:rPr>
              <a:t>, just complete days.</a:t>
            </a:r>
            <a:endParaRPr dirty="0"/>
          </a:p>
          <a:p>
            <a:pPr marL="457200" lvl="0" indent="-342900" algn="l" rtl="0">
              <a:lnSpc>
                <a:spcPct val="115000"/>
              </a:lnSpc>
              <a:spcBef>
                <a:spcPts val="0"/>
              </a:spcBef>
              <a:spcAft>
                <a:spcPts val="0"/>
              </a:spcAft>
              <a:buSzPts val="1800"/>
              <a:buChar char="●"/>
            </a:pPr>
            <a:r>
              <a:rPr lang="en-US" dirty="0">
                <a:solidFill>
                  <a:schemeClr val="dk1"/>
                </a:solidFill>
              </a:rPr>
              <a:t>We saw that a regular year (</a:t>
            </a:r>
            <a:r>
              <a:rPr lang="en-US" dirty="0" err="1">
                <a:solidFill>
                  <a:schemeClr val="dk1"/>
                </a:solidFill>
              </a:rPr>
              <a:t>פשוטה</a:t>
            </a:r>
            <a:r>
              <a:rPr lang="en-US" dirty="0">
                <a:solidFill>
                  <a:schemeClr val="dk1"/>
                </a:solidFill>
              </a:rPr>
              <a:t>) has a </a:t>
            </a:r>
            <a:r>
              <a:rPr lang="en-US" i="1" dirty="0" err="1">
                <a:solidFill>
                  <a:schemeClr val="dk1"/>
                </a:solidFill>
              </a:rPr>
              <a:t>molad</a:t>
            </a:r>
            <a:r>
              <a:rPr lang="en-US" i="1" dirty="0">
                <a:solidFill>
                  <a:schemeClr val="dk1"/>
                </a:solidFill>
              </a:rPr>
              <a:t> shift </a:t>
            </a:r>
            <a:r>
              <a:rPr lang="en-US" dirty="0">
                <a:solidFill>
                  <a:schemeClr val="dk1"/>
                </a:solidFill>
              </a:rPr>
              <a:t>of </a:t>
            </a:r>
            <a:r>
              <a:rPr lang="he-IL" dirty="0">
                <a:solidFill>
                  <a:srgbClr val="000000"/>
                </a:solidFill>
              </a:rPr>
              <a:t>ו</a:t>
            </a:r>
            <a:r>
              <a:rPr lang="en-US" dirty="0">
                <a:solidFill>
                  <a:srgbClr val="000000"/>
                </a:solidFill>
              </a:rPr>
              <a:t>"ח </a:t>
            </a:r>
            <a:r>
              <a:rPr lang="en-US" dirty="0" err="1">
                <a:solidFill>
                  <a:srgbClr val="000000"/>
                </a:solidFill>
              </a:rPr>
              <a:t>תתע</a:t>
            </a:r>
            <a:r>
              <a:rPr lang="en-US" dirty="0">
                <a:solidFill>
                  <a:srgbClr val="000000"/>
                </a:solidFill>
              </a:rPr>
              <a:t>"</a:t>
            </a:r>
            <a:r>
              <a:rPr lang="he-IL" dirty="0">
                <a:solidFill>
                  <a:srgbClr val="000000"/>
                </a:solidFill>
              </a:rPr>
              <a:t>ד</a:t>
            </a:r>
            <a:r>
              <a:rPr lang="en-US" dirty="0">
                <a:solidFill>
                  <a:srgbClr val="000000"/>
                </a:solidFill>
              </a:rPr>
              <a:t>: </a:t>
            </a:r>
            <a:r>
              <a:rPr lang="en-US" dirty="0">
                <a:solidFill>
                  <a:schemeClr val="dk1"/>
                </a:solidFill>
              </a:rPr>
              <a:t>4 days and 8+ hours.</a:t>
            </a:r>
            <a:endParaRPr dirty="0"/>
          </a:p>
          <a:p>
            <a:pPr marL="457200" lvl="0" indent="-342900" algn="l" rtl="0">
              <a:lnSpc>
                <a:spcPct val="115000"/>
              </a:lnSpc>
              <a:spcBef>
                <a:spcPts val="0"/>
              </a:spcBef>
              <a:spcAft>
                <a:spcPts val="0"/>
              </a:spcAft>
              <a:buSzPts val="1800"/>
              <a:buChar char="●"/>
            </a:pPr>
            <a:r>
              <a:rPr lang="en-US" dirty="0">
                <a:solidFill>
                  <a:schemeClr val="dk1"/>
                </a:solidFill>
              </a:rPr>
              <a:t>In the actual calendar - which uses days, not times - a short </a:t>
            </a:r>
            <a:r>
              <a:rPr lang="en-US" dirty="0" err="1">
                <a:solidFill>
                  <a:schemeClr val="dk1"/>
                </a:solidFill>
              </a:rPr>
              <a:t>chaseirah</a:t>
            </a:r>
            <a:r>
              <a:rPr lang="en-US" dirty="0">
                <a:solidFill>
                  <a:schemeClr val="dk1"/>
                </a:solidFill>
              </a:rPr>
              <a:t> year (353 days) has a shift of three days from one Rosh Hashanah to the next, say from Shabbos this year to Tuesday the next.</a:t>
            </a:r>
            <a:endParaRPr dirty="0"/>
          </a:p>
          <a:p>
            <a:pPr marL="457200" lvl="0" indent="-342900" algn="l" rtl="0">
              <a:lnSpc>
                <a:spcPct val="115000"/>
              </a:lnSpc>
              <a:spcBef>
                <a:spcPts val="0"/>
              </a:spcBef>
              <a:spcAft>
                <a:spcPts val="0"/>
              </a:spcAft>
              <a:buSzPts val="1800"/>
              <a:buChar char="●"/>
            </a:pPr>
            <a:r>
              <a:rPr lang="en-US" dirty="0">
                <a:solidFill>
                  <a:schemeClr val="dk1"/>
                </a:solidFill>
              </a:rPr>
              <a:t>A regular </a:t>
            </a:r>
            <a:r>
              <a:rPr lang="en-US" dirty="0" err="1">
                <a:solidFill>
                  <a:schemeClr val="dk1"/>
                </a:solidFill>
              </a:rPr>
              <a:t>k'sidrah</a:t>
            </a:r>
            <a:r>
              <a:rPr lang="en-US" dirty="0">
                <a:solidFill>
                  <a:schemeClr val="dk1"/>
                </a:solidFill>
              </a:rPr>
              <a:t> year (354 days) has a four day shift,</a:t>
            </a:r>
            <a:br>
              <a:rPr lang="en-US" dirty="0">
                <a:solidFill>
                  <a:schemeClr val="dk1"/>
                </a:solidFill>
              </a:rPr>
            </a:br>
            <a:r>
              <a:rPr lang="en-US" dirty="0">
                <a:solidFill>
                  <a:schemeClr val="dk1"/>
                </a:solidFill>
              </a:rPr>
              <a:t>and a long </a:t>
            </a:r>
            <a:r>
              <a:rPr lang="en-US" dirty="0" err="1">
                <a:solidFill>
                  <a:schemeClr val="dk1"/>
                </a:solidFill>
              </a:rPr>
              <a:t>sheleimah</a:t>
            </a:r>
            <a:r>
              <a:rPr lang="en-US" dirty="0">
                <a:solidFill>
                  <a:schemeClr val="dk1"/>
                </a:solidFill>
              </a:rPr>
              <a:t> year (355 days) has a five day shift.</a:t>
            </a:r>
            <a:endParaRPr dirty="0"/>
          </a:p>
          <a:p>
            <a:pPr marL="457200" lvl="0" indent="-342900" algn="l" rtl="0">
              <a:lnSpc>
                <a:spcPct val="115000"/>
              </a:lnSpc>
              <a:spcBef>
                <a:spcPts val="0"/>
              </a:spcBef>
              <a:spcAft>
                <a:spcPts val="0"/>
              </a:spcAft>
              <a:buSzPts val="1800"/>
              <a:buChar char="●"/>
            </a:pPr>
            <a:r>
              <a:rPr lang="en-US" dirty="0">
                <a:solidFill>
                  <a:schemeClr val="dk1"/>
                </a:solidFill>
              </a:rPr>
              <a:t>These are all the choices that are allowed.</a:t>
            </a:r>
            <a:endParaRPr dirty="0"/>
          </a:p>
          <a:p>
            <a:pPr marL="457200" lvl="0" indent="-228600" algn="l" rtl="0">
              <a:lnSpc>
                <a:spcPct val="115000"/>
              </a:lnSpc>
              <a:spcBef>
                <a:spcPts val="0"/>
              </a:spcBef>
              <a:spcAft>
                <a:spcPts val="0"/>
              </a:spcAft>
              <a:buSzPts val="1800"/>
              <a:buNone/>
            </a:pPr>
            <a:endParaRPr dirty="0">
              <a:solidFill>
                <a:schemeClr val="dk1"/>
              </a:solidFill>
            </a:endParaRPr>
          </a:p>
          <a:p>
            <a:pPr marL="114300" lvl="0" indent="0" algn="l" rtl="0">
              <a:lnSpc>
                <a:spcPct val="115000"/>
              </a:lnSpc>
              <a:spcBef>
                <a:spcPts val="0"/>
              </a:spcBef>
              <a:spcAft>
                <a:spcPts val="0"/>
              </a:spcAft>
              <a:buSzPts val="1800"/>
              <a:buNone/>
            </a:pPr>
            <a:endParaRPr dirty="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Length of year - מעוברת</a:t>
            </a:r>
            <a:endParaRPr/>
          </a:p>
        </p:txBody>
      </p:sp>
      <p:sp>
        <p:nvSpPr>
          <p:cNvPr id="277" name="Google Shape;277;p38"/>
          <p:cNvSpPr txBox="1">
            <a:spLocks noGrp="1"/>
          </p:cNvSpPr>
          <p:nvPr>
            <p:ph type="body" idx="1"/>
          </p:nvPr>
        </p:nvSpPr>
        <p:spPr>
          <a:xfrm>
            <a:off x="311699" y="1152474"/>
            <a:ext cx="8455783" cy="3625713"/>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rPr>
              <a:t>A leap year (</a:t>
            </a:r>
            <a:r>
              <a:rPr lang="en-US" dirty="0" err="1">
                <a:solidFill>
                  <a:schemeClr val="dk1"/>
                </a:solidFill>
              </a:rPr>
              <a:t>מעוברת</a:t>
            </a:r>
            <a:r>
              <a:rPr lang="en-US" dirty="0">
                <a:solidFill>
                  <a:schemeClr val="dk1"/>
                </a:solidFill>
              </a:rPr>
              <a:t>) we saw earlier has a </a:t>
            </a:r>
            <a:r>
              <a:rPr lang="en-US" dirty="0" err="1">
                <a:solidFill>
                  <a:schemeClr val="dk1"/>
                </a:solidFill>
              </a:rPr>
              <a:t>molad</a:t>
            </a:r>
            <a:r>
              <a:rPr lang="en-US" dirty="0">
                <a:solidFill>
                  <a:schemeClr val="dk1"/>
                </a:solidFill>
              </a:rPr>
              <a:t> s</a:t>
            </a:r>
            <a:r>
              <a:rPr lang="en-US" dirty="0">
                <a:solidFill>
                  <a:schemeClr val="tx1"/>
                </a:solidFill>
              </a:rPr>
              <a:t>hift of </a:t>
            </a:r>
            <a:r>
              <a:rPr lang="he-IL" dirty="0">
                <a:solidFill>
                  <a:schemeClr val="tx1"/>
                </a:solidFill>
              </a:rPr>
              <a:t>הכ"א תקפ"ט</a:t>
            </a:r>
            <a:r>
              <a:rPr lang="en-US" dirty="0">
                <a:solidFill>
                  <a:schemeClr val="tx1"/>
                </a:solidFill>
              </a:rPr>
              <a:t>: 5 days, </a:t>
            </a:r>
            <a:r>
              <a:rPr lang="en-US" dirty="0">
                <a:solidFill>
                  <a:schemeClr val="dk1"/>
                </a:solidFill>
              </a:rPr>
              <a:t>21+ hours. That was a shift in time-of-day within the week.</a:t>
            </a:r>
            <a:endParaRPr dirty="0"/>
          </a:p>
          <a:p>
            <a:pPr marL="457200" lvl="0" indent="-342900" algn="l" rtl="0">
              <a:lnSpc>
                <a:spcPct val="115000"/>
              </a:lnSpc>
              <a:spcBef>
                <a:spcPts val="0"/>
              </a:spcBef>
              <a:spcAft>
                <a:spcPts val="0"/>
              </a:spcAft>
              <a:buSzPts val="1800"/>
              <a:buChar char="●"/>
            </a:pPr>
            <a:r>
              <a:rPr lang="en-US" dirty="0">
                <a:solidFill>
                  <a:schemeClr val="dk1"/>
                </a:solidFill>
              </a:rPr>
              <a:t>In the actual calendar, a </a:t>
            </a:r>
            <a:r>
              <a:rPr lang="en-US" dirty="0" err="1">
                <a:solidFill>
                  <a:schemeClr val="dk1"/>
                </a:solidFill>
              </a:rPr>
              <a:t>chaseirah</a:t>
            </a:r>
            <a:r>
              <a:rPr lang="en-US" dirty="0">
                <a:solidFill>
                  <a:schemeClr val="dk1"/>
                </a:solidFill>
              </a:rPr>
              <a:t> leap year (383 days) has a shift of five </a:t>
            </a:r>
            <a:r>
              <a:rPr lang="en-US" i="1" dirty="0">
                <a:solidFill>
                  <a:schemeClr val="dk1"/>
                </a:solidFill>
              </a:rPr>
              <a:t>days</a:t>
            </a:r>
            <a:r>
              <a:rPr lang="en-US" dirty="0">
                <a:solidFill>
                  <a:schemeClr val="dk1"/>
                </a:solidFill>
              </a:rPr>
              <a:t> from one Rosh Hashanah to the next (such as from Monday to Shabbos).</a:t>
            </a:r>
            <a:endParaRPr dirty="0"/>
          </a:p>
          <a:p>
            <a:pPr marL="457200" lvl="0" indent="-342900" algn="l" rtl="0">
              <a:lnSpc>
                <a:spcPct val="115000"/>
              </a:lnSpc>
              <a:spcBef>
                <a:spcPts val="0"/>
              </a:spcBef>
              <a:spcAft>
                <a:spcPts val="0"/>
              </a:spcAft>
              <a:buSzPts val="1800"/>
              <a:buChar char="●"/>
            </a:pPr>
            <a:r>
              <a:rPr lang="en-US" dirty="0">
                <a:solidFill>
                  <a:schemeClr val="dk1"/>
                </a:solidFill>
              </a:rPr>
              <a:t>A </a:t>
            </a:r>
            <a:r>
              <a:rPr lang="en-US" dirty="0" err="1">
                <a:solidFill>
                  <a:schemeClr val="dk1"/>
                </a:solidFill>
              </a:rPr>
              <a:t>k'sidrah</a:t>
            </a:r>
            <a:r>
              <a:rPr lang="en-US" dirty="0">
                <a:solidFill>
                  <a:schemeClr val="dk1"/>
                </a:solidFill>
              </a:rPr>
              <a:t> (384) has a six day shift.</a:t>
            </a:r>
            <a:endParaRPr dirty="0"/>
          </a:p>
          <a:p>
            <a:pPr marL="457200" lvl="0" indent="-342900" algn="l" rtl="0">
              <a:lnSpc>
                <a:spcPct val="115000"/>
              </a:lnSpc>
              <a:spcBef>
                <a:spcPts val="0"/>
              </a:spcBef>
              <a:spcAft>
                <a:spcPts val="0"/>
              </a:spcAft>
              <a:buSzPts val="1800"/>
              <a:buChar char="●"/>
            </a:pPr>
            <a:r>
              <a:rPr lang="en-US" dirty="0">
                <a:solidFill>
                  <a:schemeClr val="dk1"/>
                </a:solidFill>
              </a:rPr>
              <a:t>A </a:t>
            </a:r>
            <a:r>
              <a:rPr lang="en-US" dirty="0" err="1">
                <a:solidFill>
                  <a:schemeClr val="dk1"/>
                </a:solidFill>
              </a:rPr>
              <a:t>sheleimah</a:t>
            </a:r>
            <a:r>
              <a:rPr lang="en-US" dirty="0">
                <a:solidFill>
                  <a:schemeClr val="dk1"/>
                </a:solidFill>
              </a:rPr>
              <a:t> (385) has a seven day shift - that is, the two Rosh </a:t>
            </a:r>
            <a:r>
              <a:rPr lang="en-US" dirty="0" err="1">
                <a:solidFill>
                  <a:schemeClr val="dk1"/>
                </a:solidFill>
              </a:rPr>
              <a:t>Hashanos</a:t>
            </a:r>
            <a:r>
              <a:rPr lang="en-US" dirty="0">
                <a:solidFill>
                  <a:schemeClr val="dk1"/>
                </a:solidFill>
              </a:rPr>
              <a:t> are on the same day of the week.</a:t>
            </a:r>
            <a:endParaRPr dirty="0"/>
          </a:p>
          <a:p>
            <a:pPr marL="457200" lvl="0" indent="-342900" algn="l" rtl="0">
              <a:lnSpc>
                <a:spcPct val="115000"/>
              </a:lnSpc>
              <a:spcBef>
                <a:spcPts val="0"/>
              </a:spcBef>
              <a:spcAft>
                <a:spcPts val="0"/>
              </a:spcAft>
              <a:buSzPts val="1800"/>
              <a:buChar char="●"/>
            </a:pPr>
            <a:r>
              <a:rPr lang="en-US" dirty="0">
                <a:solidFill>
                  <a:schemeClr val="dk1"/>
                </a:solidFill>
              </a:rPr>
              <a:t>These are all the choices that are allowed.</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Length of year - summary</a:t>
            </a:r>
            <a:endParaRPr/>
          </a:p>
        </p:txBody>
      </p:sp>
      <p:sp>
        <p:nvSpPr>
          <p:cNvPr id="283" name="Google Shape;283;p39"/>
          <p:cNvSpPr txBox="1">
            <a:spLocks noGrp="1"/>
          </p:cNvSpPr>
          <p:nvPr>
            <p:ph type="body" idx="1"/>
          </p:nvPr>
        </p:nvSpPr>
        <p:spPr>
          <a:xfrm>
            <a:off x="311699" y="3752193"/>
            <a:ext cx="8455783" cy="102599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solidFill>
                  <a:schemeClr val="dk1"/>
                </a:solidFill>
              </a:rPr>
              <a:t>You see now why we never worry about the weeks. That’s the easy part; we really just need to figure out the days: that tells us which of these years it is.</a:t>
            </a:r>
            <a:endParaRPr>
              <a:solidFill>
                <a:schemeClr val="dk1"/>
              </a:solidFill>
            </a:endParaRPr>
          </a:p>
          <a:p>
            <a:pPr marL="114300" lvl="0" indent="0" algn="l" rtl="0">
              <a:lnSpc>
                <a:spcPct val="115000"/>
              </a:lnSpc>
              <a:spcBef>
                <a:spcPts val="0"/>
              </a:spcBef>
              <a:spcAft>
                <a:spcPts val="0"/>
              </a:spcAft>
              <a:buSzPts val="1800"/>
              <a:buNone/>
            </a:pPr>
            <a:endParaRPr>
              <a:solidFill>
                <a:schemeClr val="dk1"/>
              </a:solidFill>
            </a:endParaRPr>
          </a:p>
        </p:txBody>
      </p:sp>
      <p:graphicFrame>
        <p:nvGraphicFramePr>
          <p:cNvPr id="284" name="Google Shape;284;p39"/>
          <p:cNvGraphicFramePr/>
          <p:nvPr/>
        </p:nvGraphicFramePr>
        <p:xfrm>
          <a:off x="1491590" y="1723091"/>
          <a:ext cx="6096000" cy="1651030"/>
        </p:xfrm>
        <a:graphic>
          <a:graphicData uri="http://schemas.openxmlformats.org/drawingml/2006/table">
            <a:tbl>
              <a:tblPr firstRow="1" bandRow="1">
                <a:noFill/>
                <a:tableStyleId>{3A1E8A81-E97A-4723-8504-E6DAB8015269}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שלימה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כסידרה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חסירה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פשוטה</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5 day shift (355 days)</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4 day shift (354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 day shift (353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מעוברת</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7 day shift (385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6 day shift (384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5 day shift (383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Introduction</a:t>
            </a:r>
            <a:endParaRPr/>
          </a:p>
        </p:txBody>
      </p:sp>
      <p:sp>
        <p:nvSpPr>
          <p:cNvPr id="72" name="Google Shape;72;p4"/>
          <p:cNvSpPr txBox="1">
            <a:spLocks noGrp="1"/>
          </p:cNvSpPr>
          <p:nvPr>
            <p:ph type="body" idx="1"/>
          </p:nvPr>
        </p:nvSpPr>
        <p:spPr>
          <a:xfrm>
            <a:off x="311700" y="1152475"/>
            <a:ext cx="8520600" cy="3553996"/>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solidFill>
                  <a:schemeClr val="dk1"/>
                </a:solidFill>
              </a:rPr>
              <a:t>For the first half of our history, the solution was to adjust them by hand:</a:t>
            </a:r>
            <a:endParaRPr/>
          </a:p>
          <a:p>
            <a:pPr marL="457200" lvl="0" indent="-342900" algn="l" rtl="0">
              <a:lnSpc>
                <a:spcPct val="115000"/>
              </a:lnSpc>
              <a:spcBef>
                <a:spcPts val="0"/>
              </a:spcBef>
              <a:spcAft>
                <a:spcPts val="0"/>
              </a:spcAft>
              <a:buSzPts val="1800"/>
              <a:buChar char="●"/>
            </a:pPr>
            <a:r>
              <a:rPr lang="en-US">
                <a:solidFill>
                  <a:schemeClr val="dk1"/>
                </a:solidFill>
              </a:rPr>
              <a:t>Witnesses came to the Sanhedrin to establish the new month. Each month would be either 29 or 30 days long, whenever the new moon was sighted.</a:t>
            </a:r>
            <a:br>
              <a:rPr lang="en-US">
                <a:solidFill>
                  <a:schemeClr val="dk1"/>
                </a:solidFill>
              </a:rPr>
            </a:br>
            <a:r>
              <a:rPr lang="en-US">
                <a:solidFill>
                  <a:schemeClr val="dk1"/>
                </a:solidFill>
              </a:rPr>
              <a:t>Since a lunar month is about 29 and a half days, they added an extra day about half the time.</a:t>
            </a:r>
            <a:endParaRPr/>
          </a:p>
          <a:p>
            <a:pPr marL="457200" lvl="0" indent="-342900" algn="l" rtl="0">
              <a:lnSpc>
                <a:spcPct val="115000"/>
              </a:lnSpc>
              <a:spcBef>
                <a:spcPts val="0"/>
              </a:spcBef>
              <a:spcAft>
                <a:spcPts val="0"/>
              </a:spcAft>
              <a:buSzPts val="1800"/>
              <a:buChar char="●"/>
            </a:pPr>
            <a:r>
              <a:rPr lang="en-US">
                <a:solidFill>
                  <a:schemeClr val="dk1"/>
                </a:solidFill>
              </a:rPr>
              <a:t>The Sanhedrin also decided each year whether to add Adar II, a thirteenth month, if it did not seem that spring would arrive before Pesach.</a:t>
            </a:r>
            <a:br>
              <a:rPr lang="en-US">
                <a:solidFill>
                  <a:schemeClr val="dk1"/>
                </a:solidFill>
              </a:rPr>
            </a:br>
            <a:r>
              <a:rPr lang="en-US">
                <a:solidFill>
                  <a:schemeClr val="dk1"/>
                </a:solidFill>
              </a:rPr>
              <a:t>A solar year is a third of a month (about 11 days longer) longer than twelve lunar months, so they needed to do that every few years.</a:t>
            </a:r>
            <a:endParaRPr/>
          </a:p>
          <a:p>
            <a:pPr marL="457200" lvl="0" indent="-342900" algn="l" rtl="0">
              <a:lnSpc>
                <a:spcPct val="115000"/>
              </a:lnSpc>
              <a:spcBef>
                <a:spcPts val="0"/>
              </a:spcBef>
              <a:spcAft>
                <a:spcPts val="0"/>
              </a:spcAft>
              <a:buSzPts val="1800"/>
              <a:buChar char="●"/>
            </a:pPr>
            <a:r>
              <a:rPr lang="en-US">
                <a:solidFill>
                  <a:schemeClr val="dk1"/>
                </a:solidFill>
              </a:rPr>
              <a:t>In those days, there was no way to be sure ahead of time what the year’s calendar would be.</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4c) The four </a:t>
            </a:r>
            <a:r>
              <a:rPr lang="en-US" dirty="0" err="1"/>
              <a:t>dechiyos</a:t>
            </a:r>
            <a:r>
              <a:rPr lang="en-US" dirty="0"/>
              <a:t> – </a:t>
            </a:r>
            <a:r>
              <a:rPr lang="he-IL" dirty="0"/>
              <a:t>ג"ט ר"ד</a:t>
            </a:r>
            <a:endParaRPr dirty="0"/>
          </a:p>
        </p:txBody>
      </p:sp>
      <p:graphicFrame>
        <p:nvGraphicFramePr>
          <p:cNvPr id="290" name="Google Shape;290;p40"/>
          <p:cNvGraphicFramePr/>
          <p:nvPr>
            <p:extLst>
              <p:ext uri="{D42A27DB-BD31-4B8C-83A1-F6EECF244321}">
                <p14:modId xmlns:p14="http://schemas.microsoft.com/office/powerpoint/2010/main" val="1433953462"/>
              </p:ext>
            </p:extLst>
          </p:nvPr>
        </p:nvGraphicFramePr>
        <p:xfrm>
          <a:off x="753036" y="954972"/>
          <a:ext cx="7637925" cy="4028460"/>
        </p:xfrm>
        <a:graphic>
          <a:graphicData uri="http://schemas.openxmlformats.org/drawingml/2006/table">
            <a:tbl>
              <a:tblPr>
                <a:noFill/>
                <a:tableStyleId>{95B18E70-B681-499C-819D-2F231DCEA863}</a:tableStyleId>
              </a:tblPr>
              <a:tblGrid>
                <a:gridCol w="5531225">
                  <a:extLst>
                    <a:ext uri="{9D8B030D-6E8A-4147-A177-3AD203B41FA5}">
                      <a16:colId xmlns:a16="http://schemas.microsoft.com/office/drawing/2014/main" val="20000"/>
                    </a:ext>
                  </a:extLst>
                </a:gridCol>
                <a:gridCol w="21067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Okay! When you do the first two </a:t>
                      </a:r>
                      <a:r>
                        <a:rPr lang="en-US" sz="1800" u="none" strike="noStrike" cap="none" dirty="0" err="1">
                          <a:solidFill>
                            <a:schemeClr val="dk1"/>
                          </a:solidFill>
                        </a:rPr>
                        <a:t>dechiyos</a:t>
                      </a:r>
                      <a:r>
                        <a:rPr lang="en-US" sz="1800" u="none" strike="noStrike" cap="none" dirty="0">
                          <a:solidFill>
                            <a:schemeClr val="dk1"/>
                          </a:solidFill>
                        </a:rPr>
                        <a:t>, you can find that the second one moved forward too far, so the stretched year ends up one day longer even than a "</a:t>
                      </a:r>
                      <a:r>
                        <a:rPr lang="en-US" sz="1800" u="none" strike="noStrike" cap="none" dirty="0" err="1">
                          <a:solidFill>
                            <a:schemeClr val="dk1"/>
                          </a:solidFill>
                        </a:rPr>
                        <a:t>sheleimah</a:t>
                      </a:r>
                      <a:r>
                        <a:rPr lang="en-US" sz="1800" u="none" strike="noStrike" cap="none" dirty="0">
                          <a:solidFill>
                            <a:schemeClr val="dk1"/>
                          </a:solidFill>
                        </a:rPr>
                        <a:t>" – not allowed.</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You fix it by moving the first RH forward as well.</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This turns out to happen in only one case: a regular</a:t>
                      </a:r>
                      <a:r>
                        <a:rPr lang="en-US" sz="1800" u="none" strike="noStrike" cap="none" baseline="0" dirty="0">
                          <a:solidFill>
                            <a:schemeClr val="dk1"/>
                          </a:solidFill>
                        </a:rPr>
                        <a:t> </a:t>
                      </a:r>
                      <a:r>
                        <a:rPr lang="he-IL" sz="1800" u="none" strike="noStrike" cap="none" baseline="0" dirty="0">
                          <a:solidFill>
                            <a:schemeClr val="dk1"/>
                          </a:solidFill>
                        </a:rPr>
                        <a:t>פשוטה</a:t>
                      </a:r>
                      <a:r>
                        <a:rPr lang="en-US" sz="1800" u="none" strike="noStrike" cap="none" baseline="0" dirty="0">
                          <a:solidFill>
                            <a:schemeClr val="dk1"/>
                          </a:solidFill>
                        </a:rPr>
                        <a:t> </a:t>
                      </a:r>
                      <a:r>
                        <a:rPr lang="en-US" sz="1800" u="none" strike="noStrike" cap="none" dirty="0">
                          <a:solidFill>
                            <a:schemeClr val="dk1"/>
                          </a:solidFill>
                        </a:rPr>
                        <a:t>year, when the </a:t>
                      </a:r>
                      <a:r>
                        <a:rPr lang="en-US" sz="1800" u="none" strike="noStrike" cap="none" dirty="0" err="1">
                          <a:solidFill>
                            <a:schemeClr val="dk1"/>
                          </a:solidFill>
                        </a:rPr>
                        <a:t>molad</a:t>
                      </a:r>
                      <a:r>
                        <a:rPr lang="en-US" sz="1800" u="none" strike="noStrike" cap="none" dirty="0">
                          <a:solidFill>
                            <a:schemeClr val="dk1"/>
                          </a:solidFill>
                        </a:rPr>
                        <a:t> falls on Tuesday, after 9 hours, 204 </a:t>
                      </a:r>
                      <a:r>
                        <a:rPr lang="en-US" sz="1800" u="none" strike="noStrike" cap="none" dirty="0" err="1">
                          <a:solidFill>
                            <a:schemeClr val="dk1"/>
                          </a:solidFill>
                        </a:rPr>
                        <a:t>chalakim</a:t>
                      </a:r>
                      <a:r>
                        <a:rPr lang="en-US" sz="1800" u="none" strike="noStrike" cap="none" dirty="0">
                          <a:solidFill>
                            <a:schemeClr val="dk1"/>
                          </a:solidFill>
                        </a:rPr>
                        <a:t> (therefore called </a:t>
                      </a:r>
                      <a:r>
                        <a:rPr lang="he-IL" sz="1800" u="none" strike="noStrike" cap="none" dirty="0">
                          <a:solidFill>
                            <a:schemeClr val="dk1"/>
                          </a:solidFill>
                        </a:rPr>
                        <a:t>ג"ט</a:t>
                      </a:r>
                      <a:r>
                        <a:rPr lang="he-IL" sz="1800" u="none" strike="noStrike" cap="none" baseline="0" dirty="0">
                          <a:solidFill>
                            <a:schemeClr val="dk1"/>
                          </a:solidFill>
                        </a:rPr>
                        <a:t> ר"ד</a:t>
                      </a:r>
                      <a:r>
                        <a:rPr lang="en-US" sz="1800" u="none" strike="noStrike" cap="none" dirty="0">
                          <a:solidFill>
                            <a:schemeClr val="dk1"/>
                          </a:solidFill>
                        </a:rPr>
                        <a:t>).</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But then RH moves </a:t>
                      </a:r>
                      <a:r>
                        <a:rPr lang="en-US" sz="1800" i="1" u="none" strike="noStrike" cap="none" dirty="0">
                          <a:solidFill>
                            <a:schemeClr val="dk1"/>
                          </a:solidFill>
                        </a:rPr>
                        <a:t>two</a:t>
                      </a:r>
                      <a:r>
                        <a:rPr lang="en-US" sz="1800" u="none" strike="noStrike" cap="none" dirty="0">
                          <a:solidFill>
                            <a:schemeClr val="dk1"/>
                          </a:solidFill>
                        </a:rPr>
                        <a:t> days forward, as it can't fall on Wednesday either (rule (2), </a:t>
                      </a:r>
                      <a:r>
                        <a:rPr lang="he-IL" sz="1800" u="none" strike="noStrike" cap="none" dirty="0">
                          <a:solidFill>
                            <a:schemeClr val="dk1"/>
                          </a:solidFill>
                        </a:rPr>
                        <a:t>לא אד"ו ראש</a:t>
                      </a:r>
                      <a:r>
                        <a:rPr lang="en-US" sz="1800" u="none" strike="noStrike" cap="none" dirty="0">
                          <a:solidFill>
                            <a:schemeClr val="dk1"/>
                          </a:solidFill>
                        </a:rPr>
                        <a:t>).</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For the </a:t>
                      </a:r>
                      <a:r>
                        <a:rPr lang="en-US" sz="1800" i="1" u="none" strike="noStrike" cap="none" dirty="0">
                          <a:solidFill>
                            <a:schemeClr val="dk1"/>
                          </a:solidFill>
                        </a:rPr>
                        <a:t>second</a:t>
                      </a:r>
                      <a:r>
                        <a:rPr lang="en-US" sz="1800" i="0" u="none" strike="noStrike" cap="none" dirty="0">
                          <a:solidFill>
                            <a:schemeClr val="dk1"/>
                          </a:solidFill>
                        </a:rPr>
                        <a:t> Rosh Hashanah, the same, but there you’d need to see if </a:t>
                      </a:r>
                      <a:r>
                        <a:rPr lang="en-US" sz="1800" i="1" u="none" strike="noStrike" cap="none" dirty="0">
                          <a:solidFill>
                            <a:schemeClr val="dk1"/>
                          </a:solidFill>
                        </a:rPr>
                        <a:t>next year</a:t>
                      </a:r>
                      <a:r>
                        <a:rPr lang="en-US" sz="1800" i="0" u="none" strike="noStrike" cap="none" dirty="0">
                          <a:solidFill>
                            <a:schemeClr val="dk1"/>
                          </a:solidFill>
                        </a:rPr>
                        <a:t> is a </a:t>
                      </a:r>
                      <a:r>
                        <a:rPr lang="en-US" sz="1800" i="0" u="none" strike="noStrike" cap="none" dirty="0" err="1">
                          <a:solidFill>
                            <a:schemeClr val="dk1"/>
                          </a:solidFill>
                        </a:rPr>
                        <a:t>פשוטה</a:t>
                      </a:r>
                      <a:r>
                        <a:rPr lang="en-US" sz="1800" i="0" u="none" strike="noStrike" cap="none" dirty="0">
                          <a:solidFill>
                            <a:schemeClr val="dk1"/>
                          </a:solidFill>
                        </a:rPr>
                        <a:t>.</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t>Not this year. It last happened in 5772.</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4d) The four </a:t>
            </a:r>
            <a:r>
              <a:rPr lang="en-US" dirty="0" err="1"/>
              <a:t>dechiyos</a:t>
            </a:r>
            <a:r>
              <a:rPr lang="en-US" dirty="0"/>
              <a:t> – </a:t>
            </a:r>
            <a:r>
              <a:rPr lang="he-IL" dirty="0"/>
              <a:t>בט"ו תקפ"ט</a:t>
            </a:r>
            <a:endParaRPr dirty="0"/>
          </a:p>
        </p:txBody>
      </p:sp>
      <p:graphicFrame>
        <p:nvGraphicFramePr>
          <p:cNvPr id="296" name="Google Shape;296;p41"/>
          <p:cNvGraphicFramePr/>
          <p:nvPr>
            <p:extLst>
              <p:ext uri="{D42A27DB-BD31-4B8C-83A1-F6EECF244321}">
                <p14:modId xmlns:p14="http://schemas.microsoft.com/office/powerpoint/2010/main" val="1285604995"/>
              </p:ext>
            </p:extLst>
          </p:nvPr>
        </p:nvGraphicFramePr>
        <p:xfrm>
          <a:off x="753036" y="946008"/>
          <a:ext cx="7637925" cy="4028460"/>
        </p:xfrm>
        <a:graphic>
          <a:graphicData uri="http://schemas.openxmlformats.org/drawingml/2006/table">
            <a:tbl>
              <a:tblPr>
                <a:noFill/>
                <a:tableStyleId>{95B18E70-B681-499C-819D-2F231DCEA863}</a:tableStyleId>
              </a:tblPr>
              <a:tblGrid>
                <a:gridCol w="5468475">
                  <a:extLst>
                    <a:ext uri="{9D8B030D-6E8A-4147-A177-3AD203B41FA5}">
                      <a16:colId xmlns:a16="http://schemas.microsoft.com/office/drawing/2014/main" val="20000"/>
                    </a:ext>
                  </a:extLst>
                </a:gridCol>
                <a:gridCol w="21694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In the reverse direction, you can find that the first Rosh Hashanah moved forward too far, and the squished year is one day shorter even than a "</a:t>
                      </a:r>
                      <a:r>
                        <a:rPr lang="en-US" sz="1800" u="none" strike="noStrike" cap="none" dirty="0" err="1">
                          <a:solidFill>
                            <a:schemeClr val="dk1"/>
                          </a:solidFill>
                        </a:rPr>
                        <a:t>chaseirah</a:t>
                      </a:r>
                      <a:r>
                        <a:rPr lang="en-US" sz="1800" u="none" strike="noStrike" cap="none" dirty="0">
                          <a:solidFill>
                            <a:schemeClr val="dk1"/>
                          </a:solidFill>
                        </a:rPr>
                        <a:t>" - too short.</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You fix it by moving the </a:t>
                      </a:r>
                      <a:r>
                        <a:rPr lang="en-US" sz="1800" i="1" u="none" strike="noStrike" cap="none" dirty="0">
                          <a:solidFill>
                            <a:schemeClr val="dk1"/>
                          </a:solidFill>
                        </a:rPr>
                        <a:t>second</a:t>
                      </a:r>
                      <a:r>
                        <a:rPr lang="en-US" sz="1800" u="none" strike="noStrike" cap="none" dirty="0">
                          <a:solidFill>
                            <a:schemeClr val="dk1"/>
                          </a:solidFill>
                        </a:rPr>
                        <a:t> Rosh Hashanah forward one day as well.</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It turns out this also only happens in one case: a leap year (</a:t>
                      </a:r>
                      <a:r>
                        <a:rPr lang="en-US" sz="1800" u="none" strike="noStrike" cap="none" dirty="0" err="1">
                          <a:solidFill>
                            <a:schemeClr val="dk1"/>
                          </a:solidFill>
                        </a:rPr>
                        <a:t>מעוברת</a:t>
                      </a:r>
                      <a:r>
                        <a:rPr lang="en-US" sz="1800" u="none" strike="noStrike" cap="none" dirty="0">
                          <a:solidFill>
                            <a:schemeClr val="dk1"/>
                          </a:solidFill>
                        </a:rPr>
                        <a:t>), and only when the second </a:t>
                      </a:r>
                      <a:r>
                        <a:rPr lang="en-US" sz="1800" u="none" strike="noStrike" cap="none" dirty="0" err="1">
                          <a:solidFill>
                            <a:schemeClr val="dk1"/>
                          </a:solidFill>
                        </a:rPr>
                        <a:t>molad</a:t>
                      </a:r>
                      <a:r>
                        <a:rPr lang="en-US" sz="1800" u="none" strike="noStrike" cap="none" dirty="0">
                          <a:solidFill>
                            <a:schemeClr val="dk1"/>
                          </a:solidFill>
                        </a:rPr>
                        <a:t> falls on Monday, after 15 hours, 589 </a:t>
                      </a:r>
                      <a:r>
                        <a:rPr lang="en-US" sz="1800" u="none" strike="noStrike" cap="none" dirty="0" err="1">
                          <a:solidFill>
                            <a:schemeClr val="dk1"/>
                          </a:solidFill>
                        </a:rPr>
                        <a:t>chalakim</a:t>
                      </a:r>
                      <a:r>
                        <a:rPr lang="en-US" sz="1800" u="none" strike="noStrike" cap="none" dirty="0">
                          <a:solidFill>
                            <a:schemeClr val="dk1"/>
                          </a:solidFill>
                        </a:rPr>
                        <a:t> (therefore called </a:t>
                      </a:r>
                      <a:r>
                        <a:rPr lang="he-IL" sz="1800" u="none" strike="noStrike" cap="none" dirty="0">
                          <a:solidFill>
                            <a:schemeClr val="dk1"/>
                          </a:solidFill>
                        </a:rPr>
                        <a:t>בט"ו תקפ"ט</a:t>
                      </a:r>
                      <a:r>
                        <a:rPr lang="en-US" sz="1800" u="none" strike="noStrike" cap="none" dirty="0">
                          <a:solidFill>
                            <a:schemeClr val="dk1"/>
                          </a:solidFill>
                        </a:rPr>
                        <a:t>). That Rosh Hashanah gets moved to Tuesday.</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For the </a:t>
                      </a:r>
                      <a:r>
                        <a:rPr lang="en-US" sz="1800" i="1" u="none" strike="noStrike" cap="none" dirty="0">
                          <a:solidFill>
                            <a:schemeClr val="dk1"/>
                          </a:solidFill>
                        </a:rPr>
                        <a:t>first</a:t>
                      </a:r>
                      <a:r>
                        <a:rPr lang="en-US" sz="1800" i="0" u="none" strike="noStrike" cap="none" dirty="0">
                          <a:solidFill>
                            <a:schemeClr val="dk1"/>
                          </a:solidFill>
                        </a:rPr>
                        <a:t> Rosh Hashanah, the same</a:t>
                      </a:r>
                      <a:r>
                        <a:rPr lang="en-US" sz="1800" u="none" strike="noStrike" cap="none" dirty="0">
                          <a:solidFill>
                            <a:schemeClr val="dk1"/>
                          </a:solidFill>
                        </a:rPr>
                        <a:t>, but it would depend on </a:t>
                      </a:r>
                      <a:r>
                        <a:rPr lang="en-US" sz="1800" i="1" u="none" strike="noStrike" cap="none" dirty="0">
                          <a:solidFill>
                            <a:schemeClr val="dk1"/>
                          </a:solidFill>
                        </a:rPr>
                        <a:t>last year </a:t>
                      </a:r>
                      <a:r>
                        <a:rPr lang="en-US" sz="1800" i="0" u="none" strike="noStrike" cap="none" dirty="0">
                          <a:solidFill>
                            <a:schemeClr val="dk1"/>
                          </a:solidFill>
                        </a:rPr>
                        <a:t>being a leap year.</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Not this year. It last happened Rosh Hashanah 5766 (at the end of 5765) – and never again till the year 6000. It happens very rarely.</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4) The four dechiyos, cont.</a:t>
            </a:r>
            <a:endParaRPr/>
          </a:p>
        </p:txBody>
      </p:sp>
      <p:graphicFrame>
        <p:nvGraphicFramePr>
          <p:cNvPr id="302" name="Google Shape;302;p42"/>
          <p:cNvGraphicFramePr/>
          <p:nvPr>
            <p:extLst>
              <p:ext uri="{D42A27DB-BD31-4B8C-83A1-F6EECF244321}">
                <p14:modId xmlns:p14="http://schemas.microsoft.com/office/powerpoint/2010/main" val="2693230386"/>
              </p:ext>
            </p:extLst>
          </p:nvPr>
        </p:nvGraphicFramePr>
        <p:xfrm>
          <a:off x="753036" y="1268737"/>
          <a:ext cx="7637925" cy="2931180"/>
        </p:xfrm>
        <a:graphic>
          <a:graphicData uri="http://schemas.openxmlformats.org/drawingml/2006/table">
            <a:tbl>
              <a:tblPr>
                <a:noFill/>
                <a:tableStyleId>{95B18E70-B681-499C-819D-2F231DCEA863}</a:tableStyleId>
              </a:tblPr>
              <a:tblGrid>
                <a:gridCol w="4132725">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After applying these four rules, where applicable, we have the day of the week for Rosh Hashanah, at both the beginning and the end of the year.</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This year is a leap year (</a:t>
                      </a:r>
                      <a:r>
                        <a:rPr lang="he-IL" sz="1800" u="none" strike="noStrike" cap="none" dirty="0">
                          <a:solidFill>
                            <a:schemeClr val="dk1"/>
                          </a:solidFill>
                        </a:rPr>
                        <a:t>מעוברת</a:t>
                      </a:r>
                      <a:r>
                        <a:rPr lang="en-US" sz="1800" u="none" strike="noStrike" cap="none" dirty="0">
                          <a:solidFill>
                            <a:schemeClr val="dk1"/>
                          </a:solidFill>
                        </a:rPr>
                        <a:t>).</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One </a:t>
                      </a:r>
                      <a:r>
                        <a:rPr lang="en-US" sz="1800" u="none" strike="noStrike" cap="none" dirty="0" err="1">
                          <a:solidFill>
                            <a:schemeClr val="dk1"/>
                          </a:solidFill>
                        </a:rPr>
                        <a:t>dechiya</a:t>
                      </a:r>
                      <a:r>
                        <a:rPr lang="en-US" sz="1800" u="none" strike="noStrike" cap="none" dirty="0">
                          <a:solidFill>
                            <a:schemeClr val="dk1"/>
                          </a:solidFill>
                        </a:rPr>
                        <a:t> this year. The first Rosh Hashanah (i.e., the first day of Rosh Hashana) this year moved to Shabbos, the one for the next year is on Thursday. 5 day shift, so the year is </a:t>
                      </a:r>
                      <a:r>
                        <a:rPr lang="en-US" sz="1800" b="1" u="none" strike="noStrike" cap="none" dirty="0">
                          <a:solidFill>
                            <a:schemeClr val="dk1"/>
                          </a:solidFill>
                        </a:rPr>
                        <a:t>short</a:t>
                      </a:r>
                      <a:r>
                        <a:rPr lang="en-US" sz="1800" u="none" strike="noStrike" cap="none" dirty="0">
                          <a:solidFill>
                            <a:schemeClr val="dk1"/>
                          </a:solidFill>
                        </a:rPr>
                        <a:t> (</a:t>
                      </a:r>
                      <a:r>
                        <a:rPr lang="he-IL" sz="1800" b="1" u="none" strike="noStrike" cap="none" dirty="0">
                          <a:solidFill>
                            <a:schemeClr val="dk1"/>
                          </a:solidFill>
                        </a:rPr>
                        <a:t>חסירה</a:t>
                      </a:r>
                      <a:r>
                        <a:rPr lang="en-US" sz="1800" u="none" strike="noStrike" cap="none" dirty="0">
                          <a:solidFill>
                            <a:schemeClr val="dk1"/>
                          </a:solidFill>
                        </a:rPr>
                        <a:t>).</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B) Choosing the calendar</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spcBef>
                <a:spcPts val="1600"/>
              </a:spcBef>
              <a:buClr>
                <a:srgbClr val="000000"/>
              </a:buClr>
              <a:buFont typeface="Arial"/>
              <a:buAutoNum type="arabicParenR"/>
            </a:pPr>
            <a:r>
              <a:rPr lang="en-US" dirty="0" err="1">
                <a:solidFill>
                  <a:srgbClr val="000000"/>
                </a:solidFill>
              </a:rPr>
              <a:t>Peshuta</a:t>
            </a:r>
            <a:r>
              <a:rPr lang="en-US" dirty="0">
                <a:solidFill>
                  <a:srgbClr val="000000"/>
                </a:solidFill>
              </a:rPr>
              <a:t> or </a:t>
            </a:r>
            <a:r>
              <a:rPr lang="en-US" dirty="0" err="1">
                <a:solidFill>
                  <a:srgbClr val="000000"/>
                </a:solidFill>
              </a:rPr>
              <a:t>m’uberes</a:t>
            </a:r>
            <a:r>
              <a:rPr lang="en-US" dirty="0">
                <a:solidFill>
                  <a:srgbClr val="000000"/>
                </a:solidFill>
              </a:rPr>
              <a:t>?</a:t>
            </a:r>
          </a:p>
          <a:p>
            <a:pPr>
              <a:buClr>
                <a:srgbClr val="000000"/>
              </a:buClr>
              <a:buFont typeface="Arial"/>
              <a:buAutoNum type="arabicParenR"/>
            </a:pPr>
            <a:r>
              <a:rPr lang="en-US" dirty="0">
                <a:solidFill>
                  <a:srgbClr val="000000"/>
                </a:solidFill>
              </a:rPr>
              <a:t>Introduction – how to calculate the </a:t>
            </a:r>
            <a:r>
              <a:rPr lang="en-US" dirty="0" err="1">
                <a:solidFill>
                  <a:srgbClr val="000000"/>
                </a:solidFill>
              </a:rPr>
              <a:t>molad</a:t>
            </a:r>
            <a:endParaRPr lang="en-US" dirty="0"/>
          </a:p>
          <a:p>
            <a:pPr marL="457200" lvl="0" indent="-342900" algn="l" rtl="0">
              <a:spcBef>
                <a:spcPts val="0"/>
              </a:spcBef>
              <a:spcAft>
                <a:spcPts val="0"/>
              </a:spcAft>
              <a:buClr>
                <a:srgbClr val="000000"/>
              </a:buClr>
              <a:buSzPts val="1800"/>
              <a:buAutoNum type="arabicParenR"/>
            </a:pPr>
            <a:r>
              <a:rPr lang="en" dirty="0">
                <a:solidFill>
                  <a:srgbClr val="000000"/>
                </a:solidFill>
              </a:rPr>
              <a:t>Find the molad</a:t>
            </a:r>
            <a:br>
              <a:rPr lang="en" dirty="0">
                <a:solidFill>
                  <a:srgbClr val="000000"/>
                </a:solidFill>
              </a:rPr>
            </a:br>
            <a:r>
              <a:rPr lang="en" dirty="0">
                <a:solidFill>
                  <a:srgbClr val="000000"/>
                </a:solidFill>
              </a:rPr>
              <a:t>- for Tishrei this year</a:t>
            </a:r>
            <a:br>
              <a:rPr lang="en" dirty="0">
                <a:solidFill>
                  <a:srgbClr val="000000"/>
                </a:solidFill>
              </a:rPr>
            </a:br>
            <a:r>
              <a:rPr lang="en" dirty="0">
                <a:solidFill>
                  <a:srgbClr val="000000"/>
                </a:solidFill>
              </a:rPr>
              <a:t>- and for next year</a:t>
            </a:r>
            <a:endParaRPr dirty="0">
              <a:solidFill>
                <a:srgbClr val="000000"/>
              </a:solidFill>
            </a:endParaRPr>
          </a:p>
          <a:p>
            <a:pPr marL="457200" lvl="0" indent="-342900" algn="l" rtl="0">
              <a:spcBef>
                <a:spcPts val="0"/>
              </a:spcBef>
              <a:spcAft>
                <a:spcPts val="0"/>
              </a:spcAft>
              <a:buClr>
                <a:srgbClr val="000000"/>
              </a:buClr>
              <a:buSzPts val="1800"/>
              <a:buAutoNum type="arabicParenR"/>
            </a:pPr>
            <a:r>
              <a:rPr lang="en-US" dirty="0">
                <a:solidFill>
                  <a:srgbClr val="000000"/>
                </a:solidFill>
              </a:rPr>
              <a:t>Find Rosh Hashanah - t</a:t>
            </a:r>
            <a:r>
              <a:rPr lang="en" dirty="0">
                <a:solidFill>
                  <a:srgbClr val="000000"/>
                </a:solidFill>
              </a:rPr>
              <a:t>he four dechiyos</a:t>
            </a:r>
            <a:endParaRPr dirty="0">
              <a:solidFill>
                <a:srgbClr val="000000"/>
              </a:solidFill>
            </a:endParaRPr>
          </a:p>
          <a:p>
            <a:pPr>
              <a:buClr>
                <a:srgbClr val="000000"/>
              </a:buClr>
              <a:buFont typeface="Arial"/>
              <a:buAutoNum type="arabicParenR"/>
            </a:pPr>
            <a:r>
              <a:rPr lang="en-US" dirty="0">
                <a:solidFill>
                  <a:srgbClr val="000000"/>
                </a:solidFill>
              </a:rPr>
              <a:t>Choose the calendar</a:t>
            </a:r>
            <a:br>
              <a:rPr lang="en-US" dirty="0">
                <a:solidFill>
                  <a:srgbClr val="000000"/>
                </a:solidFill>
              </a:rPr>
            </a:br>
            <a:r>
              <a:rPr lang="en-US" dirty="0">
                <a:solidFill>
                  <a:srgbClr val="000000"/>
                </a:solidFill>
              </a:rPr>
              <a:t>- The </a:t>
            </a:r>
            <a:r>
              <a:rPr lang="en-US" dirty="0" err="1">
                <a:solidFill>
                  <a:srgbClr val="000000"/>
                </a:solidFill>
              </a:rPr>
              <a:t>Kevius</a:t>
            </a:r>
            <a:r>
              <a:rPr lang="en-US" dirty="0">
                <a:solidFill>
                  <a:srgbClr val="000000"/>
                </a:solidFill>
              </a:rPr>
              <a:t> page</a:t>
            </a:r>
            <a:br>
              <a:rPr lang="en-US" dirty="0">
                <a:solidFill>
                  <a:srgbClr val="000000"/>
                </a:solidFill>
              </a:rPr>
            </a:br>
            <a:r>
              <a:rPr lang="en-US" dirty="0">
                <a:solidFill>
                  <a:srgbClr val="000000"/>
                </a:solidFill>
              </a:rPr>
              <a:t>- Find this year’s calendar</a:t>
            </a:r>
          </a:p>
        </p:txBody>
      </p:sp>
    </p:spTree>
    <p:custDataLst>
      <p:tags r:id="rId1"/>
    </p:custDataLst>
    <p:extLst>
      <p:ext uri="{BB962C8B-B14F-4D97-AF65-F5344CB8AC3E}">
        <p14:creationId xmlns:p14="http://schemas.microsoft.com/office/powerpoint/2010/main" val="3985194561"/>
      </p:ext>
    </p:extLst>
  </p:cSld>
  <p:clrMapOvr>
    <a:masterClrMapping/>
  </p:clrMapOvr>
  <mc:AlternateContent xmlns:mc="http://schemas.openxmlformats.org/markup-compatibility/2006" xmlns:p14="http://schemas.microsoft.com/office/powerpoint/2010/main">
    <mc:Choice Requires="p14">
      <p:transition spd="slow" p14:dur="2000" advTm="8645"/>
    </mc:Choice>
    <mc:Fallback xmlns="">
      <p:transition spd="slow" advTm="86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Choose the calendar</a:t>
            </a:r>
            <a:endParaRPr/>
          </a:p>
        </p:txBody>
      </p:sp>
      <p:sp>
        <p:nvSpPr>
          <p:cNvPr id="314" name="Google Shape;314;p44"/>
          <p:cNvSpPr txBox="1">
            <a:spLocks noGrp="1"/>
          </p:cNvSpPr>
          <p:nvPr>
            <p:ph type="body" idx="1"/>
          </p:nvPr>
        </p:nvSpPr>
        <p:spPr>
          <a:xfrm>
            <a:off x="311700" y="1152475"/>
            <a:ext cx="4269265"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600"/>
              </a:spcBef>
              <a:spcAft>
                <a:spcPts val="0"/>
              </a:spcAft>
              <a:buClr>
                <a:srgbClr val="000000"/>
              </a:buClr>
              <a:buSzPts val="1800"/>
              <a:buChar char="●"/>
            </a:pPr>
            <a:r>
              <a:rPr lang="en-US">
                <a:solidFill>
                  <a:schemeClr val="dk1"/>
                </a:solidFill>
              </a:rPr>
              <a:t>We can now choose the calendar for the year. </a:t>
            </a:r>
            <a:endParaRPr>
              <a:solidFill>
                <a:schemeClr val="dk1"/>
              </a:solidFill>
            </a:endParaRPr>
          </a:p>
          <a:p>
            <a:pPr marL="457200" lvl="0" indent="-342900" algn="l" rtl="0">
              <a:lnSpc>
                <a:spcPct val="115000"/>
              </a:lnSpc>
              <a:spcBef>
                <a:spcPts val="1600"/>
              </a:spcBef>
              <a:spcAft>
                <a:spcPts val="0"/>
              </a:spcAft>
              <a:buClr>
                <a:srgbClr val="000000"/>
              </a:buClr>
              <a:buSzPts val="1800"/>
              <a:buChar char="●"/>
            </a:pPr>
            <a:r>
              <a:rPr lang="en-US">
                <a:solidFill>
                  <a:schemeClr val="dk1"/>
                </a:solidFill>
              </a:rPr>
              <a:t>It turns out there are only fourteen possible calendars, total: seven for regular years, seven for leap years.</a:t>
            </a:r>
            <a:endParaRPr>
              <a:solidFill>
                <a:srgbClr val="000000"/>
              </a:solidFill>
            </a:endParaRPr>
          </a:p>
          <a:p>
            <a:pPr marL="457200" lvl="0" indent="-342900" algn="l" rtl="0">
              <a:lnSpc>
                <a:spcPct val="115000"/>
              </a:lnSpc>
              <a:spcBef>
                <a:spcPts val="1600"/>
              </a:spcBef>
              <a:spcAft>
                <a:spcPts val="0"/>
              </a:spcAft>
              <a:buClr>
                <a:srgbClr val="000000"/>
              </a:buClr>
              <a:buSzPts val="1800"/>
              <a:buChar char="●"/>
            </a:pPr>
            <a:r>
              <a:rPr lang="en-US">
                <a:solidFill>
                  <a:schemeClr val="dk1"/>
                </a:solidFill>
              </a:rPr>
              <a:t>To help visualize this, this is a chart in the Tur, Orach Chaim, 428.</a:t>
            </a:r>
            <a:br>
              <a:rPr lang="en-US">
                <a:solidFill>
                  <a:schemeClr val="dk1"/>
                </a:solidFill>
              </a:rPr>
            </a:br>
            <a:endParaRPr>
              <a:solidFill>
                <a:schemeClr val="dk1"/>
              </a:solidFill>
            </a:endParaRPr>
          </a:p>
        </p:txBody>
      </p:sp>
      <p:pic>
        <p:nvPicPr>
          <p:cNvPr id="315" name="Google Shape;315;p44"/>
          <p:cNvPicPr preferRelativeResize="0"/>
          <p:nvPr/>
        </p:nvPicPr>
        <p:blipFill rotWithShape="1">
          <a:blip r:embed="rId3">
            <a:alphaModFix/>
          </a:blip>
          <a:srcRect l="12841" r="7774"/>
          <a:stretch/>
        </p:blipFill>
        <p:spPr>
          <a:xfrm>
            <a:off x="4508910" y="-98612"/>
            <a:ext cx="3148315" cy="52421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Choose the calendar – the Keviyus page</a:t>
            </a:r>
            <a:endParaRPr/>
          </a:p>
        </p:txBody>
      </p:sp>
      <p:sp>
        <p:nvSpPr>
          <p:cNvPr id="321" name="Google Shape;321;p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US">
                <a:solidFill>
                  <a:schemeClr val="dk1"/>
                </a:solidFill>
              </a:rPr>
              <a:t>A maybe fancier version of that chart:</a:t>
            </a:r>
            <a:endParaRPr>
              <a:solidFill>
                <a:srgbClr val="000000"/>
              </a:solidFill>
            </a:endParaRPr>
          </a:p>
        </p:txBody>
      </p:sp>
      <p:pic>
        <p:nvPicPr>
          <p:cNvPr id="322" name="Google Shape;322;p45"/>
          <p:cNvPicPr preferRelativeResize="0"/>
          <p:nvPr/>
        </p:nvPicPr>
        <p:blipFill rotWithShape="1">
          <a:blip r:embed="rId3">
            <a:alphaModFix/>
          </a:blip>
          <a:srcRect/>
          <a:stretch/>
        </p:blipFill>
        <p:spPr>
          <a:xfrm>
            <a:off x="1480230" y="1634054"/>
            <a:ext cx="5843858" cy="32158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B) Choosing the calendar</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spcBef>
                <a:spcPts val="1600"/>
              </a:spcBef>
              <a:buClr>
                <a:srgbClr val="000000"/>
              </a:buClr>
              <a:buFont typeface="Arial"/>
              <a:buAutoNum type="arabicParenR"/>
            </a:pPr>
            <a:r>
              <a:rPr lang="en-US" dirty="0" err="1">
                <a:solidFill>
                  <a:srgbClr val="000000"/>
                </a:solidFill>
              </a:rPr>
              <a:t>Peshuta</a:t>
            </a:r>
            <a:r>
              <a:rPr lang="en-US" dirty="0">
                <a:solidFill>
                  <a:srgbClr val="000000"/>
                </a:solidFill>
              </a:rPr>
              <a:t> or </a:t>
            </a:r>
            <a:r>
              <a:rPr lang="en-US" dirty="0" err="1">
                <a:solidFill>
                  <a:srgbClr val="000000"/>
                </a:solidFill>
              </a:rPr>
              <a:t>m’uberes</a:t>
            </a:r>
            <a:r>
              <a:rPr lang="en-US" dirty="0">
                <a:solidFill>
                  <a:srgbClr val="000000"/>
                </a:solidFill>
              </a:rPr>
              <a:t>?</a:t>
            </a:r>
          </a:p>
          <a:p>
            <a:pPr>
              <a:buClr>
                <a:srgbClr val="000000"/>
              </a:buClr>
              <a:buFont typeface="Arial"/>
              <a:buAutoNum type="arabicParenR"/>
            </a:pPr>
            <a:r>
              <a:rPr lang="en-US" dirty="0">
                <a:solidFill>
                  <a:srgbClr val="000000"/>
                </a:solidFill>
              </a:rPr>
              <a:t>Introduction – how to calculate the </a:t>
            </a:r>
            <a:r>
              <a:rPr lang="en-US" dirty="0" err="1">
                <a:solidFill>
                  <a:srgbClr val="000000"/>
                </a:solidFill>
              </a:rPr>
              <a:t>molad</a:t>
            </a:r>
            <a:endParaRPr lang="en-US" dirty="0"/>
          </a:p>
          <a:p>
            <a:pPr marL="457200" lvl="0" indent="-342900" algn="l" rtl="0">
              <a:spcBef>
                <a:spcPts val="0"/>
              </a:spcBef>
              <a:spcAft>
                <a:spcPts val="0"/>
              </a:spcAft>
              <a:buClr>
                <a:srgbClr val="000000"/>
              </a:buClr>
              <a:buSzPts val="1800"/>
              <a:buAutoNum type="arabicParenR"/>
            </a:pPr>
            <a:r>
              <a:rPr lang="en" dirty="0">
                <a:solidFill>
                  <a:srgbClr val="000000"/>
                </a:solidFill>
              </a:rPr>
              <a:t>Find the molad</a:t>
            </a:r>
            <a:br>
              <a:rPr lang="en" dirty="0">
                <a:solidFill>
                  <a:srgbClr val="000000"/>
                </a:solidFill>
              </a:rPr>
            </a:br>
            <a:r>
              <a:rPr lang="en" dirty="0">
                <a:solidFill>
                  <a:srgbClr val="000000"/>
                </a:solidFill>
              </a:rPr>
              <a:t>- for Tishrei this year</a:t>
            </a:r>
            <a:br>
              <a:rPr lang="en" dirty="0">
                <a:solidFill>
                  <a:srgbClr val="000000"/>
                </a:solidFill>
              </a:rPr>
            </a:br>
            <a:r>
              <a:rPr lang="en" dirty="0">
                <a:solidFill>
                  <a:srgbClr val="000000"/>
                </a:solidFill>
              </a:rPr>
              <a:t>- and for next year</a:t>
            </a:r>
            <a:endParaRPr dirty="0">
              <a:solidFill>
                <a:srgbClr val="000000"/>
              </a:solidFill>
            </a:endParaRPr>
          </a:p>
          <a:p>
            <a:pPr marL="457200" lvl="0" indent="-342900" algn="l" rtl="0">
              <a:spcBef>
                <a:spcPts val="0"/>
              </a:spcBef>
              <a:spcAft>
                <a:spcPts val="0"/>
              </a:spcAft>
              <a:buClr>
                <a:srgbClr val="000000"/>
              </a:buClr>
              <a:buSzPts val="1800"/>
              <a:buAutoNum type="arabicParenR"/>
            </a:pPr>
            <a:r>
              <a:rPr lang="en-US" dirty="0">
                <a:solidFill>
                  <a:srgbClr val="000000"/>
                </a:solidFill>
              </a:rPr>
              <a:t>Find Rosh Hashanah - t</a:t>
            </a:r>
            <a:r>
              <a:rPr lang="en" dirty="0">
                <a:solidFill>
                  <a:srgbClr val="000000"/>
                </a:solidFill>
              </a:rPr>
              <a:t>he four dechiyos</a:t>
            </a:r>
            <a:endParaRPr dirty="0">
              <a:solidFill>
                <a:srgbClr val="000000"/>
              </a:solidFill>
            </a:endParaRPr>
          </a:p>
          <a:p>
            <a:pPr>
              <a:buClr>
                <a:srgbClr val="000000"/>
              </a:buClr>
              <a:buFont typeface="Arial"/>
              <a:buAutoNum type="arabicParenR"/>
            </a:pPr>
            <a:r>
              <a:rPr lang="en-US" dirty="0">
                <a:solidFill>
                  <a:srgbClr val="000000"/>
                </a:solidFill>
              </a:rPr>
              <a:t>Choose the calendar</a:t>
            </a:r>
            <a:br>
              <a:rPr lang="en-US" dirty="0">
                <a:solidFill>
                  <a:srgbClr val="000000"/>
                </a:solidFill>
              </a:rPr>
            </a:br>
            <a:r>
              <a:rPr lang="en-US" dirty="0">
                <a:solidFill>
                  <a:srgbClr val="000000"/>
                </a:solidFill>
              </a:rPr>
              <a:t>- The </a:t>
            </a:r>
            <a:r>
              <a:rPr lang="en-US" dirty="0" err="1">
                <a:solidFill>
                  <a:srgbClr val="000000"/>
                </a:solidFill>
              </a:rPr>
              <a:t>Kevius</a:t>
            </a:r>
            <a:r>
              <a:rPr lang="en-US" dirty="0">
                <a:solidFill>
                  <a:srgbClr val="000000"/>
                </a:solidFill>
              </a:rPr>
              <a:t> page</a:t>
            </a:r>
            <a:br>
              <a:rPr lang="en-US" dirty="0">
                <a:solidFill>
                  <a:srgbClr val="000000"/>
                </a:solidFill>
              </a:rPr>
            </a:br>
            <a:r>
              <a:rPr lang="en-US" dirty="0">
                <a:solidFill>
                  <a:srgbClr val="000000"/>
                </a:solidFill>
              </a:rPr>
              <a:t>- Find this year’s calendar</a:t>
            </a:r>
          </a:p>
        </p:txBody>
      </p:sp>
    </p:spTree>
    <p:custDataLst>
      <p:tags r:id="rId1"/>
    </p:custDataLst>
    <p:extLst>
      <p:ext uri="{BB962C8B-B14F-4D97-AF65-F5344CB8AC3E}">
        <p14:creationId xmlns:p14="http://schemas.microsoft.com/office/powerpoint/2010/main" val="721397110"/>
      </p:ext>
    </p:extLst>
  </p:cSld>
  <p:clrMapOvr>
    <a:masterClrMapping/>
  </p:clrMapOvr>
  <mc:AlternateContent xmlns:mc="http://schemas.openxmlformats.org/markup-compatibility/2006" xmlns:p14="http://schemas.microsoft.com/office/powerpoint/2010/main">
    <mc:Choice Requires="p14">
      <p:transition spd="slow" p14:dur="2000" advTm="4149"/>
    </mc:Choice>
    <mc:Fallback xmlns="">
      <p:transition spd="slow" advTm="41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Choose the calendar – find this year’s calendar</a:t>
            </a:r>
            <a:endParaRPr dirty="0"/>
          </a:p>
        </p:txBody>
      </p:sp>
      <p:graphicFrame>
        <p:nvGraphicFramePr>
          <p:cNvPr id="334" name="Google Shape;334;p47"/>
          <p:cNvGraphicFramePr/>
          <p:nvPr>
            <p:extLst>
              <p:ext uri="{D42A27DB-BD31-4B8C-83A1-F6EECF244321}">
                <p14:modId xmlns:p14="http://schemas.microsoft.com/office/powerpoint/2010/main" val="1586761233"/>
              </p:ext>
            </p:extLst>
          </p:nvPr>
        </p:nvGraphicFramePr>
        <p:xfrm>
          <a:off x="753036" y="1017725"/>
          <a:ext cx="7637925" cy="3845590"/>
        </p:xfrm>
        <a:graphic>
          <a:graphicData uri="http://schemas.openxmlformats.org/drawingml/2006/table">
            <a:tbl>
              <a:tblPr>
                <a:noFill/>
                <a:tableStyleId>{95B18E70-B681-499C-819D-2F231DCEA863}</a:tableStyleId>
              </a:tblPr>
              <a:tblGrid>
                <a:gridCol w="4258225">
                  <a:extLst>
                    <a:ext uri="{9D8B030D-6E8A-4147-A177-3AD203B41FA5}">
                      <a16:colId xmlns:a16="http://schemas.microsoft.com/office/drawing/2014/main" val="20000"/>
                    </a:ext>
                  </a:extLst>
                </a:gridCol>
                <a:gridCol w="3379700">
                  <a:extLst>
                    <a:ext uri="{9D8B030D-6E8A-4147-A177-3AD203B41FA5}">
                      <a16:colId xmlns:a16="http://schemas.microsoft.com/office/drawing/2014/main" val="20001"/>
                    </a:ext>
                  </a:extLst>
                </a:gridCol>
              </a:tblGrid>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There are only 14 choices, 7 for regular years, 7 for leap years.</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First choose the correct side - regular or leap year. Resize so all 7 for that side are visible.</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t>This year is a leap year. If the page header is </a:t>
                      </a:r>
                      <a:r>
                        <a:rPr lang="he-IL" sz="1800" u="none" strike="noStrike" cap="none" dirty="0"/>
                        <a:t>פשוטה</a:t>
                      </a:r>
                      <a:r>
                        <a:rPr lang="en-US" sz="1800" u="none" strike="noStrike" cap="none" dirty="0"/>
                        <a:t>, click on the central pane and scroll right, or click the “</a:t>
                      </a:r>
                      <a:r>
                        <a:rPr lang="he-IL" sz="1800" u="none" strike="noStrike" cap="none" dirty="0"/>
                        <a:t>מעוברת</a:t>
                      </a:r>
                      <a:r>
                        <a:rPr lang="en-US" sz="1800" u="none" strike="noStrike" cap="none" dirty="0"/>
                        <a:t>” button.</a:t>
                      </a:r>
                      <a:endParaRPr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Choose the correct calendar from those seven.</a:t>
                      </a:r>
                      <a:endParaRPr dirty="0"/>
                    </a:p>
                    <a:p>
                      <a:pPr marL="285750" marR="0" lvl="1"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 first letter in the title at the top is the </a:t>
                      </a:r>
                      <a:r>
                        <a:rPr lang="en-US" sz="1800" i="1" u="none" strike="noStrike" cap="none" dirty="0">
                          <a:solidFill>
                            <a:schemeClr val="dk1"/>
                          </a:solidFill>
                        </a:rPr>
                        <a:t>day of the week of the initial Rosh Hashanah</a:t>
                      </a:r>
                      <a:r>
                        <a:rPr lang="en-US" sz="1800" u="none" strike="noStrike" cap="none" dirty="0">
                          <a:solidFill>
                            <a:schemeClr val="dk1"/>
                          </a:solidFill>
                        </a:rPr>
                        <a:t>.</a:t>
                      </a:r>
                      <a:endParaRPr dirty="0"/>
                    </a:p>
                    <a:p>
                      <a:pPr marL="285750" marR="0" lvl="1"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 second is “ח” for </a:t>
                      </a:r>
                      <a:r>
                        <a:rPr lang="en-US" sz="1800" u="none" strike="noStrike" cap="none" dirty="0" err="1">
                          <a:solidFill>
                            <a:schemeClr val="dk1"/>
                          </a:solidFill>
                        </a:rPr>
                        <a:t>chaseirah</a:t>
                      </a:r>
                      <a:r>
                        <a:rPr lang="en-US" sz="1800" u="none" strike="noStrike" cap="none" dirty="0">
                          <a:solidFill>
                            <a:schemeClr val="dk1"/>
                          </a:solidFill>
                        </a:rPr>
                        <a:t>, “כ” for </a:t>
                      </a:r>
                      <a:r>
                        <a:rPr lang="en-US" sz="1800" u="none" strike="noStrike" cap="none" dirty="0" err="1">
                          <a:solidFill>
                            <a:schemeClr val="dk1"/>
                          </a:solidFill>
                        </a:rPr>
                        <a:t>k'sidra</a:t>
                      </a:r>
                      <a:r>
                        <a:rPr lang="en-US" sz="1800" u="none" strike="noStrike" cap="none" dirty="0">
                          <a:solidFill>
                            <a:schemeClr val="dk1"/>
                          </a:solidFill>
                        </a:rPr>
                        <a:t>, “ש” for </a:t>
                      </a:r>
                      <a:r>
                        <a:rPr lang="en-US" sz="1800" u="none" strike="noStrike" cap="none" dirty="0" err="1">
                          <a:solidFill>
                            <a:schemeClr val="dk1"/>
                          </a:solidFill>
                        </a:rPr>
                        <a:t>sheleimah</a:t>
                      </a:r>
                      <a:r>
                        <a:rPr lang="en-US" sz="1800" u="none" strike="noStrike" cap="none" dirty="0">
                          <a:solidFill>
                            <a:schemeClr val="dk1"/>
                          </a:solidFill>
                        </a:rPr>
                        <a:t>.</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t>Rosh Hashanah at the beginning of this year is Shabbos –</a:t>
                      </a:r>
                      <a:r>
                        <a:rPr lang="he-IL" sz="1800" u="none" strike="noStrike" cap="none" dirty="0"/>
                        <a:t>ז </a:t>
                      </a:r>
                      <a:r>
                        <a:rPr lang="en-US" sz="1800" u="none" strike="noStrike" cap="none" dirty="0"/>
                        <a:t>, the year is </a:t>
                      </a:r>
                      <a:r>
                        <a:rPr lang="en-US" sz="1800" u="none" strike="noStrike" cap="none" dirty="0" err="1"/>
                        <a:t>chaseirah</a:t>
                      </a:r>
                      <a:r>
                        <a:rPr lang="en-US" sz="1800" u="none" strike="noStrike" cap="none" dirty="0"/>
                        <a:t>. So the title should begin with</a:t>
                      </a:r>
                      <a:r>
                        <a:rPr lang="he-IL" sz="1800" u="none" strike="noStrike" cap="none" dirty="0"/>
                        <a:t>זח </a:t>
                      </a:r>
                      <a:r>
                        <a:rPr lang="en-US" sz="1800" u="none" strike="noStrike" cap="none" dirty="0"/>
                        <a:t>. That matches</a:t>
                      </a:r>
                      <a:r>
                        <a:rPr lang="en-US" sz="1800" u="none" strike="noStrike" cap="none" baseline="0" dirty="0"/>
                        <a:t> </a:t>
                      </a:r>
                      <a:r>
                        <a:rPr lang="he-IL" sz="1800" u="none" strike="noStrike" cap="none" dirty="0"/>
                        <a:t>זח</a:t>
                      </a:r>
                      <a:r>
                        <a:rPr lang="he-IL" sz="1800" u="none" strike="noStrike" cap="none" baseline="0" dirty="0"/>
                        <a:t>"ג</a:t>
                      </a:r>
                      <a:r>
                        <a:rPr lang="en-US" sz="1800" u="none" strike="noStrike" cap="none" baseline="0" dirty="0"/>
                        <a:t> – the </a:t>
                      </a:r>
                      <a:r>
                        <a:rPr lang="en-US" sz="1800" u="none" strike="noStrike" cap="none" dirty="0"/>
                        <a:t>second one from the left.</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Choose the calendar, cont. – ארבעה שערים</a:t>
            </a:r>
            <a:endParaRPr/>
          </a:p>
        </p:txBody>
      </p:sp>
      <p:sp>
        <p:nvSpPr>
          <p:cNvPr id="340" name="Google Shape;340;p4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rgbClr val="000000"/>
              </a:buClr>
              <a:buSzPts val="1800"/>
              <a:buChar char="●"/>
            </a:pPr>
            <a:r>
              <a:rPr lang="en-US" dirty="0">
                <a:solidFill>
                  <a:srgbClr val="000000"/>
                </a:solidFill>
              </a:rPr>
              <a:t>The “Four Gates”: Chazal found a way to mechanize the process of picking a calendar, to handle the </a:t>
            </a:r>
            <a:r>
              <a:rPr lang="he-IL" dirty="0">
                <a:solidFill>
                  <a:srgbClr val="000000"/>
                </a:solidFill>
              </a:rPr>
              <a:t>ד' דחיות</a:t>
            </a:r>
            <a:r>
              <a:rPr lang="en-US" dirty="0">
                <a:solidFill>
                  <a:srgbClr val="000000"/>
                </a:solidFill>
              </a:rPr>
              <a:t> automatically.</a:t>
            </a:r>
            <a:endParaRPr dirty="0"/>
          </a:p>
          <a:p>
            <a:pPr marL="457200" lvl="0" indent="-342900" algn="l" rtl="0">
              <a:lnSpc>
                <a:spcPct val="115000"/>
              </a:lnSpc>
              <a:spcBef>
                <a:spcPts val="600"/>
              </a:spcBef>
              <a:spcAft>
                <a:spcPts val="0"/>
              </a:spcAft>
              <a:buClr>
                <a:srgbClr val="000000"/>
              </a:buClr>
              <a:buSzPts val="1800"/>
              <a:buChar char="●"/>
            </a:pPr>
            <a:r>
              <a:rPr lang="en-US" dirty="0">
                <a:solidFill>
                  <a:srgbClr val="000000"/>
                </a:solidFill>
              </a:rPr>
              <a:t>All you need is </a:t>
            </a:r>
            <a:br>
              <a:rPr lang="en-US" dirty="0">
                <a:solidFill>
                  <a:srgbClr val="000000"/>
                </a:solidFill>
              </a:rPr>
            </a:br>
            <a:r>
              <a:rPr lang="en-US" dirty="0">
                <a:solidFill>
                  <a:srgbClr val="000000"/>
                </a:solidFill>
              </a:rPr>
              <a:t>(a) the </a:t>
            </a:r>
            <a:r>
              <a:rPr lang="en-US" dirty="0" err="1">
                <a:solidFill>
                  <a:srgbClr val="000000"/>
                </a:solidFill>
              </a:rPr>
              <a:t>molad</a:t>
            </a:r>
            <a:r>
              <a:rPr lang="en-US" dirty="0">
                <a:solidFill>
                  <a:srgbClr val="000000"/>
                </a:solidFill>
              </a:rPr>
              <a:t> of this Rosh Hashanah, and</a:t>
            </a:r>
            <a:br>
              <a:rPr lang="en-US" dirty="0">
                <a:solidFill>
                  <a:srgbClr val="000000"/>
                </a:solidFill>
              </a:rPr>
            </a:br>
            <a:r>
              <a:rPr lang="en-US" dirty="0">
                <a:solidFill>
                  <a:srgbClr val="000000"/>
                </a:solidFill>
              </a:rPr>
              <a:t>(b) which of last year, this year, and next year are </a:t>
            </a:r>
            <a:r>
              <a:rPr lang="en-US" dirty="0" err="1">
                <a:solidFill>
                  <a:srgbClr val="000000"/>
                </a:solidFill>
              </a:rPr>
              <a:t>m’ubaros</a:t>
            </a:r>
            <a:r>
              <a:rPr lang="en-US" dirty="0">
                <a:solidFill>
                  <a:srgbClr val="000000"/>
                </a:solidFill>
              </a:rPr>
              <a:t>.</a:t>
            </a:r>
            <a:endParaRPr dirty="0"/>
          </a:p>
          <a:p>
            <a:pPr lvl="0">
              <a:spcBef>
                <a:spcPts val="600"/>
              </a:spcBef>
              <a:buClr>
                <a:srgbClr val="000000"/>
              </a:buClr>
            </a:pPr>
            <a:r>
              <a:rPr lang="en-US" dirty="0">
                <a:solidFill>
                  <a:srgbClr val="000000"/>
                </a:solidFill>
              </a:rPr>
              <a:t>Then you look up the answer on the chart. The </a:t>
            </a:r>
            <a:r>
              <a:rPr lang="he-IL" dirty="0">
                <a:solidFill>
                  <a:srgbClr val="000000"/>
                </a:solidFill>
              </a:rPr>
              <a:t>ד' דחיות</a:t>
            </a:r>
            <a:r>
              <a:rPr lang="en-US" dirty="0">
                <a:solidFill>
                  <a:srgbClr val="000000"/>
                </a:solidFill>
              </a:rPr>
              <a:t> are built in.</a:t>
            </a:r>
            <a:endParaRPr dirty="0"/>
          </a:p>
          <a:p>
            <a:pPr marL="457200" lvl="0" indent="-228600" algn="l" rtl="0">
              <a:lnSpc>
                <a:spcPct val="115000"/>
              </a:lnSpc>
              <a:spcBef>
                <a:spcPts val="600"/>
              </a:spcBef>
              <a:spcAft>
                <a:spcPts val="0"/>
              </a:spcAft>
              <a:buClr>
                <a:srgbClr val="000000"/>
              </a:buClr>
              <a:buSzPts val="1800"/>
              <a:buNone/>
            </a:pPr>
            <a:endParaRPr dirty="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9"/>
          <p:cNvPicPr preferRelativeResize="0"/>
          <p:nvPr/>
        </p:nvPicPr>
        <p:blipFill rotWithShape="1">
          <a:blip r:embed="rId3">
            <a:alphaModFix/>
          </a:blip>
          <a:srcRect/>
          <a:stretch/>
        </p:blipFill>
        <p:spPr>
          <a:xfrm>
            <a:off x="1452283" y="0"/>
            <a:ext cx="6391835" cy="5246526"/>
          </a:xfrm>
          <a:prstGeom prst="rect">
            <a:avLst/>
          </a:prstGeom>
          <a:noFill/>
          <a:ln>
            <a:noFill/>
          </a:ln>
        </p:spPr>
      </p:pic>
      <p:cxnSp>
        <p:nvCxnSpPr>
          <p:cNvPr id="346" name="Google Shape;346;p49"/>
          <p:cNvCxnSpPr>
            <a:cxnSpLocks/>
          </p:cNvCxnSpPr>
          <p:nvPr/>
        </p:nvCxnSpPr>
        <p:spPr>
          <a:xfrm flipV="1">
            <a:off x="1636966" y="4567410"/>
            <a:ext cx="4914140" cy="1"/>
          </a:xfrm>
          <a:prstGeom prst="straightConnector1">
            <a:avLst/>
          </a:prstGeom>
          <a:noFill/>
          <a:ln w="19050" cap="flat" cmpd="sng">
            <a:solidFill>
              <a:srgbClr val="FF0000"/>
            </a:solidFill>
            <a:prstDash val="solid"/>
            <a:round/>
            <a:headEnd type="oval" w="med" len="med"/>
            <a:tailEnd type="triangle" w="med" len="med"/>
          </a:ln>
        </p:spPr>
      </p:cxnSp>
      <p:sp>
        <p:nvSpPr>
          <p:cNvPr id="347" name="Google Shape;347;p49"/>
          <p:cNvSpPr/>
          <p:nvPr/>
        </p:nvSpPr>
        <p:spPr>
          <a:xfrm>
            <a:off x="6462898" y="851088"/>
            <a:ext cx="194677" cy="215153"/>
          </a:xfrm>
          <a:prstGeom prst="ellipse">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 name="Google Shape;348;p49"/>
          <p:cNvSpPr/>
          <p:nvPr/>
        </p:nvSpPr>
        <p:spPr>
          <a:xfrm>
            <a:off x="4171980" y="1900250"/>
            <a:ext cx="539069" cy="231908"/>
          </a:xfrm>
          <a:prstGeom prst="roundRect">
            <a:avLst>
              <a:gd name="adj" fmla="val 0"/>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49" name="Google Shape;349;p49"/>
          <p:cNvCxnSpPr>
            <a:cxnSpLocks/>
          </p:cNvCxnSpPr>
          <p:nvPr/>
        </p:nvCxnSpPr>
        <p:spPr>
          <a:xfrm>
            <a:off x="6551106" y="1066241"/>
            <a:ext cx="0" cy="3501169"/>
          </a:xfrm>
          <a:prstGeom prst="straightConnector1">
            <a:avLst/>
          </a:prstGeom>
          <a:noFill/>
          <a:ln w="28575" cap="flat" cmpd="sng">
            <a:solidFill>
              <a:srgbClr val="00B050"/>
            </a:solidFill>
            <a:prstDash val="solid"/>
            <a:round/>
            <a:headEnd type="none" w="sm" len="sm"/>
            <a:tailEnd type="triangle" w="med" len="med"/>
          </a:ln>
        </p:spPr>
      </p:cxnSp>
      <p:sp>
        <p:nvSpPr>
          <p:cNvPr id="350" name="Google Shape;350;p49"/>
          <p:cNvSpPr txBox="1"/>
          <p:nvPr/>
        </p:nvSpPr>
        <p:spPr>
          <a:xfrm>
            <a:off x="275192" y="4413522"/>
            <a:ext cx="14522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(6d 11h </a:t>
            </a:r>
            <a:r>
              <a:rPr lang="en-US" dirty="0"/>
              <a:t>882</a:t>
            </a:r>
            <a:r>
              <a:rPr lang="en-US" sz="1400" b="0" i="0" u="none" strike="noStrike" cap="none" dirty="0">
                <a:solidFill>
                  <a:srgbClr val="000000"/>
                </a:solidFill>
                <a:latin typeface="Arial"/>
                <a:ea typeface="Arial"/>
                <a:cs typeface="Arial"/>
                <a:sym typeface="Arial"/>
              </a:rPr>
              <a:t>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Introduction</a:t>
            </a:r>
            <a:endParaRPr/>
          </a:p>
        </p:txBody>
      </p:sp>
      <p:sp>
        <p:nvSpPr>
          <p:cNvPr id="78" name="Google Shape;78;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solidFill>
                  <a:schemeClr val="dk1"/>
                </a:solidFill>
              </a:rPr>
              <a:t>By the days of Abaye and Rava it was very difficult to establish the months and years directly (Rambam: “no permanent court was left in Eretz Yisroel”), so the nasi Hillel ben Yehudah established a permanent calendar instead.</a:t>
            </a:r>
            <a:endParaRPr/>
          </a:p>
          <a:p>
            <a:pPr marL="457200" lvl="0" indent="-342900" algn="l" rtl="0">
              <a:lnSpc>
                <a:spcPct val="115000"/>
              </a:lnSpc>
              <a:spcBef>
                <a:spcPts val="0"/>
              </a:spcBef>
              <a:spcAft>
                <a:spcPts val="0"/>
              </a:spcAft>
              <a:buSzPts val="1800"/>
              <a:buChar char="●"/>
            </a:pPr>
            <a:r>
              <a:rPr lang="en-US">
                <a:solidFill>
                  <a:schemeClr val="dk1"/>
                </a:solidFill>
              </a:rPr>
              <a:t>The Rambam says this is halacha l’Moshe b’Sinai. (Chazon Ish: the Rambam means doing it by calculation when needed – not the exact details.)</a:t>
            </a:r>
            <a:endParaRPr/>
          </a:p>
          <a:p>
            <a:pPr marL="457200" lvl="0" indent="-342900" algn="l" rtl="0">
              <a:lnSpc>
                <a:spcPct val="115000"/>
              </a:lnSpc>
              <a:spcBef>
                <a:spcPts val="0"/>
              </a:spcBef>
              <a:spcAft>
                <a:spcPts val="0"/>
              </a:spcAft>
              <a:buSzPts val="1800"/>
              <a:buChar char="●"/>
            </a:pPr>
            <a:r>
              <a:rPr lang="en-US">
                <a:solidFill>
                  <a:schemeClr val="dk1"/>
                </a:solidFill>
              </a:rPr>
              <a:t>The current calendar is based only on calculation, not observation. It cannot be exact, but the approximate values chosen for month and year are close enough that it has drifted very slowly - days - in the hundreds of years since.</a:t>
            </a:r>
            <a:endParaRPr/>
          </a:p>
          <a:p>
            <a:pPr marL="457200" lvl="0" indent="-342900" algn="l" rtl="0">
              <a:lnSpc>
                <a:spcPct val="115000"/>
              </a:lnSpc>
              <a:spcBef>
                <a:spcPts val="0"/>
              </a:spcBef>
              <a:spcAft>
                <a:spcPts val="0"/>
              </a:spcAft>
              <a:buSzPts val="1800"/>
              <a:buChar char="●"/>
            </a:pPr>
            <a:r>
              <a:rPr lang="en-US">
                <a:solidFill>
                  <a:schemeClr val="dk1"/>
                </a:solidFill>
              </a:rPr>
              <a:t>When we have a Sanhedrin again, we will be able to fix it.</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Introduction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Choosing the calendar</a:t>
            </a:r>
            <a:endParaRPr dirty="0">
              <a:solidFill>
                <a:srgbClr val="000000"/>
              </a:solidFill>
            </a:endParaRPr>
          </a:p>
          <a:p>
            <a:pPr>
              <a:spcBef>
                <a:spcPts val="1200"/>
              </a:spcBef>
              <a:buClr>
                <a:srgbClr val="000000"/>
              </a:buClr>
              <a:buFont typeface="Arial"/>
              <a:buAutoNum type="alphaUcPeriod"/>
            </a:pPr>
            <a:r>
              <a:rPr lang="en-US" dirty="0" err="1">
                <a:solidFill>
                  <a:schemeClr val="tx1"/>
                </a:solidFill>
              </a:rPr>
              <a:t>Yomim</a:t>
            </a:r>
            <a:r>
              <a:rPr lang="en-US" dirty="0">
                <a:solidFill>
                  <a:schemeClr val="tx1"/>
                </a:solidFill>
              </a:rPr>
              <a:t> </a:t>
            </a:r>
            <a:r>
              <a:rPr lang="en-US" dirty="0" err="1">
                <a:solidFill>
                  <a:schemeClr val="tx1"/>
                </a:solidFill>
              </a:rPr>
              <a:t>Tovim</a:t>
            </a:r>
            <a:r>
              <a:rPr lang="en-US" dirty="0">
                <a:solidFill>
                  <a:schemeClr val="tx1"/>
                </a:solidFill>
              </a:rPr>
              <a:t> and </a:t>
            </a:r>
            <a:r>
              <a:rPr lang="en-US" dirty="0" err="1">
                <a:solidFill>
                  <a:schemeClr val="tx1"/>
                </a:solidFill>
              </a:rPr>
              <a:t>Sidros</a:t>
            </a:r>
            <a:endParaRPr lang="en-US" dirty="0">
              <a:solidFill>
                <a:schemeClr val="tx1"/>
              </a:solidFill>
            </a:endParaRPr>
          </a:p>
          <a:p>
            <a:pPr>
              <a:spcBef>
                <a:spcPts val="1200"/>
              </a:spcBef>
              <a:buClr>
                <a:srgbClr val="000000"/>
              </a:buClr>
              <a:buFont typeface="Arial"/>
              <a:buAutoNum type="alphaUcPeriod"/>
            </a:pPr>
            <a:r>
              <a:rPr lang="en" dirty="0">
                <a:solidFill>
                  <a:srgbClr val="000000"/>
                </a:solidFill>
              </a:rPr>
              <a:t>Conclusion</a:t>
            </a:r>
            <a:endParaRPr dirty="0">
              <a:solidFill>
                <a:srgbClr val="000000"/>
              </a:solidFill>
            </a:endParaRPr>
          </a:p>
        </p:txBody>
      </p:sp>
    </p:spTree>
    <p:custDataLst>
      <p:tags r:id="rId1"/>
    </p:custDataLst>
    <p:extLst>
      <p:ext uri="{BB962C8B-B14F-4D97-AF65-F5344CB8AC3E}">
        <p14:creationId xmlns:p14="http://schemas.microsoft.com/office/powerpoint/2010/main" val="649904268"/>
      </p:ext>
    </p:extLst>
  </p:cSld>
  <p:clrMapOvr>
    <a:masterClrMapping/>
  </p:clrMapOvr>
  <mc:AlternateContent xmlns:mc="http://schemas.openxmlformats.org/markup-compatibility/2006" xmlns:p14="http://schemas.microsoft.com/office/powerpoint/2010/main">
    <mc:Choice Requires="p14">
      <p:transition spd="slow" p14:dur="2000" advTm="14910"/>
    </mc:Choice>
    <mc:Fallback xmlns="">
      <p:transition spd="slow" advTm="149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 Yomim Tovim and Sidros</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600"/>
              </a:spcBef>
              <a:buClr>
                <a:srgbClr val="000000"/>
              </a:buClr>
              <a:buAutoNum type="arabicParenR"/>
            </a:pPr>
            <a:r>
              <a:rPr lang="en-US" dirty="0">
                <a:solidFill>
                  <a:srgbClr val="000000"/>
                </a:solidFill>
              </a:rPr>
              <a:t>Establish the months</a:t>
            </a:r>
          </a:p>
          <a:p>
            <a:pPr>
              <a:spcBef>
                <a:spcPts val="600"/>
              </a:spcBef>
              <a:buClr>
                <a:srgbClr val="000000"/>
              </a:buClr>
              <a:buFont typeface="Arial"/>
              <a:buAutoNum type="arabicParenR"/>
            </a:pPr>
            <a:r>
              <a:rPr lang="en-US" dirty="0" err="1">
                <a:solidFill>
                  <a:schemeClr val="tx1"/>
                </a:solidFill>
              </a:rPr>
              <a:t>Yomim</a:t>
            </a:r>
            <a:r>
              <a:rPr lang="en-US" dirty="0">
                <a:solidFill>
                  <a:schemeClr val="tx1"/>
                </a:solidFill>
              </a:rPr>
              <a:t> </a:t>
            </a:r>
            <a:r>
              <a:rPr lang="en-US" dirty="0" err="1">
                <a:solidFill>
                  <a:schemeClr val="tx1"/>
                </a:solidFill>
              </a:rPr>
              <a:t>tovim</a:t>
            </a:r>
            <a:endParaRPr lang="en-US" dirty="0">
              <a:solidFill>
                <a:schemeClr val="tx1"/>
              </a:solidFill>
            </a:endParaRPr>
          </a:p>
          <a:p>
            <a:pPr marL="457200" lvl="0" indent="-342900" algn="l" rtl="0">
              <a:spcBef>
                <a:spcPts val="600"/>
              </a:spcBef>
              <a:spcAft>
                <a:spcPts val="0"/>
              </a:spcAft>
              <a:buClr>
                <a:srgbClr val="000000"/>
              </a:buClr>
              <a:buSzPts val="1800"/>
              <a:buAutoNum type="arabicParenR"/>
            </a:pPr>
            <a:r>
              <a:rPr lang="en" dirty="0">
                <a:solidFill>
                  <a:srgbClr val="000000"/>
                </a:solidFill>
              </a:rPr>
              <a:t>Sidros</a:t>
            </a:r>
            <a:br>
              <a:rPr lang="en" dirty="0">
                <a:solidFill>
                  <a:srgbClr val="000000"/>
                </a:solidFill>
              </a:rPr>
            </a:br>
            <a:r>
              <a:rPr lang="en" dirty="0">
                <a:solidFill>
                  <a:srgbClr val="000000"/>
                </a:solidFill>
              </a:rPr>
              <a:t>- Introduction</a:t>
            </a:r>
            <a:br>
              <a:rPr lang="en" dirty="0">
                <a:solidFill>
                  <a:srgbClr val="000000"/>
                </a:solidFill>
              </a:rPr>
            </a:br>
            <a:r>
              <a:rPr lang="en" dirty="0">
                <a:solidFill>
                  <a:srgbClr val="000000"/>
                </a:solidFill>
              </a:rPr>
              <a:t>- Arranging the sidros</a:t>
            </a:r>
          </a:p>
        </p:txBody>
      </p:sp>
    </p:spTree>
    <p:custDataLst>
      <p:tags r:id="rId1"/>
    </p:custDataLst>
    <p:extLst>
      <p:ext uri="{BB962C8B-B14F-4D97-AF65-F5344CB8AC3E}">
        <p14:creationId xmlns:p14="http://schemas.microsoft.com/office/powerpoint/2010/main" val="3013245864"/>
      </p:ext>
    </p:extLst>
  </p:cSld>
  <p:clrMapOvr>
    <a:masterClrMapping/>
  </p:clrMapOvr>
  <mc:AlternateContent xmlns:mc="http://schemas.openxmlformats.org/markup-compatibility/2006" xmlns:p14="http://schemas.microsoft.com/office/powerpoint/2010/main">
    <mc:Choice Requires="p14">
      <p:transition spd="slow" p14:dur="2000" advTm="8766"/>
    </mc:Choice>
    <mc:Fallback xmlns="">
      <p:transition spd="slow" advTm="8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Establish the months</a:t>
            </a:r>
            <a:endParaRPr/>
          </a:p>
        </p:txBody>
      </p:sp>
      <p:sp>
        <p:nvSpPr>
          <p:cNvPr id="368" name="Google Shape;368;p52"/>
          <p:cNvSpPr txBox="1">
            <a:spLocks noGrp="1"/>
          </p:cNvSpPr>
          <p:nvPr>
            <p:ph type="body" idx="1"/>
          </p:nvPr>
        </p:nvSpPr>
        <p:spPr>
          <a:xfrm>
            <a:off x="311699" y="1152475"/>
            <a:ext cx="8204772" cy="370466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solidFill>
                  <a:schemeClr val="dk1"/>
                </a:solidFill>
              </a:rPr>
              <a:t>We have our calendar. Now we determine the length of each of the months.</a:t>
            </a:r>
            <a:endParaRPr/>
          </a:p>
          <a:p>
            <a:pPr marL="457200" lvl="0" indent="-342900" algn="l" rtl="0">
              <a:lnSpc>
                <a:spcPct val="115000"/>
              </a:lnSpc>
              <a:spcBef>
                <a:spcPts val="0"/>
              </a:spcBef>
              <a:spcAft>
                <a:spcPts val="0"/>
              </a:spcAft>
              <a:buSzPts val="1800"/>
              <a:buChar char="●"/>
            </a:pPr>
            <a:r>
              <a:rPr lang="en-US">
                <a:solidFill>
                  <a:schemeClr val="dk1"/>
                </a:solidFill>
              </a:rPr>
              <a:t>Months can be either 29 days (חסר) with one day of Rosh Chodesh at the end, or 30 days (מלא), ending with two days of Rosh Chodesh.</a:t>
            </a:r>
            <a:endParaRPr>
              <a:solidFill>
                <a:schemeClr val="dk1"/>
              </a:solidFill>
            </a:endParaRPr>
          </a:p>
          <a:p>
            <a:pPr marL="914400" lvl="1" indent="-317500" algn="l" rtl="0">
              <a:lnSpc>
                <a:spcPct val="100000"/>
              </a:lnSpc>
              <a:spcBef>
                <a:spcPts val="0"/>
              </a:spcBef>
              <a:spcAft>
                <a:spcPts val="0"/>
              </a:spcAft>
              <a:buSzPts val="1400"/>
              <a:buChar char="○"/>
            </a:pPr>
            <a:r>
              <a:rPr lang="en-US" sz="1800">
                <a:solidFill>
                  <a:schemeClr val="dk1"/>
                </a:solidFill>
              </a:rPr>
              <a:t>If there are two, the first day of Rosh Chodesh is the 30th day of the previous month. The </a:t>
            </a:r>
            <a:r>
              <a:rPr lang="en-US" sz="1800" i="1">
                <a:solidFill>
                  <a:schemeClr val="dk1"/>
                </a:solidFill>
              </a:rPr>
              <a:t>last</a:t>
            </a:r>
            <a:r>
              <a:rPr lang="en-US" sz="1800">
                <a:solidFill>
                  <a:schemeClr val="dk1"/>
                </a:solidFill>
              </a:rPr>
              <a:t> day of Rosh Chodesh is always the 1st of the next month.</a:t>
            </a:r>
            <a:endParaRPr/>
          </a:p>
          <a:p>
            <a:pPr marL="457200" lvl="0" indent="-342900" algn="l" rtl="0">
              <a:lnSpc>
                <a:spcPct val="115000"/>
              </a:lnSpc>
              <a:spcBef>
                <a:spcPts val="0"/>
              </a:spcBef>
              <a:spcAft>
                <a:spcPts val="0"/>
              </a:spcAft>
              <a:buSzPts val="1800"/>
              <a:buChar char="●"/>
            </a:pPr>
            <a:r>
              <a:rPr lang="en-US">
                <a:solidFill>
                  <a:schemeClr val="dk1"/>
                </a:solidFill>
              </a:rPr>
              <a:t>The months must combine to form the right length year: as we saw, 353, 354, or 355 for a regular year, 383, 384, or 385 for a leap year.</a:t>
            </a:r>
            <a:endParaRPr/>
          </a:p>
          <a:p>
            <a:pPr marL="457200" lvl="0" indent="-342900" algn="l" rtl="0">
              <a:lnSpc>
                <a:spcPct val="115000"/>
              </a:lnSpc>
              <a:spcBef>
                <a:spcPts val="0"/>
              </a:spcBef>
              <a:spcAft>
                <a:spcPts val="0"/>
              </a:spcAft>
              <a:buSzPts val="1800"/>
              <a:buChar char="●"/>
            </a:pPr>
            <a:r>
              <a:rPr lang="en-US">
                <a:solidFill>
                  <a:schemeClr val="dk1"/>
                </a:solidFill>
              </a:rPr>
              <a:t>Most months have a specific length, never vary. Roughly, they alternate:</a:t>
            </a:r>
            <a:endParaRPr/>
          </a:p>
          <a:p>
            <a:pPr marL="914400" lvl="1" indent="-317500" algn="l" rtl="0">
              <a:lnSpc>
                <a:spcPct val="100000"/>
              </a:lnSpc>
              <a:spcBef>
                <a:spcPts val="0"/>
              </a:spcBef>
              <a:spcAft>
                <a:spcPts val="0"/>
              </a:spcAft>
              <a:buSzPts val="1400"/>
              <a:buChar char="○"/>
            </a:pPr>
            <a:r>
              <a:rPr lang="en-US" sz="1800">
                <a:solidFill>
                  <a:schemeClr val="dk1"/>
                </a:solidFill>
              </a:rPr>
              <a:t>Tishrei 30, Teves 29, Shvat 30, Adar 29, Nisan 30, Iyar 29, Sivan 30, Tammuz 29, Av 30, Elul 29 – always.</a:t>
            </a:r>
            <a:endParaRPr/>
          </a:p>
          <a:p>
            <a:pPr marL="457200" lvl="0" indent="-342900" algn="l" rtl="0">
              <a:lnSpc>
                <a:spcPct val="115000"/>
              </a:lnSpc>
              <a:spcBef>
                <a:spcPts val="0"/>
              </a:spcBef>
              <a:spcAft>
                <a:spcPts val="0"/>
              </a:spcAft>
              <a:buSzPts val="1800"/>
              <a:buChar char="●"/>
            </a:pPr>
            <a:r>
              <a:rPr lang="en-US">
                <a:solidFill>
                  <a:schemeClr val="dk1"/>
                </a:solidFill>
              </a:rPr>
              <a:t>In a leap year, Adar I is added with 30 days and Adar II has 29.</a:t>
            </a:r>
            <a:endParaRPr/>
          </a:p>
          <a:p>
            <a:pPr marL="596900" lvl="1" indent="0" algn="l" rtl="0">
              <a:lnSpc>
                <a:spcPct val="115000"/>
              </a:lnSpc>
              <a:spcBef>
                <a:spcPts val="1600"/>
              </a:spcBef>
              <a:spcAft>
                <a:spcPts val="0"/>
              </a:spcAft>
              <a:buSzPts val="1400"/>
              <a:buNone/>
            </a:pPr>
            <a:endParaRPr sz="16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Establish the months, cont.</a:t>
            </a:r>
            <a:endParaRPr/>
          </a:p>
        </p:txBody>
      </p:sp>
      <p:graphicFrame>
        <p:nvGraphicFramePr>
          <p:cNvPr id="374" name="Google Shape;374;p53"/>
          <p:cNvGraphicFramePr/>
          <p:nvPr>
            <p:extLst>
              <p:ext uri="{D42A27DB-BD31-4B8C-83A1-F6EECF244321}">
                <p14:modId xmlns:p14="http://schemas.microsoft.com/office/powerpoint/2010/main" val="3195583616"/>
              </p:ext>
            </p:extLst>
          </p:nvPr>
        </p:nvGraphicFramePr>
        <p:xfrm>
          <a:off x="753036" y="1268737"/>
          <a:ext cx="7637925" cy="3205500"/>
        </p:xfrm>
        <a:graphic>
          <a:graphicData uri="http://schemas.openxmlformats.org/drawingml/2006/table">
            <a:tbl>
              <a:tblPr>
                <a:noFill/>
                <a:tableStyleId>{95B18E70-B681-499C-819D-2F231DCEA863}</a:tableStyleId>
              </a:tblPr>
              <a:tblGrid>
                <a:gridCol w="4715425">
                  <a:extLst>
                    <a:ext uri="{9D8B030D-6E8A-4147-A177-3AD203B41FA5}">
                      <a16:colId xmlns:a16="http://schemas.microsoft.com/office/drawing/2014/main" val="20000"/>
                    </a:ext>
                  </a:extLst>
                </a:gridCol>
                <a:gridCol w="29225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Only two months, Cheshvan and Kislev, can vary: either 29 or 30 days.</a:t>
                      </a:r>
                      <a:br>
                        <a:rPr lang="en-US" sz="1800" u="none" strike="noStrike" cap="none" dirty="0">
                          <a:solidFill>
                            <a:schemeClr val="dk1"/>
                          </a:solidFill>
                        </a:rPr>
                      </a:br>
                      <a:r>
                        <a:rPr lang="en-US" sz="1800" i="1" u="none" strike="noStrike" cap="none" dirty="0">
                          <a:solidFill>
                            <a:schemeClr val="dk1"/>
                          </a:solidFill>
                        </a:rPr>
                        <a:t>That's</a:t>
                      </a:r>
                      <a:r>
                        <a:rPr lang="en-US" sz="1800" u="none" strike="noStrike" cap="none" dirty="0">
                          <a:solidFill>
                            <a:schemeClr val="dk1"/>
                          </a:solidFill>
                        </a:rPr>
                        <a:t> the three-day range for the length of the year.</a:t>
                      </a:r>
                      <a:br>
                        <a:rPr lang="en-US" sz="1800" u="none" strike="noStrike" cap="none" dirty="0">
                          <a:solidFill>
                            <a:schemeClr val="dk1"/>
                          </a:solidFill>
                        </a:rPr>
                      </a:br>
                      <a:r>
                        <a:rPr lang="en-US" sz="1800" u="none" strike="noStrike" cap="none" dirty="0">
                          <a:solidFill>
                            <a:schemeClr val="dk1"/>
                          </a:solidFill>
                        </a:rPr>
                        <a:t>In a </a:t>
                      </a:r>
                      <a:r>
                        <a:rPr lang="en-US" sz="1800" u="none" strike="noStrike" cap="none" dirty="0" err="1">
                          <a:solidFill>
                            <a:schemeClr val="dk1"/>
                          </a:solidFill>
                        </a:rPr>
                        <a:t>chaseirah</a:t>
                      </a:r>
                      <a:r>
                        <a:rPr lang="en-US" sz="1800" u="none" strike="noStrike" cap="none" dirty="0">
                          <a:solidFill>
                            <a:schemeClr val="dk1"/>
                          </a:solidFill>
                        </a:rPr>
                        <a:t> both Cheshvan and Kislev are 29. In a </a:t>
                      </a:r>
                      <a:r>
                        <a:rPr lang="en-US" sz="1800" u="none" strike="noStrike" cap="none" dirty="0" err="1">
                          <a:solidFill>
                            <a:schemeClr val="dk1"/>
                          </a:solidFill>
                        </a:rPr>
                        <a:t>k'sidrah</a:t>
                      </a:r>
                      <a:r>
                        <a:rPr lang="en-US" sz="1800" u="none" strike="noStrike" cap="none" dirty="0">
                          <a:solidFill>
                            <a:schemeClr val="dk1"/>
                          </a:solidFill>
                        </a:rPr>
                        <a:t> Cheshvan is 29 and Kislev 30. In a </a:t>
                      </a:r>
                      <a:r>
                        <a:rPr lang="en-US" sz="1800" u="none" strike="noStrike" cap="none" dirty="0" err="1">
                          <a:solidFill>
                            <a:schemeClr val="dk1"/>
                          </a:solidFill>
                        </a:rPr>
                        <a:t>sheleimah</a:t>
                      </a:r>
                      <a:r>
                        <a:rPr lang="en-US" sz="1800" u="none" strike="noStrike" cap="none" dirty="0">
                          <a:solidFill>
                            <a:schemeClr val="dk1"/>
                          </a:solidFill>
                        </a:rPr>
                        <a:t> both are 30.</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If you know (a) if it's a leap year, and (b) if it’s </a:t>
                      </a:r>
                      <a:r>
                        <a:rPr lang="en-US" sz="1800" u="none" strike="noStrike" cap="none" dirty="0" err="1">
                          <a:solidFill>
                            <a:schemeClr val="dk1"/>
                          </a:solidFill>
                        </a:rPr>
                        <a:t>chaseirah</a:t>
                      </a:r>
                      <a:r>
                        <a:rPr lang="en-US" sz="1800" u="none" strike="noStrike" cap="none" dirty="0">
                          <a:solidFill>
                            <a:schemeClr val="dk1"/>
                          </a:solidFill>
                        </a:rPr>
                        <a:t>, </a:t>
                      </a:r>
                      <a:r>
                        <a:rPr lang="en-US" sz="1800" u="none" strike="noStrike" cap="none" dirty="0" err="1">
                          <a:solidFill>
                            <a:schemeClr val="dk1"/>
                          </a:solidFill>
                        </a:rPr>
                        <a:t>k'sidrah</a:t>
                      </a:r>
                      <a:r>
                        <a:rPr lang="en-US" sz="1800" u="none" strike="noStrike" cap="none" dirty="0">
                          <a:solidFill>
                            <a:schemeClr val="dk1"/>
                          </a:solidFill>
                        </a:rPr>
                        <a:t>, or </a:t>
                      </a:r>
                      <a:r>
                        <a:rPr lang="en-US" sz="1800" u="none" strike="noStrike" cap="none" dirty="0" err="1">
                          <a:solidFill>
                            <a:schemeClr val="dk1"/>
                          </a:solidFill>
                        </a:rPr>
                        <a:t>sheleimah</a:t>
                      </a:r>
                      <a:r>
                        <a:rPr lang="en-US" sz="1800" u="none" strike="noStrike" cap="none" dirty="0">
                          <a:solidFill>
                            <a:schemeClr val="dk1"/>
                          </a:solidFill>
                        </a:rPr>
                        <a:t>,</a:t>
                      </a:r>
                      <a:br>
                        <a:rPr lang="en-US" sz="1800" u="none" strike="noStrike" cap="none" dirty="0">
                          <a:solidFill>
                            <a:schemeClr val="dk1"/>
                          </a:solidFill>
                        </a:rPr>
                      </a:br>
                      <a:r>
                        <a:rPr lang="en-US" sz="1800" u="none" strike="noStrike" cap="none" dirty="0">
                          <a:solidFill>
                            <a:schemeClr val="dk1"/>
                          </a:solidFill>
                        </a:rPr>
                        <a:t>you can establish all the months.</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t>This year is a </a:t>
                      </a:r>
                      <a:r>
                        <a:rPr lang="en-US" sz="1800" b="1" u="none" strike="noStrike" cap="none" dirty="0"/>
                        <a:t>leap year </a:t>
                      </a:r>
                      <a:r>
                        <a:rPr lang="en-US" sz="1800" u="none" strike="noStrike" cap="none" dirty="0"/>
                        <a:t>and a </a:t>
                      </a:r>
                      <a:r>
                        <a:rPr lang="en-US" sz="1800" b="1" u="none" strike="noStrike" cap="none" dirty="0" err="1"/>
                        <a:t>chaseirah</a:t>
                      </a:r>
                      <a:r>
                        <a:rPr lang="en-US" sz="1800" u="none" strike="noStrike" cap="none" dirty="0"/>
                        <a:t>.</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t>So the sequence this year is </a:t>
                      </a:r>
                      <a:r>
                        <a:rPr lang="en-US" sz="1800" u="none" strike="noStrike" cap="none" dirty="0" err="1"/>
                        <a:t>Tishrei</a:t>
                      </a:r>
                      <a:r>
                        <a:rPr lang="en-US" sz="1800" u="none" strike="noStrike" cap="none" dirty="0"/>
                        <a:t> 30, Cheshvan </a:t>
                      </a:r>
                      <a:r>
                        <a:rPr lang="en-US" sz="1800" b="1" u="none" strike="noStrike" cap="none" dirty="0"/>
                        <a:t>29</a:t>
                      </a:r>
                      <a:r>
                        <a:rPr lang="en-US" sz="1800" u="none" strike="noStrike" cap="none" dirty="0"/>
                        <a:t>, Kislev </a:t>
                      </a:r>
                      <a:r>
                        <a:rPr lang="en-US" sz="1800" b="1" u="none" strike="noStrike" cap="none" dirty="0"/>
                        <a:t>29</a:t>
                      </a:r>
                      <a:r>
                        <a:rPr lang="en-US" sz="1800" u="none" strike="noStrike" cap="none" dirty="0"/>
                        <a:t>, </a:t>
                      </a:r>
                      <a:r>
                        <a:rPr lang="en-US" sz="1800" u="none" strike="noStrike" cap="none" dirty="0" err="1"/>
                        <a:t>Teves</a:t>
                      </a:r>
                      <a:r>
                        <a:rPr lang="en-US" sz="1800" u="none" strike="noStrike" cap="none" dirty="0"/>
                        <a:t> 29, </a:t>
                      </a:r>
                      <a:r>
                        <a:rPr lang="en-US" sz="1800" u="none" strike="noStrike" cap="none" dirty="0" err="1"/>
                        <a:t>Shvat</a:t>
                      </a:r>
                      <a:r>
                        <a:rPr lang="en-US" sz="1800" u="none" strike="noStrike" cap="none" dirty="0"/>
                        <a:t> 30, </a:t>
                      </a:r>
                      <a:r>
                        <a:rPr lang="en-US" sz="1800" b="1" u="none" strike="noStrike" cap="none" dirty="0"/>
                        <a:t>Adar</a:t>
                      </a:r>
                      <a:r>
                        <a:rPr lang="en-US" sz="1800" u="none" strike="noStrike" cap="none" dirty="0"/>
                        <a:t> </a:t>
                      </a:r>
                      <a:r>
                        <a:rPr lang="en-US" sz="1800" b="1" u="none" strike="noStrike" cap="none" dirty="0"/>
                        <a:t>I 30</a:t>
                      </a:r>
                      <a:r>
                        <a:rPr lang="en-US" sz="1800" b="0" i="0" u="none" strike="noStrike" cap="none" dirty="0"/>
                        <a:t>, </a:t>
                      </a:r>
                      <a:r>
                        <a:rPr lang="en-US" sz="1800" b="1" i="0" u="none" strike="noStrike" cap="none" dirty="0"/>
                        <a:t>Adar II 29</a:t>
                      </a:r>
                      <a:r>
                        <a:rPr lang="en-US" sz="1800" b="0" i="0" u="none" strike="noStrike" cap="none" dirty="0"/>
                        <a:t>, </a:t>
                      </a:r>
                      <a:r>
                        <a:rPr lang="en-US" sz="1800" u="none" strike="noStrike" cap="none" dirty="0"/>
                        <a:t>Nisan 30, Iyar 29, Sivan 30, Tammuz 29, Av 30, Elul 29. Total days: 383</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 Yomim Tovim and Sidros</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600"/>
              </a:spcBef>
              <a:buClr>
                <a:srgbClr val="000000"/>
              </a:buClr>
              <a:buAutoNum type="arabicParenR"/>
            </a:pPr>
            <a:r>
              <a:rPr lang="en-US" dirty="0">
                <a:solidFill>
                  <a:srgbClr val="000000"/>
                </a:solidFill>
              </a:rPr>
              <a:t>Establish the months</a:t>
            </a:r>
          </a:p>
          <a:p>
            <a:pPr>
              <a:spcBef>
                <a:spcPts val="600"/>
              </a:spcBef>
              <a:buClr>
                <a:srgbClr val="000000"/>
              </a:buClr>
              <a:buFont typeface="Arial"/>
              <a:buAutoNum type="arabicParenR"/>
            </a:pPr>
            <a:r>
              <a:rPr lang="en-US" dirty="0" err="1">
                <a:solidFill>
                  <a:schemeClr val="tx1"/>
                </a:solidFill>
              </a:rPr>
              <a:t>Yomim</a:t>
            </a:r>
            <a:r>
              <a:rPr lang="en-US" dirty="0">
                <a:solidFill>
                  <a:schemeClr val="tx1"/>
                </a:solidFill>
              </a:rPr>
              <a:t> </a:t>
            </a:r>
            <a:r>
              <a:rPr lang="en-US" dirty="0" err="1">
                <a:solidFill>
                  <a:schemeClr val="tx1"/>
                </a:solidFill>
              </a:rPr>
              <a:t>tovim</a:t>
            </a:r>
            <a:endParaRPr lang="en-US" dirty="0">
              <a:solidFill>
                <a:schemeClr val="tx1"/>
              </a:solidFill>
            </a:endParaRPr>
          </a:p>
          <a:p>
            <a:pPr marL="457200" lvl="0" indent="-342900" algn="l" rtl="0">
              <a:spcBef>
                <a:spcPts val="600"/>
              </a:spcBef>
              <a:spcAft>
                <a:spcPts val="0"/>
              </a:spcAft>
              <a:buClr>
                <a:srgbClr val="000000"/>
              </a:buClr>
              <a:buSzPts val="1800"/>
              <a:buAutoNum type="arabicParenR"/>
            </a:pPr>
            <a:r>
              <a:rPr lang="en" dirty="0">
                <a:solidFill>
                  <a:srgbClr val="000000"/>
                </a:solidFill>
              </a:rPr>
              <a:t>Sidros</a:t>
            </a:r>
            <a:br>
              <a:rPr lang="en" dirty="0">
                <a:solidFill>
                  <a:srgbClr val="000000"/>
                </a:solidFill>
              </a:rPr>
            </a:br>
            <a:r>
              <a:rPr lang="en" dirty="0">
                <a:solidFill>
                  <a:srgbClr val="000000"/>
                </a:solidFill>
              </a:rPr>
              <a:t>- Introduction</a:t>
            </a:r>
            <a:br>
              <a:rPr lang="en" dirty="0">
                <a:solidFill>
                  <a:srgbClr val="000000"/>
                </a:solidFill>
              </a:rPr>
            </a:br>
            <a:r>
              <a:rPr lang="en" dirty="0">
                <a:solidFill>
                  <a:srgbClr val="000000"/>
                </a:solidFill>
              </a:rPr>
              <a:t>- Arranging the sidros</a:t>
            </a:r>
          </a:p>
        </p:txBody>
      </p:sp>
    </p:spTree>
    <p:custDataLst>
      <p:tags r:id="rId1"/>
    </p:custDataLst>
    <p:extLst>
      <p:ext uri="{BB962C8B-B14F-4D97-AF65-F5344CB8AC3E}">
        <p14:creationId xmlns:p14="http://schemas.microsoft.com/office/powerpoint/2010/main" val="3245409768"/>
      </p:ext>
    </p:extLst>
  </p:cSld>
  <p:clrMapOvr>
    <a:masterClrMapping/>
  </p:clrMapOvr>
  <mc:AlternateContent xmlns:mc="http://schemas.openxmlformats.org/markup-compatibility/2006" xmlns:p14="http://schemas.microsoft.com/office/powerpoint/2010/main">
    <mc:Choice Requires="p14">
      <p:transition spd="slow" p14:dur="2000" advTm="5685"/>
    </mc:Choice>
    <mc:Fallback xmlns="">
      <p:transition spd="slow" advTm="56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Yomim Tovim</a:t>
            </a:r>
            <a:endParaRPr/>
          </a:p>
        </p:txBody>
      </p:sp>
      <p:graphicFrame>
        <p:nvGraphicFramePr>
          <p:cNvPr id="386" name="Google Shape;386;p55"/>
          <p:cNvGraphicFramePr/>
          <p:nvPr>
            <p:extLst>
              <p:ext uri="{D42A27DB-BD31-4B8C-83A1-F6EECF244321}">
                <p14:modId xmlns:p14="http://schemas.microsoft.com/office/powerpoint/2010/main" val="1908661581"/>
              </p:ext>
            </p:extLst>
          </p:nvPr>
        </p:nvGraphicFramePr>
        <p:xfrm>
          <a:off x="753036" y="932180"/>
          <a:ext cx="7637925" cy="4211360"/>
        </p:xfrm>
        <a:graphic>
          <a:graphicData uri="http://schemas.openxmlformats.org/drawingml/2006/table">
            <a:tbl>
              <a:tblPr>
                <a:noFill/>
                <a:tableStyleId>{95B18E70-B681-499C-819D-2F231DCEA863}</a:tableStyleId>
              </a:tblPr>
              <a:tblGrid>
                <a:gridCol w="3854825">
                  <a:extLst>
                    <a:ext uri="{9D8B030D-6E8A-4147-A177-3AD203B41FA5}">
                      <a16:colId xmlns:a16="http://schemas.microsoft.com/office/drawing/2014/main" val="20000"/>
                    </a:ext>
                  </a:extLst>
                </a:gridCol>
                <a:gridCol w="3783100">
                  <a:extLst>
                    <a:ext uri="{9D8B030D-6E8A-4147-A177-3AD203B41FA5}">
                      <a16:colId xmlns:a16="http://schemas.microsoft.com/office/drawing/2014/main" val="20001"/>
                    </a:ext>
                  </a:extLst>
                </a:gridCol>
              </a:tblGrid>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We’ve already added the </a:t>
                      </a:r>
                      <a:r>
                        <a:rPr lang="en-US" sz="1800" u="none" strike="noStrike" cap="none" dirty="0" err="1">
                          <a:solidFill>
                            <a:schemeClr val="dk1"/>
                          </a:solidFill>
                        </a:rPr>
                        <a:t>Roshei</a:t>
                      </a:r>
                      <a:r>
                        <a:rPr lang="en-US" sz="1800" u="none" strike="noStrike" cap="none" dirty="0">
                          <a:solidFill>
                            <a:schemeClr val="dk1"/>
                          </a:solidFill>
                        </a:rPr>
                        <a:t> </a:t>
                      </a:r>
                      <a:r>
                        <a:rPr lang="en-US" sz="1800" u="none" strike="noStrike" cap="none" dirty="0" err="1">
                          <a:solidFill>
                            <a:schemeClr val="dk1"/>
                          </a:solidFill>
                        </a:rPr>
                        <a:t>Chodoshim</a:t>
                      </a:r>
                      <a:r>
                        <a:rPr lang="en-US" sz="1800" u="none" strike="noStrike" cap="none" dirty="0">
                          <a:solidFill>
                            <a:schemeClr val="dk1"/>
                          </a:solidFill>
                        </a:rPr>
                        <a:t> to the calendar.</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Each of the other </a:t>
                      </a:r>
                      <a:r>
                        <a:rPr lang="en-US" sz="1800" u="none" strike="noStrike" cap="none" dirty="0" err="1">
                          <a:solidFill>
                            <a:schemeClr val="dk1"/>
                          </a:solidFill>
                        </a:rPr>
                        <a:t>yomim</a:t>
                      </a:r>
                      <a:r>
                        <a:rPr lang="en-US" sz="1800" u="none" strike="noStrike" cap="none" dirty="0">
                          <a:solidFill>
                            <a:schemeClr val="dk1"/>
                          </a:solidFill>
                        </a:rPr>
                        <a:t> </a:t>
                      </a:r>
                      <a:r>
                        <a:rPr lang="en-US" sz="1800" u="none" strike="noStrike" cap="none" dirty="0" err="1">
                          <a:solidFill>
                            <a:schemeClr val="dk1"/>
                          </a:solidFill>
                        </a:rPr>
                        <a:t>tovim</a:t>
                      </a:r>
                      <a:r>
                        <a:rPr lang="en-US" sz="1800" u="none" strike="noStrike" cap="none" dirty="0">
                          <a:solidFill>
                            <a:schemeClr val="dk1"/>
                          </a:solidFill>
                        </a:rPr>
                        <a:t> has a fixed date in the calendar - that gives its day of the week.</a:t>
                      </a:r>
                      <a:br>
                        <a:rPr lang="en-US" sz="1800" u="none" strike="noStrike" cap="none" dirty="0">
                          <a:solidFill>
                            <a:schemeClr val="dk1"/>
                          </a:solidFill>
                        </a:rPr>
                      </a:br>
                      <a:r>
                        <a:rPr lang="en-US" sz="1800" u="none" strike="noStrike" cap="none" dirty="0">
                          <a:solidFill>
                            <a:schemeClr val="dk1"/>
                          </a:solidFill>
                        </a:rPr>
                        <a:t>Special cases:</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Scroll down through calendar </a:t>
                      </a:r>
                      <a:r>
                        <a:rPr lang="he-IL" sz="1800" u="none" strike="noStrike" cap="none" dirty="0">
                          <a:solidFill>
                            <a:schemeClr val="dk1"/>
                          </a:solidFill>
                        </a:rPr>
                        <a:t>בש"ה</a:t>
                      </a:r>
                      <a:r>
                        <a:rPr lang="en-US" sz="1800" u="none" strike="noStrike" cap="none" dirty="0">
                          <a:solidFill>
                            <a:schemeClr val="dk1"/>
                          </a:solidFill>
                        </a:rPr>
                        <a:t> to see where this year’s </a:t>
                      </a:r>
                      <a:r>
                        <a:rPr lang="en-US" sz="1800" u="none" strike="noStrike" cap="none" dirty="0" err="1">
                          <a:solidFill>
                            <a:schemeClr val="dk1"/>
                          </a:solidFill>
                        </a:rPr>
                        <a:t>yomim</a:t>
                      </a:r>
                      <a:r>
                        <a:rPr lang="en-US" sz="1800" u="none" strike="noStrike" cap="none" dirty="0">
                          <a:solidFill>
                            <a:schemeClr val="dk1"/>
                          </a:solidFill>
                        </a:rPr>
                        <a:t> </a:t>
                      </a:r>
                      <a:r>
                        <a:rPr lang="en-US" sz="1800" u="none" strike="noStrike" cap="none" dirty="0" err="1">
                          <a:solidFill>
                            <a:schemeClr val="dk1"/>
                          </a:solidFill>
                        </a:rPr>
                        <a:t>tovim</a:t>
                      </a:r>
                      <a:r>
                        <a:rPr lang="en-US" sz="1800" u="none" strike="noStrike" cap="none" dirty="0">
                          <a:solidFill>
                            <a:schemeClr val="dk1"/>
                          </a:solidFill>
                        </a:rPr>
                        <a:t> fall.</a:t>
                      </a:r>
                      <a:endParaRPr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Chanukah is always eight days, whether Rosh Chodesh Teves is one day or two, so Chanukah may end on 2 Teves or 3 Teves.</a:t>
                      </a:r>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u="none" strike="noStrike" cap="none" dirty="0">
                          <a:solidFill>
                            <a:schemeClr val="dk1"/>
                          </a:solidFill>
                        </a:rPr>
                        <a:t>This year Rosh Chodesh </a:t>
                      </a:r>
                      <a:r>
                        <a:rPr lang="en-US" sz="1800" b="0" u="none" strike="noStrike" cap="none" dirty="0" err="1">
                          <a:solidFill>
                            <a:schemeClr val="dk1"/>
                          </a:solidFill>
                        </a:rPr>
                        <a:t>Teves</a:t>
                      </a:r>
                      <a:r>
                        <a:rPr lang="en-US" sz="1800" b="0" u="none" strike="noStrike" cap="none" dirty="0">
                          <a:solidFill>
                            <a:schemeClr val="dk1"/>
                          </a:solidFill>
                        </a:rPr>
                        <a:t> is one day, so Chanukah ends on 3 </a:t>
                      </a:r>
                      <a:r>
                        <a:rPr lang="en-US" sz="1800" b="0" u="none" strike="noStrike" cap="none" dirty="0" err="1">
                          <a:solidFill>
                            <a:schemeClr val="dk1"/>
                          </a:solidFill>
                        </a:rPr>
                        <a:t>Teves</a:t>
                      </a:r>
                      <a:r>
                        <a:rPr lang="en-US" sz="1800" b="0" u="none" strike="noStrike" cap="none" dirty="0">
                          <a:solidFill>
                            <a:schemeClr val="dk1"/>
                          </a:solidFill>
                        </a:rPr>
                        <a:t>.</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Fast days get pushed forward if they fall on Shabbos.</a:t>
                      </a:r>
                      <a:endParaRPr sz="1800" u="none" strike="noStrike" cap="none">
                        <a:solidFill>
                          <a:schemeClr val="dk1"/>
                        </a:solidFill>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u="none" strike="noStrike" cap="none" dirty="0">
                          <a:solidFill>
                            <a:schemeClr val="dk1"/>
                          </a:solidFill>
                        </a:rPr>
                        <a:t>Both 17 Tammuz and Tisha B’Av are on Wednesday this year.</a:t>
                      </a:r>
                      <a:endParaRPr sz="1800" b="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Establish the months, cont.</a:t>
            </a:r>
            <a:endParaRPr/>
          </a:p>
        </p:txBody>
      </p:sp>
      <p:sp>
        <p:nvSpPr>
          <p:cNvPr id="392" name="Google Shape;392;p56"/>
          <p:cNvSpPr txBox="1">
            <a:spLocks noGrp="1"/>
          </p:cNvSpPr>
          <p:nvPr>
            <p:ph type="body" idx="1"/>
          </p:nvPr>
        </p:nvSpPr>
        <p:spPr>
          <a:xfrm>
            <a:off x="311699" y="1152475"/>
            <a:ext cx="8285454"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solidFill>
                  <a:schemeClr val="dk1"/>
                </a:solidFill>
              </a:rPr>
              <a:t>We saw that only three things vary in the calendar (aside from which day you start): Cheshvan, Kislev, and whether there’s a second Adar.</a:t>
            </a:r>
            <a:endParaRPr/>
          </a:p>
          <a:p>
            <a:pPr marL="457200" lvl="0" indent="-342900" algn="l" rtl="0">
              <a:lnSpc>
                <a:spcPct val="115000"/>
              </a:lnSpc>
              <a:spcBef>
                <a:spcPts val="0"/>
              </a:spcBef>
              <a:spcAft>
                <a:spcPts val="0"/>
              </a:spcAft>
              <a:buSzPts val="1800"/>
              <a:buChar char="●"/>
            </a:pPr>
            <a:r>
              <a:rPr lang="en-US">
                <a:solidFill>
                  <a:schemeClr val="dk1"/>
                </a:solidFill>
              </a:rPr>
              <a:t>What that means: The entire calendar from the last Adar onward is always the same.</a:t>
            </a:r>
            <a:br>
              <a:rPr lang="en-US">
                <a:solidFill>
                  <a:schemeClr val="dk1"/>
                </a:solidFill>
              </a:rPr>
            </a:br>
            <a:r>
              <a:rPr lang="en-US">
                <a:solidFill>
                  <a:schemeClr val="dk1"/>
                </a:solidFill>
              </a:rPr>
              <a:t>From Adar II and Purim, Nisan and Pesach, all the way through the next Rosh Hashanah (really right through Cheshvan) is an identical rigid span for all calendars (just shifted by the day it starts).</a:t>
            </a:r>
            <a:endParaRPr>
              <a:solidFill>
                <a:schemeClr val="dk1"/>
              </a:solidFill>
            </a:endParaRPr>
          </a:p>
          <a:p>
            <a:pPr marL="457200" lvl="0" indent="-342900" algn="l" rtl="0">
              <a:lnSpc>
                <a:spcPct val="115000"/>
              </a:lnSpc>
              <a:spcBef>
                <a:spcPts val="0"/>
              </a:spcBef>
              <a:spcAft>
                <a:spcPts val="0"/>
              </a:spcAft>
              <a:buSzPts val="1800"/>
              <a:buChar char="●"/>
            </a:pPr>
            <a:r>
              <a:rPr lang="en-US">
                <a:solidFill>
                  <a:schemeClr val="dk1"/>
                </a:solidFill>
              </a:rPr>
              <a:t>The result: If you know the day of the week for any one of those days, you know all the rest.</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Establish the months, cont.</a:t>
            </a:r>
            <a:endParaRPr/>
          </a:p>
        </p:txBody>
      </p:sp>
      <p:sp>
        <p:nvSpPr>
          <p:cNvPr id="398" name="Google Shape;398;p57"/>
          <p:cNvSpPr txBox="1">
            <a:spLocks noGrp="1"/>
          </p:cNvSpPr>
          <p:nvPr>
            <p:ph type="body" idx="1"/>
          </p:nvPr>
        </p:nvSpPr>
        <p:spPr>
          <a:xfrm>
            <a:off x="311699" y="1152475"/>
            <a:ext cx="8285454"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“If you know the day of the week for any one of those days, you know all the rest.”</a:t>
            </a:r>
            <a:endParaRPr dirty="0"/>
          </a:p>
          <a:p>
            <a:pPr marL="457200" lvl="0" indent="-342900" algn="l" rtl="0">
              <a:lnSpc>
                <a:spcPct val="115000"/>
              </a:lnSpc>
              <a:spcBef>
                <a:spcPts val="0"/>
              </a:spcBef>
              <a:spcAft>
                <a:spcPts val="0"/>
              </a:spcAft>
              <a:buSzPts val="1800"/>
              <a:buChar char="●"/>
            </a:pPr>
            <a:r>
              <a:rPr lang="en-US" dirty="0">
                <a:solidFill>
                  <a:schemeClr val="dk1"/>
                </a:solidFill>
              </a:rPr>
              <a:t>See Tur </a:t>
            </a:r>
            <a:r>
              <a:rPr lang="en-US" dirty="0" err="1">
                <a:solidFill>
                  <a:schemeClr val="dk1"/>
                </a:solidFill>
              </a:rPr>
              <a:t>Orach</a:t>
            </a:r>
            <a:r>
              <a:rPr lang="en-US" dirty="0">
                <a:solidFill>
                  <a:schemeClr val="dk1"/>
                </a:solidFill>
              </a:rPr>
              <a:t> Chaim 428 for a mnemonic using this (</a:t>
            </a:r>
            <a:r>
              <a:rPr lang="he-IL" dirty="0">
                <a:solidFill>
                  <a:schemeClr val="dk1"/>
                </a:solidFill>
              </a:rPr>
              <a:t>"את-בש"</a:t>
            </a:r>
            <a:r>
              <a:rPr lang="en-US" dirty="0">
                <a:solidFill>
                  <a:schemeClr val="dk1"/>
                </a:solidFill>
              </a:rPr>
              <a:t>):</a:t>
            </a:r>
            <a:endParaRPr dirty="0"/>
          </a:p>
          <a:p>
            <a:pPr marL="914400" lvl="1" indent="-317500" algn="l" rtl="0">
              <a:lnSpc>
                <a:spcPct val="115000"/>
              </a:lnSpc>
              <a:spcBef>
                <a:spcPts val="0"/>
              </a:spcBef>
              <a:spcAft>
                <a:spcPts val="0"/>
              </a:spcAft>
              <a:buSzPts val="1400"/>
              <a:buFont typeface="Courier New"/>
              <a:buChar char="o"/>
            </a:pPr>
            <a:r>
              <a:rPr lang="en-US" sz="1800" dirty="0">
                <a:solidFill>
                  <a:schemeClr val="dk1"/>
                </a:solidFill>
              </a:rPr>
              <a:t>1st day of Pesach (א) same day as </a:t>
            </a:r>
            <a:r>
              <a:rPr lang="en-US" sz="1800" dirty="0" err="1">
                <a:solidFill>
                  <a:schemeClr val="dk1"/>
                </a:solidFill>
              </a:rPr>
              <a:t>Tisha</a:t>
            </a:r>
            <a:r>
              <a:rPr lang="en-US" sz="1800" dirty="0">
                <a:solidFill>
                  <a:schemeClr val="dk1"/>
                </a:solidFill>
              </a:rPr>
              <a:t> </a:t>
            </a:r>
            <a:r>
              <a:rPr lang="en-US" sz="1800" dirty="0" err="1">
                <a:solidFill>
                  <a:schemeClr val="dk1"/>
                </a:solidFill>
              </a:rPr>
              <a:t>B’Av</a:t>
            </a:r>
            <a:r>
              <a:rPr lang="en-US" sz="1800" dirty="0">
                <a:solidFill>
                  <a:schemeClr val="dk1"/>
                </a:solidFill>
              </a:rPr>
              <a:t> (ת)</a:t>
            </a:r>
            <a:endParaRPr dirty="0"/>
          </a:p>
          <a:p>
            <a:pPr marL="914400" lvl="1" indent="-317500" algn="l" rtl="0">
              <a:lnSpc>
                <a:spcPct val="115000"/>
              </a:lnSpc>
              <a:spcBef>
                <a:spcPts val="0"/>
              </a:spcBef>
              <a:spcAft>
                <a:spcPts val="0"/>
              </a:spcAft>
              <a:buSzPts val="1400"/>
              <a:buFont typeface="Courier New"/>
              <a:buChar char="o"/>
            </a:pPr>
            <a:r>
              <a:rPr lang="en-US" sz="1800" dirty="0">
                <a:solidFill>
                  <a:schemeClr val="dk1"/>
                </a:solidFill>
              </a:rPr>
              <a:t>2nd day of Pesach (ב) same day as </a:t>
            </a:r>
            <a:r>
              <a:rPr lang="en-US" sz="1800" dirty="0" err="1">
                <a:solidFill>
                  <a:schemeClr val="dk1"/>
                </a:solidFill>
              </a:rPr>
              <a:t>Shavuos</a:t>
            </a:r>
            <a:r>
              <a:rPr lang="en-US" sz="1800" dirty="0">
                <a:solidFill>
                  <a:schemeClr val="dk1"/>
                </a:solidFill>
              </a:rPr>
              <a:t> (ש)</a:t>
            </a:r>
            <a:endParaRPr dirty="0"/>
          </a:p>
          <a:p>
            <a:pPr marL="914400" lvl="1" indent="-317500" algn="l" rtl="0">
              <a:lnSpc>
                <a:spcPct val="115000"/>
              </a:lnSpc>
              <a:spcBef>
                <a:spcPts val="0"/>
              </a:spcBef>
              <a:spcAft>
                <a:spcPts val="0"/>
              </a:spcAft>
              <a:buSzPts val="1400"/>
              <a:buFont typeface="Courier New"/>
              <a:buChar char="o"/>
            </a:pPr>
            <a:r>
              <a:rPr lang="en-US" sz="1800" dirty="0">
                <a:solidFill>
                  <a:schemeClr val="dk1"/>
                </a:solidFill>
              </a:rPr>
              <a:t>3rd day of Pesach (ג) same day as Rosh Hashanah (ר)</a:t>
            </a:r>
            <a:endParaRPr dirty="0"/>
          </a:p>
          <a:p>
            <a:pPr marL="914400" lvl="1" indent="-317500" algn="l" rtl="0">
              <a:lnSpc>
                <a:spcPct val="115000"/>
              </a:lnSpc>
              <a:spcBef>
                <a:spcPts val="0"/>
              </a:spcBef>
              <a:spcAft>
                <a:spcPts val="0"/>
              </a:spcAft>
              <a:buSzPts val="1400"/>
              <a:buFont typeface="Courier New"/>
              <a:buChar char="o"/>
            </a:pPr>
            <a:r>
              <a:rPr lang="en-US" sz="1800" dirty="0">
                <a:solidFill>
                  <a:schemeClr val="dk1"/>
                </a:solidFill>
              </a:rPr>
              <a:t>4th day of Pesach (ד) same day as </a:t>
            </a:r>
            <a:r>
              <a:rPr lang="en-US" sz="1800" dirty="0" err="1">
                <a:solidFill>
                  <a:schemeClr val="dk1"/>
                </a:solidFill>
              </a:rPr>
              <a:t>Krias</a:t>
            </a:r>
            <a:r>
              <a:rPr lang="en-US" sz="1800" dirty="0">
                <a:solidFill>
                  <a:schemeClr val="dk1"/>
                </a:solidFill>
              </a:rPr>
              <a:t> </a:t>
            </a:r>
            <a:r>
              <a:rPr lang="en-US" sz="1800" dirty="0" err="1">
                <a:solidFill>
                  <a:schemeClr val="dk1"/>
                </a:solidFill>
              </a:rPr>
              <a:t>HaTorah</a:t>
            </a:r>
            <a:r>
              <a:rPr lang="en-US" sz="1800" dirty="0">
                <a:solidFill>
                  <a:schemeClr val="dk1"/>
                </a:solidFill>
              </a:rPr>
              <a:t> (</a:t>
            </a:r>
            <a:r>
              <a:rPr lang="en-US" sz="1800" dirty="0" err="1">
                <a:solidFill>
                  <a:schemeClr val="dk1"/>
                </a:solidFill>
              </a:rPr>
              <a:t>Simchas</a:t>
            </a:r>
            <a:r>
              <a:rPr lang="en-US" sz="1800" dirty="0">
                <a:solidFill>
                  <a:schemeClr val="dk1"/>
                </a:solidFill>
              </a:rPr>
              <a:t> Torah) (ק)</a:t>
            </a:r>
            <a:endParaRPr dirty="0"/>
          </a:p>
          <a:p>
            <a:pPr marL="914400" lvl="1" indent="-317500" algn="l" rtl="0">
              <a:lnSpc>
                <a:spcPct val="115000"/>
              </a:lnSpc>
              <a:spcBef>
                <a:spcPts val="0"/>
              </a:spcBef>
              <a:spcAft>
                <a:spcPts val="0"/>
              </a:spcAft>
              <a:buSzPts val="1400"/>
              <a:buFont typeface="Courier New"/>
              <a:buChar char="o"/>
            </a:pPr>
            <a:r>
              <a:rPr lang="en-US" sz="1800" dirty="0">
                <a:solidFill>
                  <a:schemeClr val="dk1"/>
                </a:solidFill>
              </a:rPr>
              <a:t>5th day of Pesach (ה) same day as </a:t>
            </a:r>
            <a:r>
              <a:rPr lang="en-US" sz="1800" dirty="0" err="1">
                <a:solidFill>
                  <a:schemeClr val="dk1"/>
                </a:solidFill>
              </a:rPr>
              <a:t>Tzom</a:t>
            </a:r>
            <a:r>
              <a:rPr lang="en-US" sz="1800" dirty="0">
                <a:solidFill>
                  <a:schemeClr val="dk1"/>
                </a:solidFill>
              </a:rPr>
              <a:t> (Yom Kippur) (צ)</a:t>
            </a:r>
            <a:endParaRPr dirty="0"/>
          </a:p>
          <a:p>
            <a:pPr marL="914400" lvl="1" indent="-317500" algn="l" rtl="0">
              <a:lnSpc>
                <a:spcPct val="115000"/>
              </a:lnSpc>
              <a:spcBef>
                <a:spcPts val="0"/>
              </a:spcBef>
              <a:spcAft>
                <a:spcPts val="0"/>
              </a:spcAft>
              <a:buSzPts val="1400"/>
              <a:buFont typeface="Courier New"/>
              <a:buChar char="o"/>
            </a:pPr>
            <a:r>
              <a:rPr lang="en-US" sz="1800" dirty="0">
                <a:solidFill>
                  <a:schemeClr val="dk1"/>
                </a:solidFill>
              </a:rPr>
              <a:t>6th day of Pesach (ו) same day as the </a:t>
            </a:r>
            <a:r>
              <a:rPr lang="en-US" sz="1800" i="1" dirty="0">
                <a:solidFill>
                  <a:schemeClr val="dk1"/>
                </a:solidFill>
              </a:rPr>
              <a:t>previous</a:t>
            </a:r>
            <a:r>
              <a:rPr lang="en-US" sz="1800" dirty="0">
                <a:solidFill>
                  <a:schemeClr val="dk1"/>
                </a:solidFill>
              </a:rPr>
              <a:t> Purim (פ)</a:t>
            </a:r>
            <a:endParaRPr sz="1800" dirty="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Establish the months, cont.</a:t>
            </a:r>
            <a:endParaRPr/>
          </a:p>
        </p:txBody>
      </p:sp>
      <p:graphicFrame>
        <p:nvGraphicFramePr>
          <p:cNvPr id="404" name="Google Shape;404;p58"/>
          <p:cNvGraphicFramePr/>
          <p:nvPr>
            <p:extLst>
              <p:ext uri="{D42A27DB-BD31-4B8C-83A1-F6EECF244321}">
                <p14:modId xmlns:p14="http://schemas.microsoft.com/office/powerpoint/2010/main" val="2311603274"/>
              </p:ext>
            </p:extLst>
          </p:nvPr>
        </p:nvGraphicFramePr>
        <p:xfrm>
          <a:off x="753036" y="1017725"/>
          <a:ext cx="7637925" cy="3844880"/>
        </p:xfrm>
        <a:graphic>
          <a:graphicData uri="http://schemas.openxmlformats.org/drawingml/2006/table">
            <a:tbl>
              <a:tblPr>
                <a:noFill/>
                <a:tableStyleId>{95B18E70-B681-499C-819D-2F231DCEA863}</a:tableStyleId>
              </a:tblPr>
              <a:tblGrid>
                <a:gridCol w="4258225">
                  <a:extLst>
                    <a:ext uri="{9D8B030D-6E8A-4147-A177-3AD203B41FA5}">
                      <a16:colId xmlns:a16="http://schemas.microsoft.com/office/drawing/2014/main" val="20000"/>
                    </a:ext>
                  </a:extLst>
                </a:gridCol>
                <a:gridCol w="3379700">
                  <a:extLst>
                    <a:ext uri="{9D8B030D-6E8A-4147-A177-3AD203B41FA5}">
                      <a16:colId xmlns:a16="http://schemas.microsoft.com/office/drawing/2014/main" val="20001"/>
                    </a:ext>
                  </a:extLst>
                </a:gridCol>
              </a:tblGrid>
              <a:tr h="3549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887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Remember the </a:t>
                      </a:r>
                      <a:r>
                        <a:rPr lang="en-US" sz="1800" i="1" u="none" strike="noStrike" cap="none" dirty="0">
                          <a:solidFill>
                            <a:schemeClr val="dk1"/>
                          </a:solidFill>
                        </a:rPr>
                        <a:t>last</a:t>
                      </a:r>
                      <a:r>
                        <a:rPr lang="en-US" sz="1800" u="none" strike="noStrike" cap="none" dirty="0">
                          <a:solidFill>
                            <a:schemeClr val="dk1"/>
                          </a:solidFill>
                        </a:rPr>
                        <a:t> letter of the calendar’s title (not in the Tur’s chart, but common since then)?</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171450" algn="l" rtl="0">
                        <a:lnSpc>
                          <a:spcPct val="100000"/>
                        </a:lnSpc>
                        <a:spcBef>
                          <a:spcPts val="0"/>
                        </a:spcBef>
                        <a:spcAft>
                          <a:spcPts val="0"/>
                        </a:spcAft>
                        <a:buClr>
                          <a:srgbClr val="000000"/>
                        </a:buClr>
                        <a:buSzPts val="1800"/>
                        <a:buFont typeface="Arial"/>
                        <a:buNone/>
                      </a:pP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256470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That letter indicates the day of the week when Pesach falls. That day is actually determined by the first two, and is just given for convenience.</a:t>
                      </a:r>
                      <a:endParaRPr dirty="0"/>
                    </a:p>
                    <a:p>
                      <a:pPr marL="285750" marR="0" lvl="0" indent="-285750" algn="l" rtl="0">
                        <a:lnSpc>
                          <a:spcPct val="100000"/>
                        </a:lnSpc>
                        <a:spcBef>
                          <a:spcPts val="600"/>
                        </a:spcBef>
                        <a:spcAft>
                          <a:spcPts val="0"/>
                        </a:spcAft>
                        <a:buClr>
                          <a:srgbClr val="000000"/>
                        </a:buClr>
                        <a:buSzPts val="1800"/>
                        <a:buFont typeface="Arial"/>
                        <a:buChar char="•"/>
                      </a:pPr>
                      <a:r>
                        <a:rPr lang="en-US" sz="1800" u="none" strike="noStrike" cap="none" dirty="0">
                          <a:solidFill>
                            <a:schemeClr val="dk1"/>
                          </a:solidFill>
                        </a:rPr>
                        <a:t>One result of it is that all fourteen calendars have unique titles.</a:t>
                      </a:r>
                      <a:endParaRPr dirty="0"/>
                    </a:p>
                    <a:p>
                      <a:pPr marL="285750" marR="0" lvl="0" indent="-285750" algn="l" rtl="0">
                        <a:lnSpc>
                          <a:spcPct val="100000"/>
                        </a:lnSpc>
                        <a:spcBef>
                          <a:spcPts val="600"/>
                        </a:spcBef>
                        <a:spcAft>
                          <a:spcPts val="0"/>
                        </a:spcAft>
                        <a:buClr>
                          <a:srgbClr val="000000"/>
                        </a:buClr>
                        <a:buSzPts val="1800"/>
                        <a:buFont typeface="Arial"/>
                        <a:buChar char="•"/>
                      </a:pPr>
                      <a:r>
                        <a:rPr lang="en-US" sz="1800" u="none" strike="noStrike" cap="none" dirty="0">
                          <a:solidFill>
                            <a:schemeClr val="dk1"/>
                          </a:solidFill>
                        </a:rPr>
                        <a:t>Using the Tur’s </a:t>
                      </a:r>
                      <a:r>
                        <a:rPr lang="he-IL" sz="1800" dirty="0">
                          <a:solidFill>
                            <a:schemeClr val="dk1"/>
                          </a:solidFill>
                        </a:rPr>
                        <a:t>את-בש</a:t>
                      </a:r>
                      <a:r>
                        <a:rPr lang="en-US" sz="1800" u="none" strike="noStrike" cap="none" dirty="0">
                          <a:solidFill>
                            <a:schemeClr val="dk1"/>
                          </a:solidFill>
                        </a:rPr>
                        <a:t>, it gives us a lot of other </a:t>
                      </a:r>
                      <a:r>
                        <a:rPr lang="en-US" sz="1800" u="none" strike="noStrike" cap="none" dirty="0" err="1">
                          <a:solidFill>
                            <a:schemeClr val="dk1"/>
                          </a:solidFill>
                        </a:rPr>
                        <a:t>yomim</a:t>
                      </a:r>
                      <a:r>
                        <a:rPr lang="en-US" sz="1800" u="none" strike="noStrike" cap="none" dirty="0">
                          <a:solidFill>
                            <a:schemeClr val="dk1"/>
                          </a:solidFill>
                        </a:rPr>
                        <a:t> </a:t>
                      </a:r>
                      <a:r>
                        <a:rPr lang="en-US" sz="1800" u="none" strike="noStrike" cap="none" dirty="0" err="1">
                          <a:solidFill>
                            <a:schemeClr val="dk1"/>
                          </a:solidFill>
                        </a:rPr>
                        <a:t>tovim</a:t>
                      </a:r>
                      <a:r>
                        <a:rPr lang="en-US" sz="1800" u="none" strike="noStrike" cap="none" dirty="0">
                          <a:solidFill>
                            <a:schemeClr val="dk1"/>
                          </a:solidFill>
                        </a:rPr>
                        <a:t> as well.</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This year Pesach begins on Tuesday (</a:t>
                      </a:r>
                      <a:r>
                        <a:rPr lang="he-IL" sz="1800" u="none" strike="noStrike" cap="none" dirty="0">
                          <a:solidFill>
                            <a:schemeClr val="dk1"/>
                          </a:solidFill>
                        </a:rPr>
                        <a:t>ג</a:t>
                      </a:r>
                      <a:r>
                        <a:rPr lang="en-US" sz="1800" u="none" strike="noStrike" cap="none" dirty="0">
                          <a:solidFill>
                            <a:schemeClr val="dk1"/>
                          </a:solidFill>
                        </a:rPr>
                        <a:t>), as you can see by scrolling down on that calendar (or clicking on the button for</a:t>
                      </a:r>
                      <a:r>
                        <a:rPr lang="he-IL" sz="1800" u="none" strike="noStrike" cap="none" dirty="0">
                          <a:solidFill>
                            <a:schemeClr val="dk1"/>
                          </a:solidFill>
                        </a:rPr>
                        <a:t> </a:t>
                      </a:r>
                      <a:r>
                        <a:rPr lang="en-US" sz="1800" u="none" strike="noStrike" cap="none" dirty="0" err="1">
                          <a:solidFill>
                            <a:schemeClr val="dk1"/>
                          </a:solidFill>
                        </a:rPr>
                        <a:t>פסח</a:t>
                      </a:r>
                      <a:r>
                        <a:rPr lang="en-US" sz="1800" u="none" strike="noStrike" cap="none" dirty="0">
                          <a:solidFill>
                            <a:schemeClr val="dk1"/>
                          </a:solidFill>
                        </a:rPr>
                        <a:t> on the right). So the correct calendar is titled </a:t>
                      </a:r>
                      <a:r>
                        <a:rPr lang="he-IL" sz="1800" u="none" strike="noStrike" cap="none" baseline="0" dirty="0">
                          <a:solidFill>
                            <a:schemeClr val="dk1"/>
                          </a:solidFill>
                        </a:rPr>
                        <a:t>זח"</a:t>
                      </a:r>
                      <a:r>
                        <a:rPr lang="he-IL" sz="1800" b="1" u="none" strike="noStrike" cap="none" baseline="0" dirty="0">
                          <a:solidFill>
                            <a:schemeClr val="dk1"/>
                          </a:solidFill>
                        </a:rPr>
                        <a:t>ג</a:t>
                      </a:r>
                      <a:r>
                        <a:rPr lang="en-US" sz="1800" u="none" strike="noStrike" cap="none" baseline="0" dirty="0">
                          <a:solidFill>
                            <a:schemeClr val="dk1"/>
                          </a:solidFill>
                        </a:rPr>
                        <a:t>.</a:t>
                      </a:r>
                      <a:endParaRPr sz="1800" b="1" u="none" strike="noStrike" cap="none" dirty="0">
                        <a:solidFill>
                          <a:schemeClr val="dk1"/>
                        </a:solidFill>
                      </a:endParaRPr>
                    </a:p>
                    <a:p>
                      <a:pPr marL="285750" marR="0" lvl="0" indent="-171450" algn="l" rtl="0">
                        <a:lnSpc>
                          <a:spcPct val="100000"/>
                        </a:lnSpc>
                        <a:spcBef>
                          <a:spcPts val="600"/>
                        </a:spcBef>
                        <a:spcAft>
                          <a:spcPts val="0"/>
                        </a:spcAft>
                        <a:buClr>
                          <a:srgbClr val="000000"/>
                        </a:buClr>
                        <a:buSzPts val="1800"/>
                        <a:buFont typeface="Arial"/>
                        <a:buNone/>
                      </a:pP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 Yomim Tovim and Sidros</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000000"/>
              </a:buClr>
              <a:buSzPts val="1800"/>
              <a:buAutoNum type="arabicParenR"/>
            </a:pPr>
            <a:r>
              <a:rPr lang="en-US" dirty="0">
                <a:solidFill>
                  <a:srgbClr val="000000"/>
                </a:solidFill>
              </a:rPr>
              <a:t>Establish the months</a:t>
            </a:r>
          </a:p>
          <a:p>
            <a:pPr lvl="0">
              <a:spcBef>
                <a:spcPts val="600"/>
              </a:spcBef>
              <a:buClr>
                <a:srgbClr val="000000"/>
              </a:buClr>
              <a:buAutoNum type="arabicParenR"/>
            </a:pPr>
            <a:r>
              <a:rPr lang="en" dirty="0">
                <a:solidFill>
                  <a:srgbClr val="000000"/>
                </a:solidFill>
              </a:rPr>
              <a:t>Yomim tovim</a:t>
            </a:r>
          </a:p>
          <a:p>
            <a:pPr>
              <a:spcBef>
                <a:spcPts val="600"/>
              </a:spcBef>
              <a:buClr>
                <a:srgbClr val="000000"/>
              </a:buClr>
              <a:buFont typeface="Arial"/>
              <a:buAutoNum type="arabicParenR"/>
            </a:pPr>
            <a:r>
              <a:rPr lang="en-US" dirty="0" err="1">
                <a:solidFill>
                  <a:schemeClr val="tx1"/>
                </a:solidFill>
              </a:rPr>
              <a:t>Sidros</a:t>
            </a:r>
            <a:br>
              <a:rPr lang="en-US" dirty="0">
                <a:solidFill>
                  <a:schemeClr val="tx1"/>
                </a:solidFill>
              </a:rPr>
            </a:br>
            <a:r>
              <a:rPr lang="en" dirty="0">
                <a:solidFill>
                  <a:schemeClr val="tx1"/>
                </a:solidFill>
              </a:rPr>
              <a:t>- </a:t>
            </a:r>
            <a:r>
              <a:rPr lang="en-US" dirty="0">
                <a:solidFill>
                  <a:schemeClr val="tx1"/>
                </a:solidFill>
              </a:rPr>
              <a:t>Introduction</a:t>
            </a:r>
            <a:br>
              <a:rPr lang="en" dirty="0">
                <a:solidFill>
                  <a:schemeClr val="tx1"/>
                </a:solidFill>
              </a:rPr>
            </a:br>
            <a:r>
              <a:rPr lang="en" dirty="0">
                <a:solidFill>
                  <a:srgbClr val="000000"/>
                </a:solidFill>
              </a:rPr>
              <a:t>- Arranging the sidros</a:t>
            </a:r>
          </a:p>
          <a:p>
            <a:pPr lvl="0">
              <a:buClr>
                <a:srgbClr val="000000"/>
              </a:buClr>
              <a:buAutoNum type="arabicParenR"/>
            </a:pPr>
            <a:endParaRPr lang="en" dirty="0">
              <a:solidFill>
                <a:srgbClr val="000000"/>
              </a:solidFill>
            </a:endParaRPr>
          </a:p>
        </p:txBody>
      </p:sp>
    </p:spTree>
    <p:custDataLst>
      <p:tags r:id="rId1"/>
    </p:custDataLst>
    <p:extLst>
      <p:ext uri="{BB962C8B-B14F-4D97-AF65-F5344CB8AC3E}">
        <p14:creationId xmlns:p14="http://schemas.microsoft.com/office/powerpoint/2010/main" val="376199645"/>
      </p:ext>
    </p:extLst>
  </p:cSld>
  <p:clrMapOvr>
    <a:masterClrMapping/>
  </p:clrMapOvr>
  <mc:AlternateContent xmlns:mc="http://schemas.openxmlformats.org/markup-compatibility/2006" xmlns:p14="http://schemas.microsoft.com/office/powerpoint/2010/main">
    <mc:Choice Requires="p14">
      <p:transition spd="slow" p14:dur="2000" advTm="8410"/>
    </mc:Choice>
    <mc:Fallback xmlns="">
      <p:transition spd="slow" advTm="84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References</a:t>
            </a:r>
            <a:endParaRPr/>
          </a:p>
        </p:txBody>
      </p:sp>
      <p:sp>
        <p:nvSpPr>
          <p:cNvPr id="84" name="Google Shape;8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Rambam, </a:t>
            </a:r>
            <a:r>
              <a:rPr lang="en-US" dirty="0" err="1">
                <a:solidFill>
                  <a:schemeClr val="dk1"/>
                </a:solidFill>
              </a:rPr>
              <a:t>Hilchos</a:t>
            </a:r>
            <a:r>
              <a:rPr lang="en-US" dirty="0">
                <a:solidFill>
                  <a:schemeClr val="dk1"/>
                </a:solidFill>
              </a:rPr>
              <a:t> Kiddush </a:t>
            </a:r>
            <a:r>
              <a:rPr lang="en-US" dirty="0" err="1">
                <a:solidFill>
                  <a:schemeClr val="dk1"/>
                </a:solidFill>
              </a:rPr>
              <a:t>Hachodesh</a:t>
            </a:r>
            <a:endParaRPr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Tur, </a:t>
            </a:r>
            <a:r>
              <a:rPr lang="en-US" dirty="0" err="1">
                <a:solidFill>
                  <a:schemeClr val="dk1"/>
                </a:solidFill>
              </a:rPr>
              <a:t>Orach</a:t>
            </a:r>
            <a:r>
              <a:rPr lang="en-US" dirty="0">
                <a:solidFill>
                  <a:schemeClr val="dk1"/>
                </a:solidFill>
              </a:rPr>
              <a:t> Chaim, 428. The chart there is the basis of the </a:t>
            </a:r>
            <a:r>
              <a:rPr lang="en-US" dirty="0" err="1">
                <a:solidFill>
                  <a:schemeClr val="dk1"/>
                </a:solidFill>
              </a:rPr>
              <a:t>Keviyus</a:t>
            </a:r>
            <a:r>
              <a:rPr lang="en-US" dirty="0">
                <a:solidFill>
                  <a:schemeClr val="dk1"/>
                </a:solidFill>
              </a:rPr>
              <a:t> web page.</a:t>
            </a:r>
          </a:p>
          <a:p>
            <a:pPr marL="457200" lvl="0" indent="-342900" algn="l" rtl="0">
              <a:lnSpc>
                <a:spcPct val="115000"/>
              </a:lnSpc>
              <a:spcBef>
                <a:spcPts val="0"/>
              </a:spcBef>
              <a:spcAft>
                <a:spcPts val="0"/>
              </a:spcAft>
              <a:buSzPts val="1800"/>
              <a:buChar char="●"/>
            </a:pPr>
            <a:r>
              <a:rPr lang="en-US" dirty="0" err="1">
                <a:solidFill>
                  <a:schemeClr val="dk1"/>
                </a:solidFill>
              </a:rPr>
              <a:t>Tiferes</a:t>
            </a:r>
            <a:r>
              <a:rPr lang="en-US" dirty="0">
                <a:solidFill>
                  <a:schemeClr val="dk1"/>
                </a:solidFill>
              </a:rPr>
              <a:t> </a:t>
            </a:r>
            <a:r>
              <a:rPr lang="en-US" dirty="0" err="1">
                <a:solidFill>
                  <a:schemeClr val="dk1"/>
                </a:solidFill>
              </a:rPr>
              <a:t>Yisrael</a:t>
            </a:r>
            <a:r>
              <a:rPr lang="en-US" dirty="0">
                <a:solidFill>
                  <a:schemeClr val="dk1"/>
                </a:solidFill>
              </a:rPr>
              <a:t>, </a:t>
            </a:r>
            <a:r>
              <a:rPr lang="en-US" dirty="0" err="1">
                <a:solidFill>
                  <a:schemeClr val="dk1"/>
                </a:solidFill>
              </a:rPr>
              <a:t>Sh’vilei</a:t>
            </a:r>
            <a:r>
              <a:rPr lang="en-US" dirty="0">
                <a:solidFill>
                  <a:schemeClr val="dk1"/>
                </a:solidFill>
              </a:rPr>
              <a:t> </a:t>
            </a:r>
            <a:r>
              <a:rPr lang="en-US" dirty="0" err="1">
                <a:solidFill>
                  <a:schemeClr val="dk1"/>
                </a:solidFill>
              </a:rPr>
              <a:t>d’rakia</a:t>
            </a:r>
            <a:r>
              <a:rPr lang="en-US" dirty="0">
                <a:solidFill>
                  <a:schemeClr val="dk1"/>
                </a:solidFill>
              </a:rPr>
              <a:t> (at end of Seder </a:t>
            </a:r>
            <a:r>
              <a:rPr lang="en-US" dirty="0" err="1">
                <a:solidFill>
                  <a:schemeClr val="dk1"/>
                </a:solidFill>
              </a:rPr>
              <a:t>Moed</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Rabbi Nathan Bushwick, </a:t>
            </a:r>
            <a:r>
              <a:rPr lang="en-US" i="1" dirty="0">
                <a:solidFill>
                  <a:schemeClr val="dk1"/>
                </a:solidFill>
              </a:rPr>
              <a:t>Understanding the Jewish Calendar</a:t>
            </a:r>
            <a:r>
              <a:rPr lang="en-US" dirty="0">
                <a:solidFill>
                  <a:schemeClr val="dk1"/>
                </a:solidFill>
              </a:rPr>
              <a:t>, </a:t>
            </a:r>
            <a:r>
              <a:rPr lang="en-US" dirty="0" err="1">
                <a:solidFill>
                  <a:schemeClr val="dk1"/>
                </a:solidFill>
              </a:rPr>
              <a:t>Moznayim</a:t>
            </a:r>
            <a:r>
              <a:rPr lang="en-US" dirty="0">
                <a:solidFill>
                  <a:schemeClr val="dk1"/>
                </a:solidFill>
              </a:rPr>
              <a:t>, 1989.</a:t>
            </a:r>
            <a:endParaRPr dirty="0"/>
          </a:p>
          <a:p>
            <a:pPr marL="457200" lvl="0" indent="-342900" algn="l" rtl="0">
              <a:lnSpc>
                <a:spcPct val="115000"/>
              </a:lnSpc>
              <a:spcBef>
                <a:spcPts val="0"/>
              </a:spcBef>
              <a:spcAft>
                <a:spcPts val="0"/>
              </a:spcAft>
              <a:buSzPts val="1800"/>
              <a:buChar char="●"/>
            </a:pPr>
            <a:r>
              <a:rPr lang="en-US" dirty="0" err="1">
                <a:solidFill>
                  <a:schemeClr val="dk1"/>
                </a:solidFill>
              </a:rPr>
              <a:t>Rav</a:t>
            </a:r>
            <a:r>
              <a:rPr lang="en-US" dirty="0">
                <a:solidFill>
                  <a:schemeClr val="dk1"/>
                </a:solidFill>
              </a:rPr>
              <a:t> David Heber’s yearly shiur on the calendar at Yeshiva </a:t>
            </a:r>
            <a:r>
              <a:rPr lang="en-US" dirty="0" err="1">
                <a:solidFill>
                  <a:schemeClr val="dk1"/>
                </a:solidFill>
              </a:rPr>
              <a:t>Ner</a:t>
            </a:r>
            <a:r>
              <a:rPr lang="en-US" dirty="0">
                <a:solidFill>
                  <a:schemeClr val="dk1"/>
                </a:solidFill>
              </a:rPr>
              <a:t> Yisroel, Baltimore.</a:t>
            </a:r>
            <a:endParaRPr dirty="0"/>
          </a:p>
          <a:p>
            <a:pPr marL="457200" lvl="0" indent="-228600" algn="l" rtl="0">
              <a:lnSpc>
                <a:spcPct val="115000"/>
              </a:lnSpc>
              <a:spcBef>
                <a:spcPts val="0"/>
              </a:spcBef>
              <a:spcAft>
                <a:spcPts val="0"/>
              </a:spcAft>
              <a:buSzPts val="1800"/>
              <a:buNone/>
            </a:pPr>
            <a:endParaRPr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You can get this presentation and software tools at my website </a:t>
            </a:r>
            <a:r>
              <a:rPr lang="en-US" u="sng" dirty="0">
                <a:solidFill>
                  <a:schemeClr val="dk1"/>
                </a:solidFill>
                <a:hlinkClick r:id="rId3">
                  <a:extLst>
                    <a:ext uri="{A12FA001-AC4F-418D-AE19-62706E023703}">
                      <ahyp:hlinkClr xmlns:ahyp="http://schemas.microsoft.com/office/drawing/2018/hyperlinkcolor" val="tx"/>
                    </a:ext>
                  </a:extLst>
                </a:hlinkClick>
              </a:rPr>
              <a:t>https://sites.google.com/site/miyminimichoel</a:t>
            </a:r>
            <a:r>
              <a:rPr lang="en-US" dirty="0">
                <a:solidFill>
                  <a:schemeClr val="dk1"/>
                </a:solidFill>
              </a:rPr>
              <a:t> (along with other </a:t>
            </a:r>
            <a:r>
              <a:rPr lang="en-US" dirty="0" err="1">
                <a:solidFill>
                  <a:schemeClr val="dk1"/>
                </a:solidFill>
              </a:rPr>
              <a:t>divrei</a:t>
            </a:r>
            <a:r>
              <a:rPr lang="en-US" dirty="0">
                <a:solidFill>
                  <a:schemeClr val="dk1"/>
                </a:solidFill>
              </a:rPr>
              <a:t> Torah).</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Sidros - introduction</a:t>
            </a:r>
            <a:endParaRPr/>
          </a:p>
        </p:txBody>
      </p:sp>
      <p:sp>
        <p:nvSpPr>
          <p:cNvPr id="416" name="Google Shape;416;p6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Char char="●"/>
            </a:pPr>
            <a:r>
              <a:rPr lang="en-US" dirty="0">
                <a:solidFill>
                  <a:schemeClr val="dk1"/>
                </a:solidFill>
              </a:rPr>
              <a:t>On the home stretch!</a:t>
            </a:r>
            <a:endParaRPr dirty="0"/>
          </a:p>
          <a:p>
            <a:pPr marL="457200" lvl="0" indent="-342900" algn="l" rtl="0">
              <a:lnSpc>
                <a:spcPct val="115000"/>
              </a:lnSpc>
              <a:spcBef>
                <a:spcPts val="600"/>
              </a:spcBef>
              <a:spcAft>
                <a:spcPts val="0"/>
              </a:spcAft>
              <a:buSzPts val="1800"/>
              <a:buChar char="●"/>
            </a:pPr>
            <a:r>
              <a:rPr lang="en-US" dirty="0">
                <a:solidFill>
                  <a:schemeClr val="dk1"/>
                </a:solidFill>
              </a:rPr>
              <a:t>The last major job: we need to place the </a:t>
            </a:r>
            <a:r>
              <a:rPr lang="en-US" dirty="0" err="1">
                <a:solidFill>
                  <a:schemeClr val="dk1"/>
                </a:solidFill>
              </a:rPr>
              <a:t>Sidros</a:t>
            </a:r>
            <a:r>
              <a:rPr lang="en-US" dirty="0">
                <a:solidFill>
                  <a:schemeClr val="dk1"/>
                </a:solidFill>
              </a:rPr>
              <a:t> (</a:t>
            </a:r>
            <a:r>
              <a:rPr lang="en-US" dirty="0" err="1">
                <a:solidFill>
                  <a:schemeClr val="dk1"/>
                </a:solidFill>
              </a:rPr>
              <a:t>parshiyos</a:t>
            </a:r>
            <a:r>
              <a:rPr lang="en-US" dirty="0">
                <a:solidFill>
                  <a:schemeClr val="dk1"/>
                </a:solidFill>
              </a:rPr>
              <a:t>). It should be easy - they're in order!</a:t>
            </a:r>
            <a:endParaRPr dirty="0"/>
          </a:p>
          <a:p>
            <a:pPr marL="457200" lvl="0" indent="-342900" algn="l" rtl="0">
              <a:lnSpc>
                <a:spcPct val="115000"/>
              </a:lnSpc>
              <a:spcBef>
                <a:spcPts val="600"/>
              </a:spcBef>
              <a:spcAft>
                <a:spcPts val="0"/>
              </a:spcAft>
              <a:buSzPts val="1800"/>
              <a:buChar char="●"/>
            </a:pPr>
            <a:r>
              <a:rPr lang="en-US" dirty="0">
                <a:solidFill>
                  <a:schemeClr val="dk1"/>
                </a:solidFill>
              </a:rPr>
              <a:t>Three things make things more complicated.</a:t>
            </a:r>
            <a:endParaRPr dirty="0"/>
          </a:p>
          <a:p>
            <a:pPr marL="939800" lvl="1" indent="-342900" algn="l" rtl="0">
              <a:lnSpc>
                <a:spcPct val="115000"/>
              </a:lnSpc>
              <a:spcBef>
                <a:spcPts val="600"/>
              </a:spcBef>
              <a:spcAft>
                <a:spcPts val="0"/>
              </a:spcAft>
              <a:buSzPts val="1800"/>
              <a:buFont typeface="Arial"/>
              <a:buAutoNum type="alphaLcParenR"/>
            </a:pPr>
            <a:r>
              <a:rPr lang="en-US" sz="1800" dirty="0" err="1">
                <a:solidFill>
                  <a:schemeClr val="dk1"/>
                </a:solidFill>
              </a:rPr>
              <a:t>Yomim</a:t>
            </a:r>
            <a:r>
              <a:rPr lang="en-US" sz="1800" dirty="0">
                <a:solidFill>
                  <a:schemeClr val="dk1"/>
                </a:solidFill>
              </a:rPr>
              <a:t> </a:t>
            </a:r>
            <a:r>
              <a:rPr lang="en-US" sz="1800" dirty="0" err="1">
                <a:solidFill>
                  <a:schemeClr val="dk1"/>
                </a:solidFill>
              </a:rPr>
              <a:t>Tovim</a:t>
            </a:r>
            <a:endParaRPr sz="1800" dirty="0">
              <a:solidFill>
                <a:schemeClr val="dk1"/>
              </a:solidFill>
            </a:endParaRPr>
          </a:p>
          <a:p>
            <a:pPr marL="914400" lvl="1" indent="-317500" algn="l" rtl="0">
              <a:lnSpc>
                <a:spcPct val="115000"/>
              </a:lnSpc>
              <a:spcBef>
                <a:spcPts val="600"/>
              </a:spcBef>
              <a:spcAft>
                <a:spcPts val="0"/>
              </a:spcAft>
              <a:buSzPts val="1800"/>
              <a:buFont typeface="Arial"/>
              <a:buAutoNum type="alphaLcParenR"/>
            </a:pPr>
            <a:r>
              <a:rPr lang="en-US" sz="1800" dirty="0">
                <a:solidFill>
                  <a:schemeClr val="dk1"/>
                </a:solidFill>
              </a:rPr>
              <a:t>Counting </a:t>
            </a:r>
            <a:r>
              <a:rPr lang="en-US" sz="1800" dirty="0" err="1">
                <a:solidFill>
                  <a:schemeClr val="dk1"/>
                </a:solidFill>
              </a:rPr>
              <a:t>parshiyos</a:t>
            </a:r>
            <a:r>
              <a:rPr lang="en-US" sz="1800" dirty="0">
                <a:solidFill>
                  <a:schemeClr val="dk1"/>
                </a:solidFill>
              </a:rPr>
              <a:t> and deciding which ones to double</a:t>
            </a:r>
            <a:endParaRPr sz="1800" dirty="0">
              <a:solidFill>
                <a:schemeClr val="dk1"/>
              </a:solidFill>
            </a:endParaRPr>
          </a:p>
          <a:p>
            <a:pPr marL="914400" lvl="1" indent="-317500" algn="l" rtl="0">
              <a:lnSpc>
                <a:spcPct val="115000"/>
              </a:lnSpc>
              <a:spcBef>
                <a:spcPts val="600"/>
              </a:spcBef>
              <a:spcAft>
                <a:spcPts val="0"/>
              </a:spcAft>
              <a:buSzPts val="1800"/>
              <a:buFont typeface="Arial"/>
              <a:buAutoNum type="alphaLcParenR"/>
            </a:pPr>
            <a:r>
              <a:rPr lang="en-US" sz="1800" dirty="0">
                <a:solidFill>
                  <a:schemeClr val="dk1"/>
                </a:solidFill>
              </a:rPr>
              <a:t>Eretz Yisroel and </a:t>
            </a:r>
            <a:r>
              <a:rPr lang="en-US" sz="1800" dirty="0" err="1">
                <a:solidFill>
                  <a:schemeClr val="dk1"/>
                </a:solidFill>
              </a:rPr>
              <a:t>chutzah</a:t>
            </a:r>
            <a:r>
              <a:rPr lang="en-US" sz="1800" dirty="0">
                <a:solidFill>
                  <a:schemeClr val="dk1"/>
                </a:solidFill>
              </a:rPr>
              <a:t> </a:t>
            </a:r>
            <a:r>
              <a:rPr lang="en-US" sz="1800" dirty="0" err="1">
                <a:solidFill>
                  <a:schemeClr val="dk1"/>
                </a:solidFill>
              </a:rPr>
              <a:t>la’aretz</a:t>
            </a:r>
            <a:endParaRPr sz="1800" dirty="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3a) Yomim Tovim</a:t>
            </a:r>
            <a:endParaRPr/>
          </a:p>
        </p:txBody>
      </p:sp>
      <p:sp>
        <p:nvSpPr>
          <p:cNvPr id="422" name="Google Shape;422;p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Char char="●"/>
            </a:pPr>
            <a:r>
              <a:rPr lang="en-US">
                <a:solidFill>
                  <a:schemeClr val="dk1"/>
                </a:solidFill>
              </a:rPr>
              <a:t>If the major yomim tovim fall on Shabbos, they have their own reading</a:t>
            </a:r>
            <a:br>
              <a:rPr lang="en-US">
                <a:solidFill>
                  <a:schemeClr val="dk1"/>
                </a:solidFill>
              </a:rPr>
            </a:br>
            <a:r>
              <a:rPr lang="en-US">
                <a:solidFill>
                  <a:schemeClr val="dk1"/>
                </a:solidFill>
              </a:rPr>
              <a:t>- and the weekly sidrah waits for the next week.</a:t>
            </a:r>
            <a:endParaRPr/>
          </a:p>
          <a:p>
            <a:pPr marL="457200" lvl="0" indent="-342900" algn="l" rtl="0">
              <a:lnSpc>
                <a:spcPct val="115000"/>
              </a:lnSpc>
              <a:spcBef>
                <a:spcPts val="600"/>
              </a:spcBef>
              <a:spcAft>
                <a:spcPts val="0"/>
              </a:spcAft>
              <a:buSzPts val="1800"/>
              <a:buChar char="●"/>
            </a:pPr>
            <a:r>
              <a:rPr lang="en-US">
                <a:solidFill>
                  <a:schemeClr val="dk1"/>
                </a:solidFill>
              </a:rPr>
              <a:t>This applies to:</a:t>
            </a:r>
            <a:br>
              <a:rPr lang="en-US">
                <a:solidFill>
                  <a:schemeClr val="dk1"/>
                </a:solidFill>
              </a:rPr>
            </a:br>
            <a:r>
              <a:rPr lang="en-US">
                <a:solidFill>
                  <a:schemeClr val="dk1"/>
                </a:solidFill>
              </a:rPr>
              <a:t>Rosh Hashanah, Yom Kippur, all of Sukkos, all of Pesach, and Shavuos.</a:t>
            </a:r>
            <a:endParaRPr/>
          </a:p>
          <a:p>
            <a:pPr marL="457200" lvl="0" indent="-342900" algn="l" rtl="0">
              <a:lnSpc>
                <a:spcPct val="115000"/>
              </a:lnSpc>
              <a:spcBef>
                <a:spcPts val="600"/>
              </a:spcBef>
              <a:spcAft>
                <a:spcPts val="0"/>
              </a:spcAft>
              <a:buSzPts val="1800"/>
              <a:buChar char="●"/>
            </a:pPr>
            <a:r>
              <a:rPr lang="en-US">
                <a:solidFill>
                  <a:schemeClr val="dk1"/>
                </a:solidFill>
              </a:rPr>
              <a:t>Sukkos and Pesach can contain one or two Shabboses.</a:t>
            </a:r>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3b) Counting parshiyos	</a:t>
            </a:r>
            <a:endParaRPr/>
          </a:p>
        </p:txBody>
      </p:sp>
      <p:sp>
        <p:nvSpPr>
          <p:cNvPr id="428" name="Google Shape;428;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a:solidFill>
                  <a:schemeClr val="dk1"/>
                </a:solidFill>
              </a:rPr>
              <a:t>Depending on</a:t>
            </a:r>
            <a:endParaRPr/>
          </a:p>
          <a:p>
            <a:pPr marL="914400" lvl="1" indent="-317500" algn="l" rtl="0">
              <a:lnSpc>
                <a:spcPct val="100000"/>
              </a:lnSpc>
              <a:spcBef>
                <a:spcPts val="600"/>
              </a:spcBef>
              <a:spcAft>
                <a:spcPts val="0"/>
              </a:spcAft>
              <a:buSzPts val="1400"/>
              <a:buChar char="○"/>
            </a:pPr>
            <a:r>
              <a:rPr lang="en-US" sz="1800">
                <a:solidFill>
                  <a:schemeClr val="dk1"/>
                </a:solidFill>
              </a:rPr>
              <a:t>when Rosh Hashanah falls at the beginning and end of the year, and</a:t>
            </a:r>
            <a:endParaRPr/>
          </a:p>
          <a:p>
            <a:pPr marL="914400" lvl="1" indent="-317500" algn="l" rtl="0">
              <a:lnSpc>
                <a:spcPct val="100000"/>
              </a:lnSpc>
              <a:spcBef>
                <a:spcPts val="600"/>
              </a:spcBef>
              <a:spcAft>
                <a:spcPts val="0"/>
              </a:spcAft>
              <a:buSzPts val="1400"/>
              <a:buChar char="○"/>
            </a:pPr>
            <a:r>
              <a:rPr lang="en-US" sz="1800">
                <a:solidFill>
                  <a:schemeClr val="dk1"/>
                </a:solidFill>
              </a:rPr>
              <a:t>how many yomim tovim interrupt,</a:t>
            </a:r>
            <a:endParaRPr/>
          </a:p>
          <a:p>
            <a:pPr marL="457200" lvl="0" indent="-342900" algn="l" rtl="0">
              <a:lnSpc>
                <a:spcPct val="100000"/>
              </a:lnSpc>
              <a:spcBef>
                <a:spcPts val="600"/>
              </a:spcBef>
              <a:spcAft>
                <a:spcPts val="0"/>
              </a:spcAft>
              <a:buSzPts val="1800"/>
              <a:buChar char="●"/>
            </a:pPr>
            <a:r>
              <a:rPr lang="en-US">
                <a:solidFill>
                  <a:schemeClr val="dk1"/>
                </a:solidFill>
              </a:rPr>
              <a:t>we find the total numbers of weekly readings that year. Count.</a:t>
            </a:r>
            <a:endParaRPr/>
          </a:p>
          <a:p>
            <a:pPr marL="457200" lvl="0" indent="-342900" algn="l" rtl="0">
              <a:lnSpc>
                <a:spcPct val="100000"/>
              </a:lnSpc>
              <a:spcBef>
                <a:spcPts val="600"/>
              </a:spcBef>
              <a:spcAft>
                <a:spcPts val="0"/>
              </a:spcAft>
              <a:buSzPts val="1800"/>
              <a:buChar char="●"/>
            </a:pPr>
            <a:r>
              <a:rPr lang="en-US">
                <a:solidFill>
                  <a:schemeClr val="dk1"/>
                </a:solidFill>
              </a:rPr>
              <a:t>There are 54 sidros (see the left-hand pane in the Keviyus page). Some may need to be doubled up, to fit the actual number of readings.</a:t>
            </a:r>
            <a:endParaRPr/>
          </a:p>
          <a:p>
            <a:pPr marL="457200" lvl="0" indent="-342900" algn="l" rtl="0">
              <a:lnSpc>
                <a:spcPct val="100000"/>
              </a:lnSpc>
              <a:spcBef>
                <a:spcPts val="600"/>
              </a:spcBef>
              <a:spcAft>
                <a:spcPts val="0"/>
              </a:spcAft>
              <a:buSzPts val="1800"/>
              <a:buChar char="●"/>
            </a:pPr>
            <a:r>
              <a:rPr lang="en-US">
                <a:solidFill>
                  <a:schemeClr val="dk1"/>
                </a:solidFill>
              </a:rPr>
              <a:t>[One of them is V’zos Habracha, and it is read on Simchas Torah – doesn’t count.]</a:t>
            </a:r>
            <a:endParaRPr/>
          </a:p>
          <a:p>
            <a:pPr marL="457200" lvl="0" indent="-342900" algn="l" rtl="0">
              <a:lnSpc>
                <a:spcPct val="100000"/>
              </a:lnSpc>
              <a:spcBef>
                <a:spcPts val="600"/>
              </a:spcBef>
              <a:spcAft>
                <a:spcPts val="0"/>
              </a:spcAft>
              <a:buSzPts val="1800"/>
              <a:buChar char="●"/>
            </a:pPr>
            <a:r>
              <a:rPr lang="en-US">
                <a:solidFill>
                  <a:schemeClr val="dk1"/>
                </a:solidFill>
              </a:rPr>
              <a:t>There are (about) four more weeks in a leap year (מעוברת) than in a regular year (פשוטה), so a regular year will need several more double parshiyos.</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3c) Eretz Yisroel and chutzah la’aretz</a:t>
            </a:r>
            <a:endParaRPr/>
          </a:p>
        </p:txBody>
      </p:sp>
      <p:sp>
        <p:nvSpPr>
          <p:cNvPr id="440" name="Google Shape;440;p6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Char char="●"/>
            </a:pPr>
            <a:r>
              <a:rPr lang="en-US">
                <a:solidFill>
                  <a:schemeClr val="dk1"/>
                </a:solidFill>
              </a:rPr>
              <a:t>The one-day yomim tovim in Eretz Yisroel can mean that the second day of yom tov falls on Shabbos, and takes over the Torah reading in chutzah la’aretz -</a:t>
            </a:r>
            <a:endParaRPr/>
          </a:p>
          <a:p>
            <a:pPr marL="457200" lvl="0" indent="-342900" algn="l" rtl="0">
              <a:lnSpc>
                <a:spcPct val="115000"/>
              </a:lnSpc>
              <a:spcBef>
                <a:spcPts val="600"/>
              </a:spcBef>
              <a:spcAft>
                <a:spcPts val="0"/>
              </a:spcAft>
              <a:buSzPts val="1800"/>
              <a:buChar char="●"/>
            </a:pPr>
            <a:r>
              <a:rPr lang="en-US">
                <a:solidFill>
                  <a:schemeClr val="dk1"/>
                </a:solidFill>
              </a:rPr>
              <a:t>but not in Eretz Yisroel.</a:t>
            </a:r>
            <a:endParaRPr/>
          </a:p>
          <a:p>
            <a:pPr marL="457200" lvl="0" indent="-342900" algn="l" rtl="0">
              <a:lnSpc>
                <a:spcPct val="115000"/>
              </a:lnSpc>
              <a:spcBef>
                <a:spcPts val="600"/>
              </a:spcBef>
              <a:spcAft>
                <a:spcPts val="0"/>
              </a:spcAft>
              <a:buSzPts val="1800"/>
              <a:buChar char="●"/>
            </a:pPr>
            <a:r>
              <a:rPr lang="en-US">
                <a:solidFill>
                  <a:schemeClr val="dk1"/>
                </a:solidFill>
              </a:rPr>
              <a:t>That would mean that Eretz Yisroel has room for an extra parsha that year, compared to chutzah la’aretz. It will jump a week ahead then, and stay ahead until chutzah la’aretz has a double parsha and Eretz Yisroel not.</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Sidros, cont.</a:t>
            </a:r>
            <a:endParaRPr/>
          </a:p>
        </p:txBody>
      </p:sp>
      <p:graphicFrame>
        <p:nvGraphicFramePr>
          <p:cNvPr id="446" name="Google Shape;446;p65"/>
          <p:cNvGraphicFramePr/>
          <p:nvPr>
            <p:extLst>
              <p:ext uri="{D42A27DB-BD31-4B8C-83A1-F6EECF244321}">
                <p14:modId xmlns:p14="http://schemas.microsoft.com/office/powerpoint/2010/main" val="2878147791"/>
              </p:ext>
            </p:extLst>
          </p:nvPr>
        </p:nvGraphicFramePr>
        <p:xfrm>
          <a:off x="753036" y="1188054"/>
          <a:ext cx="7637950" cy="3114080"/>
        </p:xfrm>
        <a:graphic>
          <a:graphicData uri="http://schemas.openxmlformats.org/drawingml/2006/table">
            <a:tbl>
              <a:tblPr>
                <a:noFill/>
                <a:tableStyleId>{95B18E70-B681-499C-819D-2F231DCEA863}</a:tableStyleId>
              </a:tblPr>
              <a:tblGrid>
                <a:gridCol w="3469350">
                  <a:extLst>
                    <a:ext uri="{9D8B030D-6E8A-4147-A177-3AD203B41FA5}">
                      <a16:colId xmlns:a16="http://schemas.microsoft.com/office/drawing/2014/main" val="20000"/>
                    </a:ext>
                  </a:extLst>
                </a:gridCol>
                <a:gridCol w="4168600">
                  <a:extLst>
                    <a:ext uri="{9D8B030D-6E8A-4147-A177-3AD203B41FA5}">
                      <a16:colId xmlns:a16="http://schemas.microsoft.com/office/drawing/2014/main" val="20001"/>
                    </a:ext>
                  </a:extLst>
                </a:gridCol>
              </a:tblGrid>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This year:</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Scroll down your calendar for the year and see</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1"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where the </a:t>
                      </a:r>
                      <a:r>
                        <a:rPr lang="en-US" sz="1800" u="none" strike="noStrike" cap="none" dirty="0" err="1">
                          <a:solidFill>
                            <a:schemeClr val="dk1"/>
                          </a:solidFill>
                        </a:rPr>
                        <a:t>parshiyos</a:t>
                      </a:r>
                      <a:r>
                        <a:rPr lang="en-US" sz="1800" u="none" strike="noStrike" cap="none" dirty="0">
                          <a:solidFill>
                            <a:schemeClr val="dk1"/>
                          </a:solidFill>
                        </a:rPr>
                        <a:t> get pushed away by the major </a:t>
                      </a:r>
                      <a:r>
                        <a:rPr lang="en-US" sz="1800" u="none" strike="noStrike" cap="none" dirty="0" err="1">
                          <a:solidFill>
                            <a:schemeClr val="dk1"/>
                          </a:solidFill>
                        </a:rPr>
                        <a:t>Yomim</a:t>
                      </a:r>
                      <a:r>
                        <a:rPr lang="en-US" sz="1800" u="none" strike="noStrike" cap="none" dirty="0">
                          <a:solidFill>
                            <a:schemeClr val="dk1"/>
                          </a:solidFill>
                        </a:rPr>
                        <a:t> </a:t>
                      </a:r>
                      <a:r>
                        <a:rPr lang="en-US" sz="1800" u="none" strike="noStrike" cap="none" dirty="0" err="1">
                          <a:solidFill>
                            <a:schemeClr val="dk1"/>
                          </a:solidFill>
                        </a:rPr>
                        <a:t>Tovim</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he-IL" sz="1800" u="none" strike="noStrike" cap="none" baseline="0" dirty="0">
                          <a:solidFill>
                            <a:schemeClr val="dk1"/>
                          </a:solidFill>
                        </a:rPr>
                        <a:t>זח"ג</a:t>
                      </a:r>
                      <a:r>
                        <a:rPr lang="en-US" sz="1800" u="none" strike="noStrike" cap="none" baseline="0" dirty="0">
                          <a:solidFill>
                            <a:schemeClr val="dk1"/>
                          </a:solidFill>
                        </a:rPr>
                        <a:t> leap </a:t>
                      </a:r>
                      <a:r>
                        <a:rPr lang="en-US" sz="1800" u="none" strike="noStrike" cap="none" dirty="0">
                          <a:solidFill>
                            <a:schemeClr val="dk1"/>
                          </a:solidFill>
                        </a:rPr>
                        <a:t>year. On Shabbos: Rosh Hashanah, 1st day of </a:t>
                      </a:r>
                      <a:r>
                        <a:rPr lang="en-US" sz="1800" u="none" strike="noStrike" cap="none" dirty="0" err="1">
                          <a:solidFill>
                            <a:schemeClr val="dk1"/>
                          </a:solidFill>
                        </a:rPr>
                        <a:t>Sukkos</a:t>
                      </a:r>
                      <a:r>
                        <a:rPr lang="en-US" sz="1800" u="none" strike="noStrike" cap="none" dirty="0">
                          <a:solidFill>
                            <a:schemeClr val="dk1"/>
                          </a:solidFill>
                        </a:rPr>
                        <a:t> and Shemini </a:t>
                      </a:r>
                      <a:r>
                        <a:rPr lang="en-US" sz="1800" u="none" strike="noStrike" cap="none" dirty="0" err="1">
                          <a:solidFill>
                            <a:schemeClr val="dk1"/>
                          </a:solidFill>
                        </a:rPr>
                        <a:t>Ateres</a:t>
                      </a:r>
                      <a:r>
                        <a:rPr lang="en-US" sz="1800" u="none" strike="noStrike" cap="none" dirty="0">
                          <a:solidFill>
                            <a:schemeClr val="dk1"/>
                          </a:solidFill>
                        </a:rPr>
                        <a:t>, both </a:t>
                      </a:r>
                      <a:r>
                        <a:rPr lang="he-IL" sz="1800" u="none" strike="noStrike" cap="none" dirty="0">
                          <a:solidFill>
                            <a:schemeClr val="dk1"/>
                          </a:solidFill>
                        </a:rPr>
                        <a:t>א"י</a:t>
                      </a:r>
                      <a:r>
                        <a:rPr lang="en-US" sz="1800" u="none" strike="noStrike" cap="none" dirty="0">
                          <a:solidFill>
                            <a:schemeClr val="dk1"/>
                          </a:solidFill>
                        </a:rPr>
                        <a:t> and </a:t>
                      </a:r>
                      <a:r>
                        <a:rPr lang="he-IL" sz="1800" u="none" strike="noStrike" cap="none" dirty="0">
                          <a:solidFill>
                            <a:schemeClr val="dk1"/>
                          </a:solidFill>
                        </a:rPr>
                        <a:t>חו"ל</a:t>
                      </a:r>
                      <a:r>
                        <a:rPr lang="en-US" sz="1800" u="none" strike="noStrike" cap="none" dirty="0">
                          <a:solidFill>
                            <a:schemeClr val="dk1"/>
                          </a:solidFill>
                        </a:rPr>
                        <a:t>.</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70850">
                <a:tc>
                  <a:txBody>
                    <a:bodyPr/>
                    <a:lstStyle/>
                    <a:p>
                      <a:pPr marL="285750" marR="0" lvl="1"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and how many times they need to be doubled to make things fit – to use all 54 </a:t>
                      </a:r>
                      <a:r>
                        <a:rPr lang="en-US" sz="1800" u="none" strike="noStrike" cap="none" dirty="0" err="1">
                          <a:solidFill>
                            <a:schemeClr val="dk1"/>
                          </a:solidFill>
                        </a:rPr>
                        <a:t>sidros</a:t>
                      </a:r>
                      <a:r>
                        <a:rPr lang="en-US" sz="1800" u="none" strike="noStrike" cap="none" dirty="0">
                          <a:solidFill>
                            <a:schemeClr val="dk1"/>
                          </a:solidFill>
                        </a:rPr>
                        <a:t>.</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Only Matos-</a:t>
                      </a:r>
                      <a:r>
                        <a:rPr lang="en-US" sz="1800" u="none" strike="noStrike" cap="none" dirty="0" err="1">
                          <a:solidFill>
                            <a:schemeClr val="dk1"/>
                          </a:solidFill>
                        </a:rPr>
                        <a:t>Masei</a:t>
                      </a:r>
                      <a:r>
                        <a:rPr lang="en-US" sz="1800" u="none" strike="noStrike" cap="none" dirty="0">
                          <a:solidFill>
                            <a:schemeClr val="dk1"/>
                          </a:solidFill>
                        </a:rPr>
                        <a:t> is doubled, and </a:t>
                      </a:r>
                      <a:r>
                        <a:rPr lang="en-US" sz="1800" u="none" strike="noStrike" cap="none" dirty="0" err="1">
                          <a:solidFill>
                            <a:schemeClr val="dk1"/>
                          </a:solidFill>
                        </a:rPr>
                        <a:t>Nitzavim-Vayeilech</a:t>
                      </a:r>
                      <a:r>
                        <a:rPr lang="en-US" sz="1800" u="none" strike="noStrike" cap="none" dirty="0">
                          <a:solidFill>
                            <a:schemeClr val="dk1"/>
                          </a:solidFill>
                        </a:rPr>
                        <a:t> - for both. </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 Yomim Tovim and Sidros</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600"/>
              </a:spcBef>
              <a:buClr>
                <a:srgbClr val="000000"/>
              </a:buClr>
              <a:buAutoNum type="arabicParenR"/>
            </a:pPr>
            <a:r>
              <a:rPr lang="en-US" dirty="0">
                <a:solidFill>
                  <a:srgbClr val="000000"/>
                </a:solidFill>
              </a:rPr>
              <a:t>Establish the months</a:t>
            </a:r>
          </a:p>
          <a:p>
            <a:pPr lvl="0">
              <a:spcBef>
                <a:spcPts val="600"/>
              </a:spcBef>
              <a:buClr>
                <a:srgbClr val="000000"/>
              </a:buClr>
              <a:buAutoNum type="arabicParenR"/>
            </a:pPr>
            <a:r>
              <a:rPr lang="en" dirty="0">
                <a:solidFill>
                  <a:srgbClr val="000000"/>
                </a:solidFill>
              </a:rPr>
              <a:t>Yomim tovim</a:t>
            </a:r>
          </a:p>
          <a:p>
            <a:pPr>
              <a:spcBef>
                <a:spcPts val="600"/>
              </a:spcBef>
              <a:buClr>
                <a:srgbClr val="000000"/>
              </a:buClr>
              <a:buFont typeface="Arial"/>
              <a:buAutoNum type="arabicParenR"/>
            </a:pPr>
            <a:r>
              <a:rPr lang="en-US" dirty="0" err="1">
                <a:solidFill>
                  <a:schemeClr val="tx1"/>
                </a:solidFill>
              </a:rPr>
              <a:t>Sidros</a:t>
            </a:r>
            <a:br>
              <a:rPr lang="en-US" dirty="0">
                <a:solidFill>
                  <a:schemeClr val="tx1"/>
                </a:solidFill>
              </a:rPr>
            </a:br>
            <a:r>
              <a:rPr lang="en" dirty="0">
                <a:solidFill>
                  <a:schemeClr val="tx1"/>
                </a:solidFill>
              </a:rPr>
              <a:t>- </a:t>
            </a:r>
            <a:r>
              <a:rPr lang="en-US" dirty="0">
                <a:solidFill>
                  <a:schemeClr val="tx1"/>
                </a:solidFill>
              </a:rPr>
              <a:t>Introduction</a:t>
            </a:r>
            <a:br>
              <a:rPr lang="en" dirty="0">
                <a:solidFill>
                  <a:schemeClr val="tx1"/>
                </a:solidFill>
              </a:rPr>
            </a:br>
            <a:r>
              <a:rPr lang="en" dirty="0">
                <a:solidFill>
                  <a:srgbClr val="000000"/>
                </a:solidFill>
              </a:rPr>
              <a:t>- Arranging the sidros</a:t>
            </a:r>
          </a:p>
          <a:p>
            <a:pPr lvl="0">
              <a:buClr>
                <a:srgbClr val="000000"/>
              </a:buClr>
              <a:buAutoNum type="arabicParenR"/>
            </a:pPr>
            <a:endParaRPr lang="en" dirty="0">
              <a:solidFill>
                <a:srgbClr val="000000"/>
              </a:solidFill>
            </a:endParaRPr>
          </a:p>
        </p:txBody>
      </p:sp>
    </p:spTree>
    <p:custDataLst>
      <p:tags r:id="rId1"/>
    </p:custDataLst>
    <p:extLst>
      <p:ext uri="{BB962C8B-B14F-4D97-AF65-F5344CB8AC3E}">
        <p14:creationId xmlns:p14="http://schemas.microsoft.com/office/powerpoint/2010/main" val="2219332944"/>
      </p:ext>
    </p:extLst>
  </p:cSld>
  <p:clrMapOvr>
    <a:masterClrMapping/>
  </p:clrMapOvr>
  <mc:AlternateContent xmlns:mc="http://schemas.openxmlformats.org/markup-compatibility/2006" xmlns:p14="http://schemas.microsoft.com/office/powerpoint/2010/main">
    <mc:Choice Requires="p14">
      <p:transition spd="slow" p14:dur="2000" advTm="5731"/>
    </mc:Choice>
    <mc:Fallback xmlns="">
      <p:transition spd="slow" advTm="5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97">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Sidros – Arranging the sidros</a:t>
            </a:r>
            <a:endParaRPr/>
          </a:p>
        </p:txBody>
      </p:sp>
      <p:sp>
        <p:nvSpPr>
          <p:cNvPr id="458" name="Google Shape;458;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800"/>
              </a:spcBef>
              <a:spcAft>
                <a:spcPts val="0"/>
              </a:spcAft>
              <a:buClr>
                <a:srgbClr val="000000"/>
              </a:buClr>
              <a:buSzPts val="1800"/>
              <a:buNone/>
            </a:pPr>
            <a:r>
              <a:rPr lang="en-US">
                <a:solidFill>
                  <a:srgbClr val="000000"/>
                </a:solidFill>
              </a:rPr>
              <a:t>We do this in stages, working between benchmarks.</a:t>
            </a:r>
            <a:endParaRPr/>
          </a:p>
          <a:p>
            <a:pPr marL="457200" lvl="0" indent="-342900" algn="l" rtl="0">
              <a:lnSpc>
                <a:spcPct val="115000"/>
              </a:lnSpc>
              <a:spcBef>
                <a:spcPts val="800"/>
              </a:spcBef>
              <a:spcAft>
                <a:spcPts val="0"/>
              </a:spcAft>
              <a:buClr>
                <a:srgbClr val="000000"/>
              </a:buClr>
              <a:buSzPts val="1800"/>
              <a:buAutoNum type="arabicParenR"/>
            </a:pPr>
            <a:r>
              <a:rPr lang="en-US">
                <a:solidFill>
                  <a:srgbClr val="000000"/>
                </a:solidFill>
              </a:rPr>
              <a:t>Beginning the year</a:t>
            </a:r>
            <a:endParaRPr/>
          </a:p>
          <a:p>
            <a:pPr marL="457200" lvl="0" indent="-342900" algn="l" rtl="0">
              <a:lnSpc>
                <a:spcPct val="115000"/>
              </a:lnSpc>
              <a:spcBef>
                <a:spcPts val="800"/>
              </a:spcBef>
              <a:spcAft>
                <a:spcPts val="0"/>
              </a:spcAft>
              <a:buClr>
                <a:srgbClr val="000000"/>
              </a:buClr>
              <a:buSzPts val="1800"/>
              <a:buAutoNum type="arabicParenR"/>
            </a:pPr>
            <a:r>
              <a:rPr lang="en-US">
                <a:solidFill>
                  <a:srgbClr val="000000"/>
                </a:solidFill>
              </a:rPr>
              <a:t>Pesach</a:t>
            </a:r>
            <a:endParaRPr/>
          </a:p>
          <a:p>
            <a:pPr marL="457200" lvl="0" indent="-342900" algn="l" rtl="0">
              <a:lnSpc>
                <a:spcPct val="115000"/>
              </a:lnSpc>
              <a:spcBef>
                <a:spcPts val="800"/>
              </a:spcBef>
              <a:spcAft>
                <a:spcPts val="0"/>
              </a:spcAft>
              <a:buClr>
                <a:srgbClr val="000000"/>
              </a:buClr>
              <a:buSzPts val="1800"/>
              <a:buAutoNum type="arabicParenR"/>
            </a:pPr>
            <a:r>
              <a:rPr lang="en-US">
                <a:solidFill>
                  <a:srgbClr val="000000"/>
                </a:solidFill>
              </a:rPr>
              <a:t>Shavuos</a:t>
            </a:r>
            <a:endParaRPr/>
          </a:p>
          <a:p>
            <a:pPr marL="457200" lvl="0" indent="-342900" algn="l" rtl="0">
              <a:lnSpc>
                <a:spcPct val="115000"/>
              </a:lnSpc>
              <a:spcBef>
                <a:spcPts val="800"/>
              </a:spcBef>
              <a:spcAft>
                <a:spcPts val="0"/>
              </a:spcAft>
              <a:buClr>
                <a:srgbClr val="000000"/>
              </a:buClr>
              <a:buSzPts val="1800"/>
              <a:buAutoNum type="arabicParenR"/>
            </a:pPr>
            <a:r>
              <a:rPr lang="en-US">
                <a:solidFill>
                  <a:srgbClr val="000000"/>
                </a:solidFill>
              </a:rPr>
              <a:t>Tisha B’Av</a:t>
            </a:r>
            <a:endParaRPr/>
          </a:p>
          <a:p>
            <a:pPr marL="457200" lvl="0" indent="-342900" algn="l" rtl="0">
              <a:lnSpc>
                <a:spcPct val="115000"/>
              </a:lnSpc>
              <a:spcBef>
                <a:spcPts val="800"/>
              </a:spcBef>
              <a:spcAft>
                <a:spcPts val="0"/>
              </a:spcAft>
              <a:buClr>
                <a:srgbClr val="000000"/>
              </a:buClr>
              <a:buSzPts val="1800"/>
              <a:buAutoNum type="arabicParenR"/>
            </a:pPr>
            <a:r>
              <a:rPr lang="en-US">
                <a:solidFill>
                  <a:srgbClr val="000000"/>
                </a:solidFill>
              </a:rPr>
              <a:t>Nitzavim-Vayeilech</a:t>
            </a:r>
            <a:endParaRPr/>
          </a:p>
          <a:p>
            <a:pPr marL="114300" lvl="0" indent="0" algn="l" rtl="0">
              <a:lnSpc>
                <a:spcPct val="115000"/>
              </a:lnSpc>
              <a:spcBef>
                <a:spcPts val="800"/>
              </a:spcBef>
              <a:spcAft>
                <a:spcPts val="0"/>
              </a:spcAft>
              <a:buClr>
                <a:srgbClr val="000000"/>
              </a:buClr>
              <a:buSzPts val="1800"/>
              <a:buNone/>
            </a:pPr>
            <a:r>
              <a:rPr lang="en-US">
                <a:solidFill>
                  <a:srgbClr val="000000"/>
                </a:solidFill>
              </a:rPr>
              <a:t>Plus - some changes between Eretz Yisroel and chutzah la’aretz</a:t>
            </a:r>
            <a:endParaRPr/>
          </a:p>
          <a:p>
            <a:pPr marL="114300" lvl="0" indent="0" algn="l" rtl="0">
              <a:lnSpc>
                <a:spcPct val="115000"/>
              </a:lnSpc>
              <a:spcBef>
                <a:spcPts val="800"/>
              </a:spcBef>
              <a:spcAft>
                <a:spcPts val="0"/>
              </a:spcAft>
              <a:buClr>
                <a:srgbClr val="000000"/>
              </a:buClr>
              <a:buSzPts val="1800"/>
              <a:buNone/>
            </a:pPr>
            <a:r>
              <a:rPr lang="en-US">
                <a:solidFill>
                  <a:srgbClr val="000000"/>
                </a:solidFill>
              </a:rPr>
              <a:t>(A fuller description is in the separate Sidros.pptx)</a:t>
            </a:r>
            <a:endParaRPr/>
          </a:p>
          <a:p>
            <a:pPr marL="457200" lvl="0" indent="-228600" algn="l" rtl="0">
              <a:lnSpc>
                <a:spcPct val="115000"/>
              </a:lnSpc>
              <a:spcBef>
                <a:spcPts val="0"/>
              </a:spcBef>
              <a:spcAft>
                <a:spcPts val="0"/>
              </a:spcAft>
              <a:buClr>
                <a:srgbClr val="000000"/>
              </a:buClr>
              <a:buSzPts val="1800"/>
              <a:buFont typeface="Arial"/>
              <a:buNone/>
            </a:pPr>
            <a:endParaRPr>
              <a:solidFill>
                <a:srgbClr val="000000"/>
              </a:solidFill>
              <a:highlight>
                <a:srgbClr val="FFFF00"/>
              </a:high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1) Arranging the </a:t>
            </a:r>
            <a:r>
              <a:rPr lang="en-US" dirty="0" err="1"/>
              <a:t>sidros</a:t>
            </a:r>
            <a:r>
              <a:rPr lang="en-US" dirty="0"/>
              <a:t> – beginning the year</a:t>
            </a:r>
            <a:endParaRPr dirty="0"/>
          </a:p>
        </p:txBody>
      </p:sp>
      <p:graphicFrame>
        <p:nvGraphicFramePr>
          <p:cNvPr id="464" name="Google Shape;464;p68"/>
          <p:cNvGraphicFramePr/>
          <p:nvPr>
            <p:extLst>
              <p:ext uri="{D42A27DB-BD31-4B8C-83A1-F6EECF244321}">
                <p14:modId xmlns:p14="http://schemas.microsoft.com/office/powerpoint/2010/main" val="2326636514"/>
              </p:ext>
            </p:extLst>
          </p:nvPr>
        </p:nvGraphicFramePr>
        <p:xfrm>
          <a:off x="627530" y="1111089"/>
          <a:ext cx="7637925" cy="3662720"/>
        </p:xfrm>
        <a:graphic>
          <a:graphicData uri="http://schemas.openxmlformats.org/drawingml/2006/table">
            <a:tbl>
              <a:tblPr>
                <a:noFill/>
                <a:tableStyleId>{95B18E70-B681-499C-819D-2F231DCEA863}</a:tableStyleId>
              </a:tblPr>
              <a:tblGrid>
                <a:gridCol w="4464425">
                  <a:extLst>
                    <a:ext uri="{9D8B030D-6E8A-4147-A177-3AD203B41FA5}">
                      <a16:colId xmlns:a16="http://schemas.microsoft.com/office/drawing/2014/main" val="20000"/>
                    </a:ext>
                  </a:extLst>
                </a:gridCol>
                <a:gridCol w="3173500">
                  <a:extLst>
                    <a:ext uri="{9D8B030D-6E8A-4147-A177-3AD203B41FA5}">
                      <a16:colId xmlns:a16="http://schemas.microsoft.com/office/drawing/2014/main" val="20001"/>
                    </a:ext>
                  </a:extLst>
                </a:gridCol>
              </a:tblGrid>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None/>
                      </a:pPr>
                      <a:r>
                        <a:rPr lang="en-US" sz="1800" b="1" u="none" strike="noStrike" cap="none">
                          <a:solidFill>
                            <a:schemeClr val="dk1"/>
                          </a:solidFill>
                        </a:rPr>
                        <a:t>On Keviyus page:</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No </a:t>
                      </a:r>
                      <a:r>
                        <a:rPr lang="en-US" sz="1800" u="none" strike="noStrike" cap="none" dirty="0" err="1">
                          <a:solidFill>
                            <a:schemeClr val="dk1"/>
                          </a:solidFill>
                        </a:rPr>
                        <a:t>sidros</a:t>
                      </a:r>
                      <a:r>
                        <a:rPr lang="en-US" sz="1800" u="none" strike="noStrike" cap="none" dirty="0">
                          <a:solidFill>
                            <a:schemeClr val="dk1"/>
                          </a:solidFill>
                        </a:rPr>
                        <a:t> are ever combined until Adar</a:t>
                      </a:r>
                      <a:br>
                        <a:rPr lang="en-US" sz="1800" u="none" strike="noStrike" cap="none" dirty="0">
                          <a:solidFill>
                            <a:schemeClr val="dk1"/>
                          </a:solidFill>
                        </a:rPr>
                      </a:br>
                      <a:r>
                        <a:rPr lang="en-US" sz="1800" u="none" strike="noStrike" cap="none" dirty="0">
                          <a:solidFill>
                            <a:schemeClr val="dk1"/>
                          </a:solidFill>
                        </a:rPr>
                        <a:t>- in olden times they wouldn’t know till then if it would be a leap year!</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Scroll down to Adar</a:t>
                      </a:r>
                      <a:endParaRPr/>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It can help to open </a:t>
                      </a:r>
                      <a:r>
                        <a:rPr lang="en-US" sz="1800" i="1" u="none" strike="noStrike" cap="none">
                          <a:solidFill>
                            <a:schemeClr val="dk1"/>
                          </a:solidFill>
                        </a:rPr>
                        <a:t>two</a:t>
                      </a:r>
                      <a:r>
                        <a:rPr lang="en-US" sz="1800" u="none" strike="noStrike" cap="none">
                          <a:solidFill>
                            <a:schemeClr val="dk1"/>
                          </a:solidFill>
                        </a:rPr>
                        <a:t> calendars, side by side.</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In a regular year we need to catch up about four weeks, so in a leap year all of </a:t>
                      </a:r>
                      <a:r>
                        <a:rPr lang="en-US" sz="1800" u="none" strike="noStrike" cap="none" dirty="0" err="1">
                          <a:solidFill>
                            <a:schemeClr val="dk1"/>
                          </a:solidFill>
                        </a:rPr>
                        <a:t>Vayakhel-Pekudei</a:t>
                      </a:r>
                      <a:r>
                        <a:rPr lang="en-US" sz="1800" u="none" strike="noStrike" cap="none" dirty="0">
                          <a:solidFill>
                            <a:schemeClr val="dk1"/>
                          </a:solidFill>
                        </a:rPr>
                        <a:t>, </a:t>
                      </a:r>
                      <a:r>
                        <a:rPr lang="en-US" sz="1800" u="none" strike="noStrike" cap="none" dirty="0" err="1">
                          <a:solidFill>
                            <a:schemeClr val="dk1"/>
                          </a:solidFill>
                        </a:rPr>
                        <a:t>Tazria-Metzora</a:t>
                      </a:r>
                      <a:r>
                        <a:rPr lang="en-US" sz="1800" u="none" strike="noStrike" cap="none" dirty="0">
                          <a:solidFill>
                            <a:schemeClr val="dk1"/>
                          </a:solidFill>
                        </a:rPr>
                        <a:t>, </a:t>
                      </a:r>
                      <a:r>
                        <a:rPr lang="en-US" sz="1800" u="none" strike="noStrike" cap="none" dirty="0" err="1">
                          <a:solidFill>
                            <a:schemeClr val="dk1"/>
                          </a:solidFill>
                        </a:rPr>
                        <a:t>Acharei-Kedoshim</a:t>
                      </a:r>
                      <a:r>
                        <a:rPr lang="en-US" sz="1800" u="none" strike="noStrike" cap="none" dirty="0">
                          <a:solidFill>
                            <a:schemeClr val="dk1"/>
                          </a:solidFill>
                        </a:rPr>
                        <a:t>, Behar-</a:t>
                      </a:r>
                      <a:r>
                        <a:rPr lang="en-US" sz="1800" u="none" strike="noStrike" cap="none" dirty="0" err="1">
                          <a:solidFill>
                            <a:schemeClr val="dk1"/>
                          </a:solidFill>
                        </a:rPr>
                        <a:t>Bechukosai</a:t>
                      </a:r>
                      <a:r>
                        <a:rPr lang="en-US" sz="1800" u="none" strike="noStrike" cap="none" dirty="0">
                          <a:solidFill>
                            <a:schemeClr val="dk1"/>
                          </a:solidFill>
                        </a:rPr>
                        <a:t> are separate.</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Go from </a:t>
                      </a:r>
                      <a:r>
                        <a:rPr lang="he-IL" sz="1800" u="none" strike="noStrike" cap="none" dirty="0">
                          <a:solidFill>
                            <a:schemeClr val="dk1"/>
                          </a:solidFill>
                        </a:rPr>
                        <a:t>פשוטה</a:t>
                      </a:r>
                      <a:r>
                        <a:rPr lang="en-US" sz="1800" u="none" strike="noStrike" cap="none" dirty="0">
                          <a:solidFill>
                            <a:schemeClr val="dk1"/>
                          </a:solidFill>
                        </a:rPr>
                        <a:t> years to</a:t>
                      </a:r>
                      <a:r>
                        <a:rPr lang="en-US" sz="1800" u="none" strike="noStrike" cap="none" baseline="0" dirty="0">
                          <a:solidFill>
                            <a:schemeClr val="dk1"/>
                          </a:solidFill>
                        </a:rPr>
                        <a:t> </a:t>
                      </a:r>
                      <a:r>
                        <a:rPr lang="he-IL" sz="1800" u="none" strike="noStrike" cap="none" baseline="0" dirty="0">
                          <a:solidFill>
                            <a:schemeClr val="dk1"/>
                          </a:solidFill>
                        </a:rPr>
                        <a:t>מעוברת</a:t>
                      </a:r>
                      <a:r>
                        <a:rPr lang="en-US" sz="1800" u="none" strike="noStrike" cap="none" baseline="0" dirty="0">
                          <a:solidFill>
                            <a:schemeClr val="dk1"/>
                          </a:solidFill>
                        </a:rPr>
                        <a:t> </a:t>
                      </a:r>
                      <a:r>
                        <a:rPr lang="en-US" sz="1800" u="none" strike="noStrike" cap="none" dirty="0">
                          <a:solidFill>
                            <a:schemeClr val="dk1"/>
                          </a:solidFill>
                        </a:rPr>
                        <a:t>years (right to left) and compare – Nisan on one side, Adar II on the other.</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But three of these pairs are after Pesach. So regular years won’t catch up to leap years until around Shavuos.</a:t>
                      </a:r>
                      <a:endParaRPr sz="1800" u="none" strike="noStrike" cap="none">
                        <a:solidFill>
                          <a:schemeClr val="dk1"/>
                        </a:solidFill>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Scroll to Pesach and </a:t>
                      </a:r>
                      <a:r>
                        <a:rPr lang="en-US" sz="1800" u="none" strike="noStrike" cap="none" dirty="0" err="1">
                          <a:solidFill>
                            <a:schemeClr val="dk1"/>
                          </a:solidFill>
                        </a:rPr>
                        <a:t>Shavuos</a:t>
                      </a:r>
                      <a:r>
                        <a:rPr lang="en-US" sz="1800" u="none" strike="noStrike" cap="none" dirty="0">
                          <a:solidFill>
                            <a:schemeClr val="dk1"/>
                          </a:solidFill>
                        </a:rPr>
                        <a:t>, checking both sides.</a:t>
                      </a:r>
                      <a:endParaRPr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2) Arranging the sidros – Pesach</a:t>
            </a:r>
            <a:endParaRPr/>
          </a:p>
        </p:txBody>
      </p:sp>
      <p:graphicFrame>
        <p:nvGraphicFramePr>
          <p:cNvPr id="470" name="Google Shape;470;p69"/>
          <p:cNvGraphicFramePr/>
          <p:nvPr>
            <p:extLst>
              <p:ext uri="{D42A27DB-BD31-4B8C-83A1-F6EECF244321}">
                <p14:modId xmlns:p14="http://schemas.microsoft.com/office/powerpoint/2010/main" val="278107025"/>
              </p:ext>
            </p:extLst>
          </p:nvPr>
        </p:nvGraphicFramePr>
        <p:xfrm>
          <a:off x="753036" y="1107372"/>
          <a:ext cx="7637925" cy="3937040"/>
        </p:xfrm>
        <a:graphic>
          <a:graphicData uri="http://schemas.openxmlformats.org/drawingml/2006/table">
            <a:tbl>
              <a:tblPr>
                <a:noFill/>
                <a:tableStyleId>{95B18E70-B681-499C-819D-2F231DCEA863}</a:tableStyleId>
              </a:tblPr>
              <a:tblGrid>
                <a:gridCol w="4464425">
                  <a:extLst>
                    <a:ext uri="{9D8B030D-6E8A-4147-A177-3AD203B41FA5}">
                      <a16:colId xmlns:a16="http://schemas.microsoft.com/office/drawing/2014/main" val="20000"/>
                    </a:ext>
                  </a:extLst>
                </a:gridCol>
                <a:gridCol w="3173500">
                  <a:extLst>
                    <a:ext uri="{9D8B030D-6E8A-4147-A177-3AD203B41FA5}">
                      <a16:colId xmlns:a16="http://schemas.microsoft.com/office/drawing/2014/main" val="20001"/>
                    </a:ext>
                  </a:extLst>
                </a:gridCol>
              </a:tblGrid>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None/>
                      </a:pPr>
                      <a:r>
                        <a:rPr lang="en-US" sz="1800" b="1" u="none" strike="noStrike" cap="none">
                          <a:solidFill>
                            <a:schemeClr val="dk1"/>
                          </a:solidFill>
                        </a:rPr>
                        <a:t>On Keviyus page:</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err="1">
                          <a:solidFill>
                            <a:schemeClr val="dk1"/>
                          </a:solidFill>
                        </a:rPr>
                        <a:t>Parshas</a:t>
                      </a:r>
                      <a:r>
                        <a:rPr lang="en-US" sz="1800" u="none" strike="noStrike" cap="none" dirty="0">
                          <a:solidFill>
                            <a:schemeClr val="dk1"/>
                          </a:solidFill>
                        </a:rPr>
                        <a:t> </a:t>
                      </a:r>
                      <a:r>
                        <a:rPr lang="en-US" sz="1800" b="1" u="none" strike="noStrike" cap="none" dirty="0">
                          <a:solidFill>
                            <a:schemeClr val="dk1"/>
                          </a:solidFill>
                        </a:rPr>
                        <a:t>Tzav</a:t>
                      </a:r>
                      <a:r>
                        <a:rPr lang="en-US" sz="1800" u="none" strike="noStrike" cap="none" dirty="0">
                          <a:solidFill>
                            <a:schemeClr val="dk1"/>
                          </a:solidFill>
                        </a:rPr>
                        <a:t> is always right before Pesach for a </a:t>
                      </a:r>
                      <a:r>
                        <a:rPr lang="en-US" sz="1800" u="none" strike="noStrike" cap="none" dirty="0" err="1">
                          <a:solidFill>
                            <a:schemeClr val="dk1"/>
                          </a:solidFill>
                        </a:rPr>
                        <a:t>peshutah</a:t>
                      </a:r>
                      <a:r>
                        <a:rPr lang="en-US" sz="1800" u="none" strike="noStrike" cap="none" dirty="0">
                          <a:solidFill>
                            <a:schemeClr val="dk1"/>
                          </a:solidFill>
                        </a:rPr>
                        <a:t>.</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Check this for all calendars.</a:t>
                      </a:r>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This </a:t>
                      </a:r>
                      <a:r>
                        <a:rPr lang="en-US" sz="1800" i="1" u="none" strike="noStrike" cap="none" dirty="0">
                          <a:solidFill>
                            <a:schemeClr val="dk1"/>
                          </a:solidFill>
                        </a:rPr>
                        <a:t>usually</a:t>
                      </a:r>
                      <a:r>
                        <a:rPr lang="en-US" sz="1800" u="none" strike="noStrike" cap="none" dirty="0">
                          <a:solidFill>
                            <a:schemeClr val="dk1"/>
                          </a:solidFill>
                        </a:rPr>
                        <a:t> requires </a:t>
                      </a:r>
                      <a:r>
                        <a:rPr lang="en-US" sz="1800" u="none" strike="noStrike" cap="none" dirty="0" err="1">
                          <a:solidFill>
                            <a:schemeClr val="dk1"/>
                          </a:solidFill>
                        </a:rPr>
                        <a:t>Vayakhel-Pikudei</a:t>
                      </a:r>
                      <a:r>
                        <a:rPr lang="en-US" sz="1800" u="none" strike="noStrike" cap="none" dirty="0">
                          <a:solidFill>
                            <a:schemeClr val="dk1"/>
                          </a:solidFill>
                        </a:rPr>
                        <a:t> to be doubled: it’s the only double </a:t>
                      </a:r>
                      <a:r>
                        <a:rPr lang="en-US" sz="1800" u="none" strike="noStrike" cap="none" dirty="0" err="1">
                          <a:solidFill>
                            <a:schemeClr val="dk1"/>
                          </a:solidFill>
                        </a:rPr>
                        <a:t>parsha</a:t>
                      </a:r>
                      <a:r>
                        <a:rPr lang="en-US" sz="1800" u="none" strike="noStrike" cap="none" dirty="0">
                          <a:solidFill>
                            <a:schemeClr val="dk1"/>
                          </a:solidFill>
                        </a:rPr>
                        <a:t> before Tzav.</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It can help to open </a:t>
                      </a:r>
                      <a:r>
                        <a:rPr lang="en-US" sz="1800" i="1" u="none" strike="noStrike" cap="none">
                          <a:solidFill>
                            <a:schemeClr val="dk1"/>
                          </a:solidFill>
                        </a:rPr>
                        <a:t>two</a:t>
                      </a:r>
                      <a:r>
                        <a:rPr lang="en-US" sz="1800" u="none" strike="noStrike" cap="none">
                          <a:solidFill>
                            <a:schemeClr val="dk1"/>
                          </a:solidFill>
                        </a:rPr>
                        <a:t> calendars, side by side – one near Simchas Torah, the other near Pesach.</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A leap year has (at least) 4 extra </a:t>
                      </a:r>
                      <a:r>
                        <a:rPr lang="en-US" sz="1800" u="none" strike="noStrike" cap="none" dirty="0" err="1">
                          <a:solidFill>
                            <a:schemeClr val="dk1"/>
                          </a:solidFill>
                        </a:rPr>
                        <a:t>Shabboses</a:t>
                      </a:r>
                      <a:r>
                        <a:rPr lang="en-US" sz="1800" u="none" strike="noStrike" cap="none" dirty="0">
                          <a:solidFill>
                            <a:schemeClr val="dk1"/>
                          </a:solidFill>
                        </a:rPr>
                        <a:t>.</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There are </a:t>
                      </a:r>
                      <a:r>
                        <a:rPr lang="en-US" sz="1800" i="1" u="none" strike="noStrike" cap="none" dirty="0">
                          <a:solidFill>
                            <a:schemeClr val="dk1"/>
                          </a:solidFill>
                        </a:rPr>
                        <a:t>no</a:t>
                      </a:r>
                      <a:r>
                        <a:rPr lang="en-US" sz="1800" u="none" strike="noStrike" cap="none" dirty="0">
                          <a:solidFill>
                            <a:schemeClr val="dk1"/>
                          </a:solidFill>
                        </a:rPr>
                        <a:t> double </a:t>
                      </a:r>
                      <a:r>
                        <a:rPr lang="en-US" sz="1800" u="none" strike="noStrike" cap="none" dirty="0" err="1">
                          <a:solidFill>
                            <a:schemeClr val="dk1"/>
                          </a:solidFill>
                        </a:rPr>
                        <a:t>parshiyos</a:t>
                      </a:r>
                      <a:r>
                        <a:rPr lang="en-US" sz="1800" u="none" strike="noStrike" cap="none" dirty="0">
                          <a:solidFill>
                            <a:schemeClr val="dk1"/>
                          </a:solidFill>
                        </a:rPr>
                        <a:t> before Pesach.</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You get to </a:t>
                      </a:r>
                      <a:r>
                        <a:rPr lang="en-US" sz="1800" u="none" strike="noStrike" cap="none" dirty="0" err="1">
                          <a:solidFill>
                            <a:schemeClr val="dk1"/>
                          </a:solidFill>
                        </a:rPr>
                        <a:t>Parshas</a:t>
                      </a:r>
                      <a:r>
                        <a:rPr lang="en-US" sz="1800" u="none" strike="noStrike" cap="none" dirty="0">
                          <a:solidFill>
                            <a:schemeClr val="dk1"/>
                          </a:solidFill>
                        </a:rPr>
                        <a:t> </a:t>
                      </a:r>
                      <a:r>
                        <a:rPr lang="en-US" sz="1800" b="1" u="none" strike="noStrike" cap="none" dirty="0" err="1">
                          <a:solidFill>
                            <a:schemeClr val="dk1"/>
                          </a:solidFill>
                        </a:rPr>
                        <a:t>Metzora</a:t>
                      </a:r>
                      <a:r>
                        <a:rPr lang="en-US" sz="1800" u="none" strike="noStrike" cap="none" dirty="0">
                          <a:solidFill>
                            <a:schemeClr val="dk1"/>
                          </a:solidFill>
                        </a:rPr>
                        <a:t>, or </a:t>
                      </a:r>
                      <a:r>
                        <a:rPr lang="en-US" sz="1800" b="1" u="none" strike="noStrike" cap="none" dirty="0" err="1">
                          <a:solidFill>
                            <a:schemeClr val="dk1"/>
                          </a:solidFill>
                        </a:rPr>
                        <a:t>Acharei</a:t>
                      </a:r>
                      <a:r>
                        <a:rPr lang="en-US" sz="1800" b="1" u="none" strike="noStrike" cap="none" dirty="0">
                          <a:solidFill>
                            <a:schemeClr val="dk1"/>
                          </a:solidFill>
                        </a:rPr>
                        <a:t> </a:t>
                      </a:r>
                      <a:r>
                        <a:rPr lang="en-US" sz="1800" b="1" u="none" strike="noStrike" cap="none" dirty="0" err="1">
                          <a:solidFill>
                            <a:schemeClr val="dk1"/>
                          </a:solidFill>
                        </a:rPr>
                        <a:t>Mos</a:t>
                      </a:r>
                      <a:r>
                        <a:rPr lang="en-US" sz="1800" u="none" strike="noStrike" cap="none" dirty="0">
                          <a:solidFill>
                            <a:schemeClr val="dk1"/>
                          </a:solidFill>
                        </a:rPr>
                        <a:t>, before Pesach.</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On some leap years, you just run out of room – you can’t help getting to </a:t>
                      </a:r>
                      <a:r>
                        <a:rPr lang="en-US" sz="1800" u="none" strike="noStrike" cap="none" dirty="0" err="1">
                          <a:solidFill>
                            <a:schemeClr val="dk1"/>
                          </a:solidFill>
                        </a:rPr>
                        <a:t>Parshas</a:t>
                      </a:r>
                      <a:r>
                        <a:rPr lang="en-US" sz="1800" u="none" strike="noStrike" cap="none" dirty="0">
                          <a:solidFill>
                            <a:schemeClr val="dk1"/>
                          </a:solidFill>
                        </a:rPr>
                        <a:t> </a:t>
                      </a:r>
                      <a:r>
                        <a:rPr lang="en-US" sz="1800" u="none" strike="noStrike" cap="none" dirty="0" err="1">
                          <a:solidFill>
                            <a:schemeClr val="dk1"/>
                          </a:solidFill>
                        </a:rPr>
                        <a:t>Acharei</a:t>
                      </a:r>
                      <a:r>
                        <a:rPr lang="en-US" sz="1800" u="none" strike="noStrike" cap="none" dirty="0">
                          <a:solidFill>
                            <a:schemeClr val="dk1"/>
                          </a:solidFill>
                        </a:rPr>
                        <a:t> </a:t>
                      </a:r>
                      <a:r>
                        <a:rPr lang="en-US" sz="1800" u="none" strike="noStrike" cap="none" dirty="0" err="1">
                          <a:solidFill>
                            <a:schemeClr val="dk1"/>
                          </a:solidFill>
                        </a:rPr>
                        <a:t>Mos</a:t>
                      </a:r>
                      <a:r>
                        <a:rPr lang="en-US" sz="1800" u="none" strike="noStrike" cap="none" dirty="0">
                          <a:solidFill>
                            <a:schemeClr val="dk1"/>
                          </a:solidFill>
                        </a:rPr>
                        <a:t> without any double </a:t>
                      </a:r>
                      <a:r>
                        <a:rPr lang="en-US" sz="1800" u="none" strike="noStrike" cap="none" dirty="0" err="1">
                          <a:solidFill>
                            <a:schemeClr val="dk1"/>
                          </a:solidFill>
                        </a:rPr>
                        <a:t>parshiyos</a:t>
                      </a:r>
                      <a:r>
                        <a:rPr lang="en-US" sz="1800" u="none" strike="noStrike" cap="none" dirty="0">
                          <a:solidFill>
                            <a:schemeClr val="dk1"/>
                          </a:solidFill>
                        </a:rPr>
                        <a:t> at all.</a:t>
                      </a:r>
                      <a:endParaRPr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3) Arranging the sidros – Shavuos</a:t>
            </a:r>
            <a:endParaRPr/>
          </a:p>
        </p:txBody>
      </p:sp>
      <p:graphicFrame>
        <p:nvGraphicFramePr>
          <p:cNvPr id="476" name="Google Shape;476;p70"/>
          <p:cNvGraphicFramePr/>
          <p:nvPr>
            <p:extLst>
              <p:ext uri="{D42A27DB-BD31-4B8C-83A1-F6EECF244321}">
                <p14:modId xmlns:p14="http://schemas.microsoft.com/office/powerpoint/2010/main" val="2463007886"/>
              </p:ext>
            </p:extLst>
          </p:nvPr>
        </p:nvGraphicFramePr>
        <p:xfrm>
          <a:off x="753036" y="1017725"/>
          <a:ext cx="7637925" cy="4013240"/>
        </p:xfrm>
        <a:graphic>
          <a:graphicData uri="http://schemas.openxmlformats.org/drawingml/2006/table">
            <a:tbl>
              <a:tblPr>
                <a:noFill/>
                <a:tableStyleId>{95B18E70-B681-499C-819D-2F231DCEA863}</a:tableStyleId>
              </a:tblPr>
              <a:tblGrid>
                <a:gridCol w="4589925">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None/>
                      </a:pPr>
                      <a:r>
                        <a:rPr lang="en-US" sz="1800" b="1" u="none" strike="noStrike" cap="none">
                          <a:solidFill>
                            <a:schemeClr val="dk1"/>
                          </a:solidFill>
                        </a:rPr>
                        <a:t>On Keviyus page:</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There are exactly six </a:t>
                      </a:r>
                      <a:r>
                        <a:rPr lang="en-US" sz="1800" u="none" strike="noStrike" cap="none" dirty="0" err="1">
                          <a:solidFill>
                            <a:schemeClr val="dk1"/>
                          </a:solidFill>
                        </a:rPr>
                        <a:t>Shabboses</a:t>
                      </a:r>
                      <a:r>
                        <a:rPr lang="en-US" sz="1800" u="none" strike="noStrike" cap="none" dirty="0">
                          <a:solidFill>
                            <a:schemeClr val="dk1"/>
                          </a:solidFill>
                        </a:rPr>
                        <a:t> between Pesach and </a:t>
                      </a:r>
                      <a:r>
                        <a:rPr lang="en-US" sz="1800" u="none" strike="noStrike" cap="none" dirty="0" err="1">
                          <a:solidFill>
                            <a:schemeClr val="dk1"/>
                          </a:solidFill>
                        </a:rPr>
                        <a:t>Shavuos</a:t>
                      </a:r>
                      <a:r>
                        <a:rPr lang="en-US" sz="1800" u="none" strike="noStrike" cap="none" dirty="0">
                          <a:solidFill>
                            <a:schemeClr val="dk1"/>
                          </a:solidFill>
                        </a:rPr>
                        <a:t>.</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Scroll to show them. (It’s easiest to use Line up by Pesach from here on.)</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 regular years catch up now, with </a:t>
                      </a:r>
                      <a:r>
                        <a:rPr lang="en-US" sz="1800" u="none" strike="noStrike" cap="none" dirty="0" err="1">
                          <a:solidFill>
                            <a:schemeClr val="dk1"/>
                          </a:solidFill>
                        </a:rPr>
                        <a:t>Tazria-Metzora</a:t>
                      </a:r>
                      <a:r>
                        <a:rPr lang="en-US" sz="1800" u="none" strike="noStrike" cap="none" dirty="0">
                          <a:solidFill>
                            <a:schemeClr val="dk1"/>
                          </a:solidFill>
                        </a:rPr>
                        <a:t>, </a:t>
                      </a:r>
                      <a:r>
                        <a:rPr lang="en-US" sz="1800" u="none" strike="noStrike" cap="none" dirty="0" err="1">
                          <a:solidFill>
                            <a:schemeClr val="dk1"/>
                          </a:solidFill>
                        </a:rPr>
                        <a:t>Acharei</a:t>
                      </a:r>
                      <a:r>
                        <a:rPr lang="en-US" sz="1800" u="none" strike="noStrike" cap="none" dirty="0">
                          <a:solidFill>
                            <a:schemeClr val="dk1"/>
                          </a:solidFill>
                        </a:rPr>
                        <a:t> </a:t>
                      </a:r>
                      <a:r>
                        <a:rPr lang="en-US" sz="1800" u="none" strike="noStrike" cap="none" dirty="0" err="1">
                          <a:solidFill>
                            <a:schemeClr val="dk1"/>
                          </a:solidFill>
                        </a:rPr>
                        <a:t>Mos-Kedoshim</a:t>
                      </a:r>
                      <a:r>
                        <a:rPr lang="en-US" sz="1800" u="none" strike="noStrike" cap="none" dirty="0">
                          <a:solidFill>
                            <a:schemeClr val="dk1"/>
                          </a:solidFill>
                        </a:rPr>
                        <a:t>, Behar-</a:t>
                      </a:r>
                      <a:r>
                        <a:rPr lang="en-US" sz="1800" u="none" strike="noStrike" cap="none" dirty="0" err="1">
                          <a:solidFill>
                            <a:schemeClr val="dk1"/>
                          </a:solidFill>
                        </a:rPr>
                        <a:t>Bechukosai</a:t>
                      </a:r>
                      <a:r>
                        <a:rPr lang="en-US" sz="1800" u="none" strike="noStrike" cap="none" dirty="0">
                          <a:solidFill>
                            <a:schemeClr val="dk1"/>
                          </a:solidFill>
                        </a:rPr>
                        <a:t>.</a:t>
                      </a:r>
                      <a:endParaRPr dirty="0"/>
                    </a:p>
                    <a:p>
                      <a:pPr marL="285750" marR="0" lvl="0" indent="-285750" algn="l" rtl="0">
                        <a:lnSpc>
                          <a:spcPct val="100000"/>
                        </a:lnSpc>
                        <a:spcBef>
                          <a:spcPts val="600"/>
                        </a:spcBef>
                        <a:spcAft>
                          <a:spcPts val="0"/>
                        </a:spcAft>
                        <a:buClr>
                          <a:srgbClr val="000000"/>
                        </a:buClr>
                        <a:buSzPts val="1800"/>
                        <a:buFont typeface="Arial"/>
                        <a:buChar char="•"/>
                      </a:pPr>
                      <a:r>
                        <a:rPr lang="en-US" sz="1800" u="none" strike="noStrike" cap="none" dirty="0">
                          <a:solidFill>
                            <a:schemeClr val="dk1"/>
                          </a:solidFill>
                        </a:rPr>
                        <a:t>Both kinds of year get to </a:t>
                      </a:r>
                      <a:r>
                        <a:rPr lang="en-US" sz="1800" u="none" strike="noStrike" cap="none" dirty="0" err="1">
                          <a:solidFill>
                            <a:schemeClr val="dk1"/>
                          </a:solidFill>
                        </a:rPr>
                        <a:t>Parshas</a:t>
                      </a:r>
                      <a:r>
                        <a:rPr lang="en-US" sz="1800" u="none" strike="noStrike" cap="none" dirty="0">
                          <a:solidFill>
                            <a:schemeClr val="dk1"/>
                          </a:solidFill>
                        </a:rPr>
                        <a:t> </a:t>
                      </a:r>
                      <a:r>
                        <a:rPr lang="en-US" sz="1800" b="1" u="none" strike="noStrike" cap="none" dirty="0" err="1">
                          <a:solidFill>
                            <a:schemeClr val="dk1"/>
                          </a:solidFill>
                        </a:rPr>
                        <a:t>Bamidbar</a:t>
                      </a:r>
                      <a:r>
                        <a:rPr lang="en-US" sz="1800" u="none" strike="noStrike" cap="none" dirty="0">
                          <a:solidFill>
                            <a:schemeClr val="dk1"/>
                          </a:solidFill>
                        </a:rPr>
                        <a:t> just before </a:t>
                      </a:r>
                      <a:r>
                        <a:rPr lang="en-US" sz="1800" u="none" strike="noStrike" cap="none" dirty="0" err="1">
                          <a:solidFill>
                            <a:schemeClr val="dk1"/>
                          </a:solidFill>
                        </a:rPr>
                        <a:t>Shavuos</a:t>
                      </a:r>
                      <a:r>
                        <a:rPr lang="en-US" sz="1800" u="none" strike="noStrike" cap="none" dirty="0">
                          <a:solidFill>
                            <a:schemeClr val="dk1"/>
                          </a:solidFill>
                        </a:rPr>
                        <a:t>.</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See the regular years catch up.</a:t>
                      </a:r>
                      <a:endParaRPr dirty="0"/>
                    </a:p>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For some leap years we were already a week ahead before Pesach, so we can’t help getting to Parshas </a:t>
                      </a:r>
                      <a:r>
                        <a:rPr lang="en-US" sz="1800" b="1" u="none" strike="noStrike" cap="none">
                          <a:solidFill>
                            <a:schemeClr val="dk1"/>
                          </a:solidFill>
                        </a:rPr>
                        <a:t>Naso</a:t>
                      </a:r>
                      <a:r>
                        <a:rPr lang="en-US" sz="1800" u="none" strike="noStrike" cap="none">
                          <a:solidFill>
                            <a:schemeClr val="dk1"/>
                          </a:solidFill>
                        </a:rPr>
                        <a:t> instead before Shavuos.</a:t>
                      </a:r>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For the calendars starting with Thursday (ה), scroll to see how it stays a week ahead.</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Overview</a:t>
            </a:r>
            <a:endParaRPr/>
          </a:p>
        </p:txBody>
      </p:sp>
      <p:sp>
        <p:nvSpPr>
          <p:cNvPr id="90" name="Google Shape;90;p7"/>
          <p:cNvSpPr txBox="1">
            <a:spLocks noGrp="1"/>
          </p:cNvSpPr>
          <p:nvPr>
            <p:ph type="body" idx="1"/>
          </p:nvPr>
        </p:nvSpPr>
        <p:spPr>
          <a:xfrm>
            <a:off x="311700" y="1017724"/>
            <a:ext cx="8520600" cy="3885969"/>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We are going to calculate the Jewish calendar for a year.</a:t>
            </a:r>
            <a:endParaRPr dirty="0"/>
          </a:p>
          <a:p>
            <a:pPr marL="114300" lvl="0" indent="0" algn="l" rtl="0">
              <a:lnSpc>
                <a:spcPct val="115000"/>
              </a:lnSpc>
              <a:spcBef>
                <a:spcPts val="0"/>
              </a:spcBef>
              <a:spcAft>
                <a:spcPts val="0"/>
              </a:spcAft>
              <a:buSzPts val="1800"/>
              <a:buNone/>
            </a:pPr>
            <a:r>
              <a:rPr lang="en-US" dirty="0">
                <a:solidFill>
                  <a:schemeClr val="dk1"/>
                </a:solidFill>
              </a:rPr>
              <a:t>All we need to know is the number of the year. This year is </a:t>
            </a:r>
            <a:r>
              <a:rPr lang="he-IL" dirty="0">
                <a:solidFill>
                  <a:schemeClr val="dk1"/>
                </a:solidFill>
              </a:rPr>
              <a:t>תשפ"ד</a:t>
            </a:r>
            <a:r>
              <a:rPr lang="en-US" dirty="0">
                <a:solidFill>
                  <a:schemeClr val="dk1"/>
                </a:solidFill>
              </a:rPr>
              <a:t> - 5784.</a:t>
            </a:r>
            <a:endParaRPr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Choose a calendar:</a:t>
            </a:r>
            <a:endParaRPr dirty="0"/>
          </a:p>
          <a:p>
            <a:pPr marL="914400" lvl="1" indent="-317500" algn="l" rtl="0">
              <a:lnSpc>
                <a:spcPct val="115000"/>
              </a:lnSpc>
              <a:spcBef>
                <a:spcPts val="0"/>
              </a:spcBef>
              <a:spcAft>
                <a:spcPts val="0"/>
              </a:spcAft>
              <a:buClr>
                <a:schemeClr val="dk1"/>
              </a:buClr>
              <a:buSzPts val="1400"/>
              <a:buFont typeface="Arial"/>
              <a:buAutoNum type="arabicParenR"/>
            </a:pPr>
            <a:r>
              <a:rPr lang="en-US" sz="1600" dirty="0">
                <a:solidFill>
                  <a:schemeClr val="dk1"/>
                </a:solidFill>
              </a:rPr>
              <a:t>Decide if this is a regular year (</a:t>
            </a:r>
            <a:r>
              <a:rPr lang="en-US" sz="1600" dirty="0" err="1">
                <a:solidFill>
                  <a:schemeClr val="dk1"/>
                </a:solidFill>
              </a:rPr>
              <a:t>פשוטה</a:t>
            </a:r>
            <a:r>
              <a:rPr lang="en-US" sz="1600" dirty="0">
                <a:solidFill>
                  <a:schemeClr val="dk1"/>
                </a:solidFill>
              </a:rPr>
              <a:t>) or leap year (</a:t>
            </a:r>
            <a:r>
              <a:rPr lang="en-US" sz="1600" dirty="0" err="1">
                <a:solidFill>
                  <a:schemeClr val="dk1"/>
                </a:solidFill>
              </a:rPr>
              <a:t>מעוברת</a:t>
            </a:r>
            <a:r>
              <a:rPr lang="en-US" sz="1600" dirty="0">
                <a:solidFill>
                  <a:schemeClr val="dk1"/>
                </a:solidFill>
              </a:rPr>
              <a:t>).</a:t>
            </a:r>
            <a:endParaRPr dirty="0"/>
          </a:p>
          <a:p>
            <a:pPr marL="914400" lvl="1" indent="-317500" algn="l" rtl="0">
              <a:lnSpc>
                <a:spcPct val="115000"/>
              </a:lnSpc>
              <a:spcBef>
                <a:spcPts val="0"/>
              </a:spcBef>
              <a:spcAft>
                <a:spcPts val="0"/>
              </a:spcAft>
              <a:buClr>
                <a:schemeClr val="dk1"/>
              </a:buClr>
              <a:buSzPts val="1400"/>
              <a:buFont typeface="Arial"/>
              <a:buAutoNum type="arabicParenR"/>
            </a:pPr>
            <a:r>
              <a:rPr lang="en-US" sz="1600" dirty="0">
                <a:solidFill>
                  <a:schemeClr val="dk1"/>
                </a:solidFill>
              </a:rPr>
              <a:t>Find the </a:t>
            </a:r>
            <a:r>
              <a:rPr lang="en-US" sz="1600" dirty="0" err="1">
                <a:solidFill>
                  <a:schemeClr val="dk1"/>
                </a:solidFill>
              </a:rPr>
              <a:t>molad</a:t>
            </a:r>
            <a:r>
              <a:rPr lang="en-US" sz="1600" dirty="0">
                <a:solidFill>
                  <a:schemeClr val="dk1"/>
                </a:solidFill>
              </a:rPr>
              <a:t> for this </a:t>
            </a:r>
            <a:r>
              <a:rPr lang="en-US" sz="1600" dirty="0" err="1">
                <a:solidFill>
                  <a:schemeClr val="dk1"/>
                </a:solidFill>
              </a:rPr>
              <a:t>Tishrei</a:t>
            </a:r>
            <a:r>
              <a:rPr lang="en-US" sz="1600" dirty="0">
                <a:solidFill>
                  <a:schemeClr val="dk1"/>
                </a:solidFill>
              </a:rPr>
              <a:t>.</a:t>
            </a:r>
            <a:endParaRPr dirty="0"/>
          </a:p>
          <a:p>
            <a:pPr marL="914400" lvl="1" indent="-317500" algn="l" rtl="0">
              <a:lnSpc>
                <a:spcPct val="115000"/>
              </a:lnSpc>
              <a:spcBef>
                <a:spcPts val="0"/>
              </a:spcBef>
              <a:spcAft>
                <a:spcPts val="0"/>
              </a:spcAft>
              <a:buClr>
                <a:schemeClr val="dk1"/>
              </a:buClr>
              <a:buSzPts val="1400"/>
              <a:buFont typeface="Arial"/>
              <a:buAutoNum type="arabicParenR"/>
            </a:pPr>
            <a:r>
              <a:rPr lang="en-US" sz="1600" dirty="0">
                <a:solidFill>
                  <a:schemeClr val="dk1"/>
                </a:solidFill>
              </a:rPr>
              <a:t>Find the </a:t>
            </a:r>
            <a:r>
              <a:rPr lang="en-US" sz="1600" dirty="0" err="1">
                <a:solidFill>
                  <a:schemeClr val="dk1"/>
                </a:solidFill>
              </a:rPr>
              <a:t>molad</a:t>
            </a:r>
            <a:r>
              <a:rPr lang="en-US" sz="1600" dirty="0">
                <a:solidFill>
                  <a:schemeClr val="dk1"/>
                </a:solidFill>
              </a:rPr>
              <a:t> for the </a:t>
            </a:r>
            <a:r>
              <a:rPr lang="en-US" sz="1600" i="1" dirty="0">
                <a:solidFill>
                  <a:schemeClr val="dk1"/>
                </a:solidFill>
              </a:rPr>
              <a:t>next</a:t>
            </a:r>
            <a:r>
              <a:rPr lang="en-US" sz="1600" dirty="0">
                <a:solidFill>
                  <a:schemeClr val="dk1"/>
                </a:solidFill>
              </a:rPr>
              <a:t> </a:t>
            </a:r>
            <a:r>
              <a:rPr lang="en-US" sz="1600" dirty="0" err="1">
                <a:solidFill>
                  <a:schemeClr val="dk1"/>
                </a:solidFill>
              </a:rPr>
              <a:t>Tishrei</a:t>
            </a:r>
            <a:r>
              <a:rPr lang="en-US" sz="1600" dirty="0">
                <a:solidFill>
                  <a:schemeClr val="dk1"/>
                </a:solidFill>
              </a:rPr>
              <a:t>.</a:t>
            </a:r>
            <a:endParaRPr dirty="0"/>
          </a:p>
          <a:p>
            <a:pPr marL="914400" lvl="1" indent="-317500" algn="l" rtl="0">
              <a:lnSpc>
                <a:spcPct val="115000"/>
              </a:lnSpc>
              <a:spcBef>
                <a:spcPts val="0"/>
              </a:spcBef>
              <a:spcAft>
                <a:spcPts val="0"/>
              </a:spcAft>
              <a:buClr>
                <a:schemeClr val="dk1"/>
              </a:buClr>
              <a:buSzPts val="1400"/>
              <a:buFont typeface="Arial"/>
              <a:buAutoNum type="arabicParenR"/>
            </a:pPr>
            <a:r>
              <a:rPr lang="en-US" sz="1600" dirty="0">
                <a:solidFill>
                  <a:schemeClr val="dk1"/>
                </a:solidFill>
              </a:rPr>
              <a:t>Find the calendar day for this Rosh Hashanah and for the next.</a:t>
            </a:r>
            <a:endParaRPr dirty="0"/>
          </a:p>
          <a:p>
            <a:pPr marL="914400" lvl="1" indent="-317500" algn="l" rtl="0">
              <a:lnSpc>
                <a:spcPct val="115000"/>
              </a:lnSpc>
              <a:spcBef>
                <a:spcPts val="0"/>
              </a:spcBef>
              <a:spcAft>
                <a:spcPts val="0"/>
              </a:spcAft>
              <a:buClr>
                <a:schemeClr val="dk1"/>
              </a:buClr>
              <a:buSzPts val="1400"/>
              <a:buFont typeface="Arial"/>
              <a:buAutoNum type="arabicParenR"/>
            </a:pPr>
            <a:r>
              <a:rPr lang="en-US" sz="1600" dirty="0">
                <a:solidFill>
                  <a:schemeClr val="dk1"/>
                </a:solidFill>
              </a:rPr>
              <a:t>Choose the calendar.</a:t>
            </a:r>
            <a:endParaRPr dirty="0"/>
          </a:p>
          <a:p>
            <a:pPr marL="457200" lvl="0" indent="-342900" algn="l" rtl="0">
              <a:lnSpc>
                <a:spcPct val="115000"/>
              </a:lnSpc>
              <a:spcBef>
                <a:spcPts val="0"/>
              </a:spcBef>
              <a:spcAft>
                <a:spcPts val="0"/>
              </a:spcAft>
              <a:buClr>
                <a:schemeClr val="dk1"/>
              </a:buClr>
              <a:buSzPts val="1800"/>
              <a:buChar char="●"/>
            </a:pPr>
            <a:r>
              <a:rPr lang="en-US" dirty="0">
                <a:solidFill>
                  <a:schemeClr val="dk1"/>
                </a:solidFill>
              </a:rPr>
              <a:t>Arrange the chosen calendar:</a:t>
            </a:r>
            <a:endParaRPr dirty="0"/>
          </a:p>
          <a:p>
            <a:pPr marL="939800" lvl="1" indent="-342900" algn="l" rtl="0">
              <a:lnSpc>
                <a:spcPct val="115000"/>
              </a:lnSpc>
              <a:spcBef>
                <a:spcPts val="0"/>
              </a:spcBef>
              <a:spcAft>
                <a:spcPts val="0"/>
              </a:spcAft>
              <a:buClr>
                <a:schemeClr val="dk1"/>
              </a:buClr>
              <a:buSzPts val="1400"/>
              <a:buFont typeface="Arial"/>
              <a:buAutoNum type="arabicParenR" startAt="6"/>
            </a:pPr>
            <a:r>
              <a:rPr lang="en-US" sz="1600" dirty="0">
                <a:solidFill>
                  <a:schemeClr val="dk1"/>
                </a:solidFill>
              </a:rPr>
              <a:t>Find all the days of Rosh </a:t>
            </a:r>
            <a:r>
              <a:rPr lang="en-US" sz="1600" dirty="0" err="1">
                <a:solidFill>
                  <a:schemeClr val="dk1"/>
                </a:solidFill>
              </a:rPr>
              <a:t>Chodesh</a:t>
            </a:r>
            <a:r>
              <a:rPr lang="en-US" sz="1600" dirty="0">
                <a:solidFill>
                  <a:schemeClr val="dk1"/>
                </a:solidFill>
              </a:rPr>
              <a:t>, and all the </a:t>
            </a:r>
            <a:r>
              <a:rPr lang="en-US" sz="1600" dirty="0" err="1">
                <a:solidFill>
                  <a:schemeClr val="dk1"/>
                </a:solidFill>
              </a:rPr>
              <a:t>yomim</a:t>
            </a:r>
            <a:r>
              <a:rPr lang="en-US" sz="1600" dirty="0">
                <a:solidFill>
                  <a:schemeClr val="dk1"/>
                </a:solidFill>
              </a:rPr>
              <a:t> </a:t>
            </a:r>
            <a:r>
              <a:rPr lang="en-US" sz="1600" dirty="0" err="1">
                <a:solidFill>
                  <a:schemeClr val="dk1"/>
                </a:solidFill>
              </a:rPr>
              <a:t>tovim</a:t>
            </a:r>
            <a:r>
              <a:rPr lang="en-US" sz="1600" dirty="0">
                <a:solidFill>
                  <a:schemeClr val="dk1"/>
                </a:solidFill>
              </a:rPr>
              <a:t>.</a:t>
            </a:r>
            <a:endParaRPr dirty="0"/>
          </a:p>
          <a:p>
            <a:pPr marL="914400" lvl="1" indent="-317500" algn="l" rtl="0">
              <a:lnSpc>
                <a:spcPct val="115000"/>
              </a:lnSpc>
              <a:spcBef>
                <a:spcPts val="0"/>
              </a:spcBef>
              <a:spcAft>
                <a:spcPts val="0"/>
              </a:spcAft>
              <a:buClr>
                <a:schemeClr val="dk1"/>
              </a:buClr>
              <a:buSzPts val="1400"/>
              <a:buFont typeface="Arial"/>
              <a:buAutoNum type="arabicParenR" startAt="6"/>
            </a:pPr>
            <a:r>
              <a:rPr lang="en-US" sz="1600" dirty="0">
                <a:solidFill>
                  <a:schemeClr val="dk1"/>
                </a:solidFill>
              </a:rPr>
              <a:t>Determine the Torah readings (</a:t>
            </a:r>
            <a:r>
              <a:rPr lang="en-US" sz="1600" dirty="0" err="1">
                <a:solidFill>
                  <a:schemeClr val="dk1"/>
                </a:solidFill>
              </a:rPr>
              <a:t>סדרות</a:t>
            </a:r>
            <a:r>
              <a:rPr lang="en-US" sz="1600" dirty="0">
                <a:solidFill>
                  <a:schemeClr val="dk1"/>
                </a:solidFill>
              </a:rPr>
              <a:t>).</a:t>
            </a:r>
            <a:endParaRPr dirty="0"/>
          </a:p>
          <a:p>
            <a:pPr marL="914400" lvl="1" indent="-317500" algn="l" rtl="0">
              <a:lnSpc>
                <a:spcPct val="115000"/>
              </a:lnSpc>
              <a:spcBef>
                <a:spcPts val="0"/>
              </a:spcBef>
              <a:spcAft>
                <a:spcPts val="0"/>
              </a:spcAft>
              <a:buClr>
                <a:schemeClr val="dk1"/>
              </a:buClr>
              <a:buSzPts val="1400"/>
              <a:buFont typeface="Arial"/>
              <a:buAutoNum type="arabicParenR" startAt="6"/>
            </a:pPr>
            <a:r>
              <a:rPr lang="en-US" sz="1600" dirty="0">
                <a:solidFill>
                  <a:schemeClr val="dk1"/>
                </a:solidFill>
              </a:rPr>
              <a:t>Connect the calendar to the civil calendar.</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4) Arranging the sidros – Tisha B’Av</a:t>
            </a:r>
            <a:endParaRPr/>
          </a:p>
        </p:txBody>
      </p:sp>
      <p:graphicFrame>
        <p:nvGraphicFramePr>
          <p:cNvPr id="482" name="Google Shape;482;p71"/>
          <p:cNvGraphicFramePr/>
          <p:nvPr>
            <p:extLst>
              <p:ext uri="{D42A27DB-BD31-4B8C-83A1-F6EECF244321}">
                <p14:modId xmlns:p14="http://schemas.microsoft.com/office/powerpoint/2010/main" val="2823256492"/>
              </p:ext>
            </p:extLst>
          </p:nvPr>
        </p:nvGraphicFramePr>
        <p:xfrm>
          <a:off x="753036" y="1134267"/>
          <a:ext cx="7637925" cy="3393480"/>
        </p:xfrm>
        <a:graphic>
          <a:graphicData uri="http://schemas.openxmlformats.org/drawingml/2006/table">
            <a:tbl>
              <a:tblPr>
                <a:noFill/>
                <a:tableStyleId>{95B18E70-B681-499C-819D-2F231DCEA863}</a:tableStyleId>
              </a:tblPr>
              <a:tblGrid>
                <a:gridCol w="4643725">
                  <a:extLst>
                    <a:ext uri="{9D8B030D-6E8A-4147-A177-3AD203B41FA5}">
                      <a16:colId xmlns:a16="http://schemas.microsoft.com/office/drawing/2014/main" val="20000"/>
                    </a:ext>
                  </a:extLst>
                </a:gridCol>
                <a:gridCol w="2994200">
                  <a:extLst>
                    <a:ext uri="{9D8B030D-6E8A-4147-A177-3AD203B41FA5}">
                      <a16:colId xmlns:a16="http://schemas.microsoft.com/office/drawing/2014/main" val="20001"/>
                    </a:ext>
                  </a:extLst>
                </a:gridCol>
              </a:tblGrid>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None/>
                      </a:pPr>
                      <a:r>
                        <a:rPr lang="en-US" sz="1800" b="1" u="none" strike="noStrike" cap="none">
                          <a:solidFill>
                            <a:schemeClr val="dk1"/>
                          </a:solidFill>
                        </a:rPr>
                        <a:t>On Keviyus page:</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This is where we catch up completely.</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err="1">
                          <a:solidFill>
                            <a:schemeClr val="dk1"/>
                          </a:solidFill>
                        </a:rPr>
                        <a:t>Parshas</a:t>
                      </a:r>
                      <a:r>
                        <a:rPr lang="en-US" sz="1800" u="none" strike="noStrike" cap="none" dirty="0">
                          <a:solidFill>
                            <a:schemeClr val="dk1"/>
                          </a:solidFill>
                        </a:rPr>
                        <a:t> </a:t>
                      </a:r>
                      <a:r>
                        <a:rPr lang="en-US" sz="1800" b="1" u="none" strike="noStrike" cap="none" dirty="0" err="1">
                          <a:solidFill>
                            <a:schemeClr val="dk1"/>
                          </a:solidFill>
                        </a:rPr>
                        <a:t>Devarim</a:t>
                      </a:r>
                      <a:r>
                        <a:rPr lang="en-US" sz="1800" u="none" strike="noStrike" cap="none" dirty="0">
                          <a:solidFill>
                            <a:schemeClr val="dk1"/>
                          </a:solidFill>
                        </a:rPr>
                        <a:t> is always right before </a:t>
                      </a:r>
                      <a:r>
                        <a:rPr lang="en-US" sz="1800" u="none" strike="noStrike" cap="none" dirty="0" err="1">
                          <a:solidFill>
                            <a:schemeClr val="dk1"/>
                          </a:solidFill>
                        </a:rPr>
                        <a:t>Tisha</a:t>
                      </a:r>
                      <a:r>
                        <a:rPr lang="en-US" sz="1800" u="none" strike="noStrike" cap="none" dirty="0">
                          <a:solidFill>
                            <a:schemeClr val="dk1"/>
                          </a:solidFill>
                        </a:rPr>
                        <a:t> </a:t>
                      </a:r>
                      <a:r>
                        <a:rPr lang="en-US" sz="1800" u="none" strike="noStrike" cap="none" dirty="0" err="1">
                          <a:solidFill>
                            <a:schemeClr val="dk1"/>
                          </a:solidFill>
                        </a:rPr>
                        <a:t>B’Av</a:t>
                      </a:r>
                      <a:r>
                        <a:rPr lang="en-US" sz="1800" u="none" strike="noStrike" cap="none" dirty="0">
                          <a:solidFill>
                            <a:schemeClr val="dk1"/>
                          </a:solidFill>
                        </a:rPr>
                        <a:t>. That’s 10 </a:t>
                      </a:r>
                      <a:r>
                        <a:rPr lang="en-US" sz="1800" u="none" strike="noStrike" cap="none" dirty="0" err="1">
                          <a:solidFill>
                            <a:schemeClr val="dk1"/>
                          </a:solidFill>
                        </a:rPr>
                        <a:t>sidros</a:t>
                      </a:r>
                      <a:r>
                        <a:rPr lang="en-US" sz="1800" u="none" strike="noStrike" cap="none" dirty="0">
                          <a:solidFill>
                            <a:schemeClr val="dk1"/>
                          </a:solidFill>
                        </a:rPr>
                        <a:t> from </a:t>
                      </a:r>
                      <a:r>
                        <a:rPr lang="en-US" sz="1800" u="none" strike="noStrike" cap="none" dirty="0" err="1">
                          <a:solidFill>
                            <a:schemeClr val="dk1"/>
                          </a:solidFill>
                        </a:rPr>
                        <a:t>Bamidbar</a:t>
                      </a:r>
                      <a:r>
                        <a:rPr lang="en-US" sz="1800" u="none" strike="noStrike" cap="none" dirty="0">
                          <a:solidFill>
                            <a:schemeClr val="dk1"/>
                          </a:solidFill>
                        </a:rPr>
                        <a:t> (9 from </a:t>
                      </a:r>
                      <a:r>
                        <a:rPr lang="en-US" sz="1800" u="none" strike="noStrike" cap="none" dirty="0" err="1">
                          <a:solidFill>
                            <a:schemeClr val="dk1"/>
                          </a:solidFill>
                        </a:rPr>
                        <a:t>Naso</a:t>
                      </a:r>
                      <a:r>
                        <a:rPr lang="en-US" sz="1800" u="none" strike="noStrike" cap="none" dirty="0">
                          <a:solidFill>
                            <a:schemeClr val="dk1"/>
                          </a:solidFill>
                        </a:rPr>
                        <a:t>).</a:t>
                      </a: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In left-hand pane, see </a:t>
                      </a:r>
                      <a:r>
                        <a:rPr lang="en-US" sz="1800" u="none" strike="noStrike" cap="none" dirty="0" err="1">
                          <a:solidFill>
                            <a:schemeClr val="dk1"/>
                          </a:solidFill>
                        </a:rPr>
                        <a:t>Bamidbar</a:t>
                      </a:r>
                      <a:r>
                        <a:rPr lang="en-US" sz="1800" u="none" strike="noStrike" cap="none" dirty="0">
                          <a:solidFill>
                            <a:schemeClr val="dk1"/>
                          </a:solidFill>
                        </a:rPr>
                        <a:t> to </a:t>
                      </a:r>
                      <a:r>
                        <a:rPr lang="en-US" sz="1800" u="none" strike="noStrike" cap="none" dirty="0" err="1">
                          <a:solidFill>
                            <a:schemeClr val="dk1"/>
                          </a:solidFill>
                        </a:rPr>
                        <a:t>Devarim</a:t>
                      </a:r>
                      <a:r>
                        <a:rPr lang="en-US" sz="1800" u="none" strike="noStrike" cap="none" dirty="0">
                          <a:solidFill>
                            <a:schemeClr val="dk1"/>
                          </a:solidFill>
                        </a:rPr>
                        <a:t>.</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If there are 8 Shabboses after Shavuos, we need to combine two sets of sidros.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If there are 9 Shabboses after Shavuos, we’ll only combine one set of sidros.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If we reached Naso before Shavuos, we may not combine either.</a:t>
                      </a:r>
                      <a:endParaRPr sz="1800" u="none" strike="noStrike" cap="none">
                        <a:solidFill>
                          <a:schemeClr val="dk1"/>
                        </a:solidFill>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 two sets are </a:t>
                      </a:r>
                      <a:r>
                        <a:rPr lang="en-US" sz="1800" u="none" strike="noStrike" cap="none" dirty="0" err="1">
                          <a:solidFill>
                            <a:schemeClr val="dk1"/>
                          </a:solidFill>
                        </a:rPr>
                        <a:t>Chukas-Balak</a:t>
                      </a:r>
                      <a:r>
                        <a:rPr lang="en-US" sz="1800" u="none" strike="noStrike" cap="none" dirty="0">
                          <a:solidFill>
                            <a:schemeClr val="dk1"/>
                          </a:solidFill>
                        </a:rPr>
                        <a:t>, Matos-</a:t>
                      </a:r>
                      <a:r>
                        <a:rPr lang="en-US" sz="1800" u="none" strike="noStrike" cap="none" dirty="0" err="1">
                          <a:solidFill>
                            <a:schemeClr val="dk1"/>
                          </a:solidFill>
                        </a:rPr>
                        <a:t>Masei</a:t>
                      </a:r>
                      <a:r>
                        <a:rPr lang="en-US" sz="1800" u="none" strike="noStrike" cap="none" dirty="0">
                          <a:solidFill>
                            <a:schemeClr val="dk1"/>
                          </a:solidFill>
                        </a:rPr>
                        <a:t>. If just one, Matos-</a:t>
                      </a:r>
                      <a:r>
                        <a:rPr lang="en-US" sz="1800" u="none" strike="noStrike" cap="none" dirty="0" err="1">
                          <a:solidFill>
                            <a:schemeClr val="dk1"/>
                          </a:solidFill>
                        </a:rPr>
                        <a:t>Masei</a:t>
                      </a:r>
                      <a:r>
                        <a:rPr lang="en-US" sz="1800" u="none" strike="noStrike" cap="none" dirty="0">
                          <a:solidFill>
                            <a:schemeClr val="dk1"/>
                          </a:solidFill>
                        </a:rPr>
                        <a:t>.</a:t>
                      </a:r>
                      <a:endParaRPr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5) Arranging the sidros – Nitzavim-Vayeilech</a:t>
            </a:r>
            <a:endParaRPr/>
          </a:p>
        </p:txBody>
      </p:sp>
      <p:graphicFrame>
        <p:nvGraphicFramePr>
          <p:cNvPr id="488" name="Google Shape;488;p72"/>
          <p:cNvGraphicFramePr/>
          <p:nvPr>
            <p:extLst>
              <p:ext uri="{D42A27DB-BD31-4B8C-83A1-F6EECF244321}">
                <p14:modId xmlns:p14="http://schemas.microsoft.com/office/powerpoint/2010/main" val="3559324070"/>
              </p:ext>
            </p:extLst>
          </p:nvPr>
        </p:nvGraphicFramePr>
        <p:xfrm>
          <a:off x="567101" y="1017726"/>
          <a:ext cx="8086175" cy="4031010"/>
        </p:xfrm>
        <a:graphic>
          <a:graphicData uri="http://schemas.openxmlformats.org/drawingml/2006/table">
            <a:tbl>
              <a:tblPr>
                <a:noFill/>
                <a:tableStyleId>{95B18E70-B681-499C-819D-2F231DCEA863}</a:tableStyleId>
              </a:tblPr>
              <a:tblGrid>
                <a:gridCol w="5163675">
                  <a:extLst>
                    <a:ext uri="{9D8B030D-6E8A-4147-A177-3AD203B41FA5}">
                      <a16:colId xmlns:a16="http://schemas.microsoft.com/office/drawing/2014/main" val="20000"/>
                    </a:ext>
                  </a:extLst>
                </a:gridCol>
                <a:gridCol w="2922500">
                  <a:extLst>
                    <a:ext uri="{9D8B030D-6E8A-4147-A177-3AD203B41FA5}">
                      <a16:colId xmlns:a16="http://schemas.microsoft.com/office/drawing/2014/main" val="20001"/>
                    </a:ext>
                  </a:extLst>
                </a:gridCol>
              </a:tblGrid>
              <a:tr h="35610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None/>
                      </a:pPr>
                      <a:r>
                        <a:rPr lang="en-US" sz="1800" b="1" u="none" strike="noStrike" cap="none">
                          <a:solidFill>
                            <a:schemeClr val="dk1"/>
                          </a:solidFill>
                        </a:rPr>
                        <a:t>On Keviyus page:</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1157325">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err="1">
                          <a:solidFill>
                            <a:schemeClr val="dk1"/>
                          </a:solidFill>
                        </a:rPr>
                        <a:t>Parshas</a:t>
                      </a:r>
                      <a:r>
                        <a:rPr lang="en-US" sz="1800" u="none" strike="noStrike" cap="none" dirty="0">
                          <a:solidFill>
                            <a:schemeClr val="dk1"/>
                          </a:solidFill>
                        </a:rPr>
                        <a:t> </a:t>
                      </a:r>
                      <a:r>
                        <a:rPr lang="en-US" sz="1800" b="1" u="none" strike="noStrike" cap="none" dirty="0" err="1">
                          <a:solidFill>
                            <a:schemeClr val="dk1"/>
                          </a:solidFill>
                        </a:rPr>
                        <a:t>Nitzavim</a:t>
                      </a:r>
                      <a:r>
                        <a:rPr lang="en-US" sz="1800" u="none" strike="noStrike" cap="none" dirty="0">
                          <a:solidFill>
                            <a:schemeClr val="dk1"/>
                          </a:solidFill>
                        </a:rPr>
                        <a:t> is always right before Rosh Hashanah.</a:t>
                      </a:r>
                      <a:endParaRPr dirty="0"/>
                    </a:p>
                    <a:p>
                      <a:pPr marL="285750" marR="0" lvl="0" indent="-285750" algn="l" rtl="0">
                        <a:lnSpc>
                          <a:spcPct val="100000"/>
                        </a:lnSpc>
                        <a:spcBef>
                          <a:spcPts val="500"/>
                        </a:spcBef>
                        <a:spcAft>
                          <a:spcPts val="0"/>
                        </a:spcAft>
                        <a:buClr>
                          <a:srgbClr val="000000"/>
                        </a:buClr>
                        <a:buSzPts val="1800"/>
                        <a:buFont typeface="Arial"/>
                        <a:buChar char="•"/>
                      </a:pPr>
                      <a:r>
                        <a:rPr lang="en-US" sz="1800" u="none" strike="noStrike" cap="none" dirty="0">
                          <a:solidFill>
                            <a:schemeClr val="dk1"/>
                          </a:solidFill>
                        </a:rPr>
                        <a:t>That leaves </a:t>
                      </a:r>
                      <a:r>
                        <a:rPr lang="en-US" sz="1800" u="none" strike="noStrike" cap="none" dirty="0" err="1">
                          <a:solidFill>
                            <a:schemeClr val="dk1"/>
                          </a:solidFill>
                        </a:rPr>
                        <a:t>Vayeilech</a:t>
                      </a:r>
                      <a:r>
                        <a:rPr lang="en-US" sz="1800" u="none" strike="noStrike" cap="none" dirty="0">
                          <a:solidFill>
                            <a:schemeClr val="dk1"/>
                          </a:solidFill>
                        </a:rPr>
                        <a:t> and </a:t>
                      </a:r>
                      <a:r>
                        <a:rPr lang="en-US" sz="1800" u="none" strike="noStrike" cap="none" dirty="0" err="1">
                          <a:solidFill>
                            <a:schemeClr val="dk1"/>
                          </a:solidFill>
                        </a:rPr>
                        <a:t>Ha’azinu</a:t>
                      </a:r>
                      <a:r>
                        <a:rPr lang="en-US" sz="1800" u="none" strike="noStrike" cap="none" dirty="0">
                          <a:solidFill>
                            <a:schemeClr val="dk1"/>
                          </a:solidFill>
                        </a:rPr>
                        <a:t>. </a:t>
                      </a:r>
                      <a:r>
                        <a:rPr lang="en-US" sz="1800" u="none" strike="noStrike" cap="none" dirty="0" err="1">
                          <a:solidFill>
                            <a:schemeClr val="dk1"/>
                          </a:solidFill>
                        </a:rPr>
                        <a:t>V’zos</a:t>
                      </a:r>
                      <a:r>
                        <a:rPr lang="en-US" sz="1800" u="none" strike="noStrike" cap="none" dirty="0">
                          <a:solidFill>
                            <a:schemeClr val="dk1"/>
                          </a:solidFill>
                        </a:rPr>
                        <a:t> </a:t>
                      </a:r>
                      <a:r>
                        <a:rPr lang="en-US" sz="1800" u="none" strike="noStrike" cap="none" dirty="0" err="1">
                          <a:solidFill>
                            <a:schemeClr val="dk1"/>
                          </a:solidFill>
                        </a:rPr>
                        <a:t>Habrocha</a:t>
                      </a:r>
                      <a:r>
                        <a:rPr lang="en-US" sz="1800" u="none" strike="noStrike" cap="none" dirty="0">
                          <a:solidFill>
                            <a:schemeClr val="dk1"/>
                          </a:solidFill>
                        </a:rPr>
                        <a:t> is on </a:t>
                      </a:r>
                      <a:r>
                        <a:rPr lang="en-US" sz="1800" u="none" strike="noStrike" cap="none" dirty="0" err="1">
                          <a:solidFill>
                            <a:schemeClr val="dk1"/>
                          </a:solidFill>
                        </a:rPr>
                        <a:t>Simchas</a:t>
                      </a:r>
                      <a:r>
                        <a:rPr lang="en-US" sz="1800" u="none" strike="noStrike" cap="none" dirty="0">
                          <a:solidFill>
                            <a:schemeClr val="dk1"/>
                          </a:solidFill>
                        </a:rPr>
                        <a:t> Torah, doesn’t count.</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From Devarim to Nitzavim is seven sidros, in seven weeks, for all calendars.</a:t>
                      </a:r>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240840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There is exactly 1 Shabbos between Rosh Hashanah and Yom Kippur.</a:t>
                      </a:r>
                      <a:endParaRPr dirty="0"/>
                    </a:p>
                    <a:p>
                      <a:pPr marL="285750" marR="0" lvl="0" indent="-285750" algn="l" rtl="0">
                        <a:lnSpc>
                          <a:spcPct val="100000"/>
                        </a:lnSpc>
                        <a:spcBef>
                          <a:spcPts val="500"/>
                        </a:spcBef>
                        <a:spcAft>
                          <a:spcPts val="0"/>
                        </a:spcAft>
                        <a:buClr>
                          <a:srgbClr val="000000"/>
                        </a:buClr>
                        <a:buSzPts val="1800"/>
                        <a:buFont typeface="Arial"/>
                        <a:buChar char="•"/>
                      </a:pPr>
                      <a:r>
                        <a:rPr lang="en-US" sz="1800" u="none" strike="noStrike" cap="none" dirty="0">
                          <a:solidFill>
                            <a:schemeClr val="dk1"/>
                          </a:solidFill>
                        </a:rPr>
                        <a:t>If Rosh Hashanah falls on Monday or Tuesday, there is </a:t>
                      </a:r>
                      <a:r>
                        <a:rPr lang="en-US" sz="1800" i="1" u="none" strike="noStrike" cap="none" dirty="0">
                          <a:solidFill>
                            <a:schemeClr val="dk1"/>
                          </a:solidFill>
                        </a:rPr>
                        <a:t>another</a:t>
                      </a:r>
                      <a:r>
                        <a:rPr lang="en-US" sz="1800" u="none" strike="noStrike" cap="none" dirty="0">
                          <a:solidFill>
                            <a:schemeClr val="dk1"/>
                          </a:solidFill>
                        </a:rPr>
                        <a:t> Shabbos between Yom Kippur and </a:t>
                      </a:r>
                      <a:r>
                        <a:rPr lang="en-US" sz="1800" u="none" strike="noStrike" cap="none" dirty="0" err="1">
                          <a:solidFill>
                            <a:schemeClr val="dk1"/>
                          </a:solidFill>
                        </a:rPr>
                        <a:t>Sukkos</a:t>
                      </a:r>
                      <a:r>
                        <a:rPr lang="en-US" sz="1800" u="none" strike="noStrike" cap="none" dirty="0">
                          <a:solidFill>
                            <a:schemeClr val="dk1"/>
                          </a:solidFill>
                        </a:rPr>
                        <a:t>. If so, </a:t>
                      </a:r>
                      <a:r>
                        <a:rPr lang="en-US" sz="1800" u="none" strike="noStrike" cap="none" dirty="0" err="1">
                          <a:solidFill>
                            <a:schemeClr val="dk1"/>
                          </a:solidFill>
                        </a:rPr>
                        <a:t>Vayeilech</a:t>
                      </a:r>
                      <a:r>
                        <a:rPr lang="en-US" sz="1800" u="none" strike="noStrike" cap="none" dirty="0">
                          <a:solidFill>
                            <a:schemeClr val="dk1"/>
                          </a:solidFill>
                        </a:rPr>
                        <a:t> will be needed for Shabbos </a:t>
                      </a:r>
                      <a:r>
                        <a:rPr lang="en-US" sz="1800" u="none" strike="noStrike" cap="none" dirty="0" err="1">
                          <a:solidFill>
                            <a:schemeClr val="dk1"/>
                          </a:solidFill>
                        </a:rPr>
                        <a:t>Shuvah</a:t>
                      </a:r>
                      <a:r>
                        <a:rPr lang="en-US" sz="1800" u="none" strike="noStrike" cap="none" dirty="0">
                          <a:solidFill>
                            <a:schemeClr val="dk1"/>
                          </a:solidFill>
                        </a:rPr>
                        <a:t>, and </a:t>
                      </a:r>
                      <a:r>
                        <a:rPr lang="en-US" sz="1800" u="none" strike="noStrike" cap="none" dirty="0" err="1">
                          <a:solidFill>
                            <a:schemeClr val="dk1"/>
                          </a:solidFill>
                        </a:rPr>
                        <a:t>Ha’azinu</a:t>
                      </a:r>
                      <a:r>
                        <a:rPr lang="en-US" sz="1800" u="none" strike="noStrike" cap="none" dirty="0">
                          <a:solidFill>
                            <a:schemeClr val="dk1"/>
                          </a:solidFill>
                        </a:rPr>
                        <a:t> before </a:t>
                      </a:r>
                      <a:r>
                        <a:rPr lang="en-US" sz="1800" u="none" strike="noStrike" cap="none" dirty="0" err="1">
                          <a:solidFill>
                            <a:schemeClr val="dk1"/>
                          </a:solidFill>
                        </a:rPr>
                        <a:t>Sukkos</a:t>
                      </a:r>
                      <a:r>
                        <a:rPr lang="en-US" sz="1800" u="none" strike="noStrike" cap="none" dirty="0">
                          <a:solidFill>
                            <a:schemeClr val="dk1"/>
                          </a:solidFill>
                        </a:rPr>
                        <a:t>.</a:t>
                      </a:r>
                      <a:endParaRPr dirty="0"/>
                    </a:p>
                    <a:p>
                      <a:pPr marL="285750" marR="0" lvl="0" indent="-285750" algn="l" rtl="0">
                        <a:lnSpc>
                          <a:spcPct val="100000"/>
                        </a:lnSpc>
                        <a:spcBef>
                          <a:spcPts val="500"/>
                        </a:spcBef>
                        <a:spcAft>
                          <a:spcPts val="0"/>
                        </a:spcAft>
                        <a:buClr>
                          <a:srgbClr val="000000"/>
                        </a:buClr>
                        <a:buSzPts val="1800"/>
                        <a:buFont typeface="Arial"/>
                        <a:buChar char="•"/>
                      </a:pPr>
                      <a:r>
                        <a:rPr lang="en-US" sz="1800" u="none" strike="noStrike" cap="none" dirty="0">
                          <a:solidFill>
                            <a:schemeClr val="dk1"/>
                          </a:solidFill>
                        </a:rPr>
                        <a:t>Otherwise, </a:t>
                      </a:r>
                      <a:r>
                        <a:rPr lang="en-US" sz="1800" u="none" strike="noStrike" cap="none" dirty="0" err="1">
                          <a:solidFill>
                            <a:schemeClr val="dk1"/>
                          </a:solidFill>
                        </a:rPr>
                        <a:t>Nitzavim-Vayeilech</a:t>
                      </a:r>
                      <a:r>
                        <a:rPr lang="en-US" sz="1800" u="none" strike="noStrike" cap="none" dirty="0">
                          <a:solidFill>
                            <a:schemeClr val="dk1"/>
                          </a:solidFill>
                        </a:rPr>
                        <a:t> is doubled.</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When there’s a Shabbos between Yom Kippur and </a:t>
                      </a:r>
                      <a:r>
                        <a:rPr lang="en-US" sz="1800" u="none" strike="noStrike" cap="none" dirty="0" err="1">
                          <a:solidFill>
                            <a:schemeClr val="dk1"/>
                          </a:solidFill>
                        </a:rPr>
                        <a:t>Sukkos</a:t>
                      </a:r>
                      <a:r>
                        <a:rPr lang="en-US" sz="1800" u="none" strike="noStrike" cap="none" dirty="0">
                          <a:solidFill>
                            <a:schemeClr val="dk1"/>
                          </a:solidFill>
                        </a:rPr>
                        <a:t>, see (at the </a:t>
                      </a:r>
                      <a:r>
                        <a:rPr lang="en-US" sz="1800" i="1" u="none" strike="noStrike" cap="none" dirty="0">
                          <a:solidFill>
                            <a:schemeClr val="dk1"/>
                          </a:solidFill>
                        </a:rPr>
                        <a:t>end</a:t>
                      </a:r>
                      <a:r>
                        <a:rPr lang="en-US" sz="1800" u="none" strike="noStrike" cap="none" dirty="0">
                          <a:solidFill>
                            <a:schemeClr val="dk1"/>
                          </a:solidFill>
                        </a:rPr>
                        <a:t> of the calendars) how that adds an extra </a:t>
                      </a:r>
                      <a:r>
                        <a:rPr lang="en-US" sz="1800" u="none" strike="noStrike" cap="none" dirty="0" err="1">
                          <a:solidFill>
                            <a:schemeClr val="dk1"/>
                          </a:solidFill>
                        </a:rPr>
                        <a:t>parsha</a:t>
                      </a:r>
                      <a:r>
                        <a:rPr lang="en-US" sz="1800" u="none" strike="noStrike" cap="none" dirty="0">
                          <a:solidFill>
                            <a:schemeClr val="dk1"/>
                          </a:solidFill>
                        </a:rPr>
                        <a:t>.</a:t>
                      </a:r>
                      <a:endParaRPr dirty="0"/>
                    </a:p>
                    <a:p>
                      <a:pPr marL="285750" marR="0" lvl="0" indent="-285750" algn="l" rtl="0">
                        <a:lnSpc>
                          <a:spcPct val="100000"/>
                        </a:lnSpc>
                        <a:spcBef>
                          <a:spcPts val="500"/>
                        </a:spcBef>
                        <a:spcAft>
                          <a:spcPts val="0"/>
                        </a:spcAft>
                        <a:buClr>
                          <a:srgbClr val="000000"/>
                        </a:buClr>
                        <a:buSzPts val="1800"/>
                        <a:buFont typeface="Arial"/>
                        <a:buChar char="•"/>
                      </a:pPr>
                      <a:r>
                        <a:rPr lang="en-US" sz="1800" u="none" strike="noStrike" cap="none" dirty="0">
                          <a:solidFill>
                            <a:schemeClr val="dk1"/>
                          </a:solidFill>
                        </a:rPr>
                        <a:t>Doesn’t matter if the year is</a:t>
                      </a:r>
                      <a:r>
                        <a:rPr lang="en-US" sz="1800" u="none" strike="noStrike" cap="none" baseline="0" dirty="0">
                          <a:solidFill>
                            <a:schemeClr val="dk1"/>
                          </a:solidFill>
                        </a:rPr>
                        <a:t> </a:t>
                      </a:r>
                      <a:r>
                        <a:rPr lang="he-IL" sz="1800" u="none" strike="noStrike" cap="none" baseline="0" dirty="0">
                          <a:solidFill>
                            <a:schemeClr val="dk1"/>
                          </a:solidFill>
                        </a:rPr>
                        <a:t>פשוטה</a:t>
                      </a:r>
                      <a:r>
                        <a:rPr lang="en-US" sz="1800" u="none" strike="noStrike" cap="none" baseline="0" dirty="0">
                          <a:solidFill>
                            <a:schemeClr val="dk1"/>
                          </a:solidFill>
                        </a:rPr>
                        <a:t> or </a:t>
                      </a:r>
                      <a:r>
                        <a:rPr lang="he-IL" sz="1800" u="none" strike="noStrike" cap="none" baseline="0" dirty="0">
                          <a:solidFill>
                            <a:schemeClr val="dk1"/>
                          </a:solidFill>
                        </a:rPr>
                        <a:t>מעוברת</a:t>
                      </a:r>
                      <a:r>
                        <a:rPr lang="en-US" sz="1800" u="none" strike="noStrike" cap="none" baseline="0" dirty="0">
                          <a:solidFill>
                            <a:schemeClr val="dk1"/>
                          </a:solidFill>
                        </a:rPr>
                        <a:t>.</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6) Eretz Yisroel and chutzah la’aretz</a:t>
            </a:r>
            <a:endParaRPr/>
          </a:p>
        </p:txBody>
      </p:sp>
      <p:graphicFrame>
        <p:nvGraphicFramePr>
          <p:cNvPr id="494" name="Google Shape;494;p73"/>
          <p:cNvGraphicFramePr/>
          <p:nvPr>
            <p:extLst>
              <p:ext uri="{D42A27DB-BD31-4B8C-83A1-F6EECF244321}">
                <p14:modId xmlns:p14="http://schemas.microsoft.com/office/powerpoint/2010/main" val="1754241759"/>
              </p:ext>
            </p:extLst>
          </p:nvPr>
        </p:nvGraphicFramePr>
        <p:xfrm>
          <a:off x="555812" y="1017725"/>
          <a:ext cx="8086150" cy="3571270"/>
        </p:xfrm>
        <a:graphic>
          <a:graphicData uri="http://schemas.openxmlformats.org/drawingml/2006/table">
            <a:tbl>
              <a:tblPr>
                <a:noFill/>
                <a:tableStyleId>{95B18E70-B681-499C-819D-2F231DCEA863}</a:tableStyleId>
              </a:tblPr>
              <a:tblGrid>
                <a:gridCol w="4213400">
                  <a:extLst>
                    <a:ext uri="{9D8B030D-6E8A-4147-A177-3AD203B41FA5}">
                      <a16:colId xmlns:a16="http://schemas.microsoft.com/office/drawing/2014/main" val="20000"/>
                    </a:ext>
                  </a:extLst>
                </a:gridCol>
                <a:gridCol w="3872750">
                  <a:extLst>
                    <a:ext uri="{9D8B030D-6E8A-4147-A177-3AD203B41FA5}">
                      <a16:colId xmlns:a16="http://schemas.microsoft.com/office/drawing/2014/main" val="20001"/>
                    </a:ext>
                  </a:extLst>
                </a:gridCol>
              </a:tblGrid>
              <a:tr h="370850">
                <a:tc>
                  <a:txBody>
                    <a:bodyPr/>
                    <a:lstStyle/>
                    <a:p>
                      <a:pPr marL="285750" marR="0" lvl="0" indent="-17145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None/>
                      </a:pPr>
                      <a:r>
                        <a:rPr lang="en-US" sz="1800" b="1" u="none" strike="noStrike" cap="none">
                          <a:solidFill>
                            <a:schemeClr val="dk1"/>
                          </a:solidFill>
                        </a:rPr>
                        <a:t>On Keviyus page:</a:t>
                      </a:r>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Only two days can be a Yom Tov in </a:t>
                      </a:r>
                      <a:r>
                        <a:rPr lang="en-US" sz="1800" u="none" strike="noStrike" cap="none" dirty="0" err="1">
                          <a:solidFill>
                            <a:schemeClr val="dk1"/>
                          </a:solidFill>
                        </a:rPr>
                        <a:t>chutzah</a:t>
                      </a:r>
                      <a:r>
                        <a:rPr lang="en-US" sz="1800" u="none" strike="noStrike" cap="none" dirty="0">
                          <a:solidFill>
                            <a:schemeClr val="dk1"/>
                          </a:solidFill>
                        </a:rPr>
                        <a:t> </a:t>
                      </a:r>
                      <a:r>
                        <a:rPr lang="en-US" sz="1800" u="none" strike="noStrike" cap="none" dirty="0" err="1">
                          <a:solidFill>
                            <a:schemeClr val="dk1"/>
                          </a:solidFill>
                        </a:rPr>
                        <a:t>la’aretz</a:t>
                      </a:r>
                      <a:r>
                        <a:rPr lang="en-US" sz="1800" u="none" strike="noStrike" cap="none" dirty="0">
                          <a:solidFill>
                            <a:schemeClr val="dk1"/>
                          </a:solidFill>
                        </a:rPr>
                        <a:t> and </a:t>
                      </a:r>
                      <a:r>
                        <a:rPr lang="en-US" sz="1800" u="none" strike="noStrike" cap="none" dirty="0" err="1">
                          <a:solidFill>
                            <a:schemeClr val="dk1"/>
                          </a:solidFill>
                        </a:rPr>
                        <a:t>chol</a:t>
                      </a:r>
                      <a:r>
                        <a:rPr lang="en-US" sz="1800" u="none" strike="noStrike" cap="none" dirty="0">
                          <a:solidFill>
                            <a:schemeClr val="dk1"/>
                          </a:solidFill>
                        </a:rPr>
                        <a:t> in </a:t>
                      </a:r>
                      <a:r>
                        <a:rPr lang="en-US" sz="1800" u="none" strike="noStrike" cap="none" dirty="0" err="1">
                          <a:solidFill>
                            <a:schemeClr val="dk1"/>
                          </a:solidFill>
                        </a:rPr>
                        <a:t>Eretz</a:t>
                      </a:r>
                      <a:r>
                        <a:rPr lang="en-US" sz="1800" u="none" strike="noStrike" cap="none" dirty="0">
                          <a:solidFill>
                            <a:schemeClr val="dk1"/>
                          </a:solidFill>
                        </a:rPr>
                        <a:t> </a:t>
                      </a:r>
                      <a:r>
                        <a:rPr lang="en-US" sz="1800" u="none" strike="noStrike" cap="none" dirty="0" err="1">
                          <a:solidFill>
                            <a:schemeClr val="dk1"/>
                          </a:solidFill>
                        </a:rPr>
                        <a:t>Yisroel</a:t>
                      </a:r>
                      <a:r>
                        <a:rPr lang="en-US" sz="1800" u="none" strike="noStrike" cap="none" dirty="0">
                          <a:solidFill>
                            <a:schemeClr val="dk1"/>
                          </a:solidFill>
                        </a:rPr>
                        <a:t>: </a:t>
                      </a:r>
                      <a:r>
                        <a:rPr lang="en-US" sz="1800" u="none" strike="noStrike" cap="none" dirty="0" err="1">
                          <a:solidFill>
                            <a:schemeClr val="dk1"/>
                          </a:solidFill>
                        </a:rPr>
                        <a:t>Acharon</a:t>
                      </a:r>
                      <a:r>
                        <a:rPr lang="en-US" sz="1800" u="none" strike="noStrike" cap="none" dirty="0">
                          <a:solidFill>
                            <a:schemeClr val="dk1"/>
                          </a:solidFill>
                        </a:rPr>
                        <a:t> </a:t>
                      </a:r>
                      <a:r>
                        <a:rPr lang="en-US" sz="1800" u="none" strike="noStrike" cap="none" dirty="0" err="1">
                          <a:solidFill>
                            <a:schemeClr val="dk1"/>
                          </a:solidFill>
                        </a:rPr>
                        <a:t>shel</a:t>
                      </a:r>
                      <a:r>
                        <a:rPr lang="en-US" sz="1800" u="none" strike="noStrike" cap="none" dirty="0">
                          <a:solidFill>
                            <a:schemeClr val="dk1"/>
                          </a:solidFill>
                        </a:rPr>
                        <a:t> Pesach and the second day of </a:t>
                      </a:r>
                      <a:r>
                        <a:rPr lang="en-US" sz="1800" u="none" strike="noStrike" cap="none" dirty="0" err="1">
                          <a:solidFill>
                            <a:schemeClr val="dk1"/>
                          </a:solidFill>
                        </a:rPr>
                        <a:t>Shavuos</a:t>
                      </a:r>
                      <a:r>
                        <a:rPr lang="en-US" sz="1800" u="none" strike="noStrike" cap="none" dirty="0">
                          <a:solidFill>
                            <a:schemeClr val="dk1"/>
                          </a:solidFill>
                        </a:rPr>
                        <a:t>.</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a:t>
                      </a:r>
                      <a:r>
                        <a:rPr lang="en-US" sz="1800" u="none" strike="noStrike" cap="none" dirty="0" err="1">
                          <a:solidFill>
                            <a:schemeClr val="dk1"/>
                          </a:solidFill>
                        </a:rPr>
                        <a:t>Chol</a:t>
                      </a:r>
                      <a:r>
                        <a:rPr lang="en-US" sz="1800" u="none" strike="noStrike" cap="none" dirty="0">
                          <a:solidFill>
                            <a:schemeClr val="dk1"/>
                          </a:solidFill>
                        </a:rPr>
                        <a:t> </a:t>
                      </a:r>
                      <a:r>
                        <a:rPr lang="en-US" sz="1800" u="none" strike="noStrike" cap="none" dirty="0" err="1">
                          <a:solidFill>
                            <a:schemeClr val="dk1"/>
                          </a:solidFill>
                        </a:rPr>
                        <a:t>Hamoed</a:t>
                      </a:r>
                      <a:r>
                        <a:rPr lang="en-US" sz="1800" u="none" strike="noStrike" cap="none" dirty="0">
                          <a:solidFill>
                            <a:schemeClr val="dk1"/>
                          </a:solidFill>
                        </a:rPr>
                        <a:t> overrides the </a:t>
                      </a:r>
                      <a:r>
                        <a:rPr lang="en-US" sz="1800" u="none" strike="noStrike" cap="none" dirty="0" err="1">
                          <a:solidFill>
                            <a:schemeClr val="dk1"/>
                          </a:solidFill>
                        </a:rPr>
                        <a:t>leining</a:t>
                      </a:r>
                      <a:r>
                        <a:rPr lang="en-US" sz="1800" u="none" strike="noStrike" cap="none" dirty="0">
                          <a:solidFill>
                            <a:schemeClr val="dk1"/>
                          </a:solidFill>
                        </a:rPr>
                        <a:t> anyhow, and </a:t>
                      </a:r>
                      <a:r>
                        <a:rPr lang="en-US" sz="1800" u="none" strike="noStrike" cap="none" dirty="0" err="1">
                          <a:solidFill>
                            <a:schemeClr val="dk1"/>
                          </a:solidFill>
                        </a:rPr>
                        <a:t>Shemini</a:t>
                      </a:r>
                      <a:r>
                        <a:rPr lang="en-US" sz="1800" u="none" strike="noStrike" cap="none" dirty="0">
                          <a:solidFill>
                            <a:schemeClr val="dk1"/>
                          </a:solidFill>
                        </a:rPr>
                        <a:t> </a:t>
                      </a:r>
                      <a:r>
                        <a:rPr lang="en-US" sz="1800" u="none" strike="noStrike" cap="none" dirty="0" err="1">
                          <a:solidFill>
                            <a:schemeClr val="dk1"/>
                          </a:solidFill>
                        </a:rPr>
                        <a:t>Atzeres</a:t>
                      </a:r>
                      <a:r>
                        <a:rPr lang="en-US" sz="1800" u="none" strike="noStrike" cap="none" dirty="0">
                          <a:solidFill>
                            <a:schemeClr val="dk1"/>
                          </a:solidFill>
                        </a:rPr>
                        <a:t> never falls on Friday.]</a:t>
                      </a:r>
                      <a:endParaRPr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For headers ending with ז“__ it starts with </a:t>
                      </a:r>
                      <a:r>
                        <a:rPr lang="en-US" sz="1800" u="none" strike="noStrike" cap="none" dirty="0" err="1">
                          <a:solidFill>
                            <a:schemeClr val="dk1"/>
                          </a:solidFill>
                        </a:rPr>
                        <a:t>Acharon</a:t>
                      </a:r>
                      <a:r>
                        <a:rPr lang="en-US" sz="1800" u="none" strike="noStrike" cap="none" dirty="0">
                          <a:solidFill>
                            <a:schemeClr val="dk1"/>
                          </a:solidFill>
                        </a:rPr>
                        <a:t> </a:t>
                      </a:r>
                      <a:r>
                        <a:rPr lang="en-US" sz="1800" u="none" strike="noStrike" cap="none" dirty="0" err="1">
                          <a:solidFill>
                            <a:schemeClr val="dk1"/>
                          </a:solidFill>
                        </a:rPr>
                        <a:t>shel</a:t>
                      </a:r>
                      <a:r>
                        <a:rPr lang="en-US" sz="1800" u="none" strike="noStrike" cap="none" dirty="0">
                          <a:solidFill>
                            <a:schemeClr val="dk1"/>
                          </a:solidFill>
                        </a:rPr>
                        <a:t> Pesach.</a:t>
                      </a:r>
                      <a:endParaRPr dirty="0"/>
                    </a:p>
                    <a:p>
                      <a:pPr marL="285750" marR="0" lvl="3"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For headers ending with ה“__ it starts with Shavuos. </a:t>
                      </a:r>
                      <a:br>
                        <a:rPr lang="en-US" sz="1800" u="none" strike="noStrike" cap="none" dirty="0">
                          <a:solidFill>
                            <a:schemeClr val="dk1"/>
                          </a:solidFill>
                        </a:rPr>
                      </a:br>
                      <a:r>
                        <a:rPr lang="en-US" sz="1800" u="none" strike="noStrike" cap="none" dirty="0">
                          <a:solidFill>
                            <a:schemeClr val="dk1"/>
                          </a:solidFill>
                        </a:rPr>
                        <a:t>Neither one, this year.</a:t>
                      </a:r>
                      <a:endParaRPr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a:solidFill>
                            <a:schemeClr val="dk1"/>
                          </a:solidFill>
                        </a:rPr>
                        <a:t>When that happens, Eretz Yisroel is a week ahead of chutzah la’aretz till we get a double parsha in chutzah la’aretz and not in Eretz Yisroel.</a:t>
                      </a:r>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Follow the </a:t>
                      </a:r>
                      <a:r>
                        <a:rPr lang="en-US" sz="1800" u="none" strike="noStrike" cap="none" dirty="0" err="1">
                          <a:solidFill>
                            <a:schemeClr val="dk1"/>
                          </a:solidFill>
                        </a:rPr>
                        <a:t>sidros</a:t>
                      </a:r>
                      <a:r>
                        <a:rPr lang="en-US" sz="1800" u="none" strike="noStrike" cap="none" dirty="0">
                          <a:solidFill>
                            <a:schemeClr val="dk1"/>
                          </a:solidFill>
                        </a:rPr>
                        <a:t> till they rejoin.</a:t>
                      </a:r>
                      <a:endParaRPr dirty="0"/>
                    </a:p>
                    <a:p>
                      <a:pPr marL="285750" marR="0" lvl="0" indent="-285750" algn="l" rtl="0">
                        <a:lnSpc>
                          <a:spcPct val="100000"/>
                        </a:lnSpc>
                        <a:spcBef>
                          <a:spcPts val="0"/>
                        </a:spcBef>
                        <a:spcAft>
                          <a:spcPts val="0"/>
                        </a:spcAft>
                        <a:buClr>
                          <a:srgbClr val="000000"/>
                        </a:buClr>
                        <a:buSzPts val="1800"/>
                        <a:buFont typeface="Arial"/>
                        <a:buChar char="•"/>
                      </a:pPr>
                      <a:r>
                        <a:rPr lang="en-US" sz="1800" u="none" strike="noStrike" cap="none" dirty="0">
                          <a:solidFill>
                            <a:schemeClr val="dk1"/>
                          </a:solidFill>
                        </a:rPr>
                        <a:t>They don’t always rejoin first chance they get.</a:t>
                      </a:r>
                      <a:endParaRPr dirty="0"/>
                    </a:p>
                  </a:txBody>
                  <a:tcPr marL="91450" marR="91450" marT="45725" marB="45725">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Introduction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Choosing the calendar</a:t>
            </a:r>
          </a:p>
          <a:p>
            <a:pPr marL="457200" lvl="0" indent="-342900" algn="l" rtl="0">
              <a:spcBef>
                <a:spcPts val="1200"/>
              </a:spcBef>
              <a:spcAft>
                <a:spcPts val="0"/>
              </a:spcAft>
              <a:buClr>
                <a:srgbClr val="000000"/>
              </a:buClr>
              <a:buSzPts val="1800"/>
              <a:buAutoNum type="alphaUcPeriod"/>
            </a:pPr>
            <a:r>
              <a:rPr lang="en" dirty="0">
                <a:solidFill>
                  <a:srgbClr val="000000"/>
                </a:solidFill>
              </a:rPr>
              <a:t>Yomim Tovim and Sidros</a:t>
            </a:r>
            <a:endParaRPr dirty="0">
              <a:solidFill>
                <a:srgbClr val="000000"/>
              </a:solidFill>
            </a:endParaRPr>
          </a:p>
          <a:p>
            <a:pPr>
              <a:spcBef>
                <a:spcPts val="1200"/>
              </a:spcBef>
              <a:buClr>
                <a:srgbClr val="000000"/>
              </a:buClr>
              <a:buFont typeface="Arial"/>
              <a:buAutoNum type="alphaUcPeriod"/>
            </a:pPr>
            <a:r>
              <a:rPr lang="en-US" dirty="0">
                <a:solidFill>
                  <a:schemeClr val="tx1"/>
                </a:solidFill>
              </a:rPr>
              <a:t>Conclusion</a:t>
            </a:r>
          </a:p>
          <a:p>
            <a:pPr marL="939800" lvl="1" indent="-342900">
              <a:spcBef>
                <a:spcPts val="1200"/>
              </a:spcBef>
              <a:buClr>
                <a:srgbClr val="000000"/>
              </a:buClr>
              <a:buSzPct val="100000"/>
              <a:buFont typeface="+mj-lt"/>
              <a:buAutoNum type="arabicParenR"/>
            </a:pPr>
            <a:r>
              <a:rPr lang="en-US" sz="1800" dirty="0">
                <a:solidFill>
                  <a:schemeClr val="tx1"/>
                </a:solidFill>
              </a:rPr>
              <a:t>The civil calendar</a:t>
            </a:r>
            <a:endParaRPr lang="en-US" sz="1800" dirty="0">
              <a:solidFill>
                <a:schemeClr val="tx1"/>
              </a:solidFill>
              <a:highlight>
                <a:srgbClr val="FFFF00"/>
              </a:highlight>
            </a:endParaRPr>
          </a:p>
          <a:p>
            <a:pPr marL="939800" lvl="1" indent="-342900">
              <a:spcBef>
                <a:spcPts val="1200"/>
              </a:spcBef>
              <a:buClr>
                <a:srgbClr val="000000"/>
              </a:buClr>
              <a:buSzPct val="100000"/>
              <a:buFont typeface="+mj-lt"/>
              <a:buAutoNum type="arabicParenR"/>
            </a:pPr>
            <a:r>
              <a:rPr lang="en" sz="1800" dirty="0">
                <a:solidFill>
                  <a:srgbClr val="000000"/>
                </a:solidFill>
              </a:rPr>
              <a:t>Acknowledgements</a:t>
            </a:r>
            <a:endParaRPr lang="en-US" sz="1800" dirty="0">
              <a:solidFill>
                <a:srgbClr val="000000"/>
              </a:solidFill>
              <a:highlight>
                <a:srgbClr val="FFFF00"/>
              </a:highlight>
            </a:endParaRPr>
          </a:p>
        </p:txBody>
      </p:sp>
    </p:spTree>
    <p:custDataLst>
      <p:tags r:id="rId1"/>
    </p:custDataLst>
    <p:extLst>
      <p:ext uri="{BB962C8B-B14F-4D97-AF65-F5344CB8AC3E}">
        <p14:creationId xmlns:p14="http://schemas.microsoft.com/office/powerpoint/2010/main" val="3362370255"/>
      </p:ext>
    </p:extLst>
  </p:cSld>
  <p:clrMapOvr>
    <a:masterClrMapping/>
  </p:clrMapOvr>
  <mc:AlternateContent xmlns:mc="http://schemas.openxmlformats.org/markup-compatibility/2006" xmlns:p14="http://schemas.microsoft.com/office/powerpoint/2010/main">
    <mc:Choice Requires="p14">
      <p:transition spd="slow" p14:dur="2000" advTm="5823"/>
    </mc:Choice>
    <mc:Fallback xmlns="">
      <p:transition spd="slow" advTm="5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3" end="3"/>
                                            </p:txEl>
                                          </p:spTgt>
                                        </p:tgtEl>
                                        <p:attrNameLst>
                                          <p:attrName>style.fontWeight</p:attrName>
                                        </p:attrNameLst>
                                      </p:cBhvr>
                                      <p:to>
                                        <p:strVal val="bold"/>
                                      </p:to>
                                    </p:set>
                                  </p:childTnLst>
                                </p:cTn>
                              </p:par>
                              <p:par>
                                <p:cTn id="7" presetID="15" presetClass="emph" presetSubtype="0" nodeType="withEffect">
                                  <p:stCondLst>
                                    <p:cond delay="0"/>
                                  </p:stCondLst>
                                  <p:endCondLst>
                                    <p:cond evt="onNext" delay="0">
                                      <p:tgtEl>
                                        <p:sldTgt/>
                                      </p:tgtEl>
                                    </p:cond>
                                  </p:endCondLst>
                                  <p:childTnLst>
                                    <p:set>
                                      <p:cBhvr override="childStyle">
                                        <p:cTn id="8" dur="indefinite"/>
                                        <p:tgtEl>
                                          <p:spTgt spid="61">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civil calendar</a:t>
            </a:r>
            <a:endParaRPr dirty="0"/>
          </a:p>
        </p:txBody>
      </p:sp>
      <p:sp>
        <p:nvSpPr>
          <p:cNvPr id="506" name="Google Shape;506;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Char char="●"/>
            </a:pPr>
            <a:r>
              <a:rPr lang="en-US" dirty="0">
                <a:solidFill>
                  <a:schemeClr val="dk1"/>
                </a:solidFill>
              </a:rPr>
              <a:t>One step remains – matching our Hebrew calendar with the civil (English) calendar.</a:t>
            </a:r>
            <a:endParaRPr dirty="0"/>
          </a:p>
          <a:p>
            <a:pPr marL="457200" lvl="0" indent="-342900" algn="l" rtl="0">
              <a:lnSpc>
                <a:spcPct val="115000"/>
              </a:lnSpc>
              <a:spcBef>
                <a:spcPts val="600"/>
              </a:spcBef>
              <a:spcAft>
                <a:spcPts val="0"/>
              </a:spcAft>
              <a:buSzPts val="1800"/>
              <a:buChar char="●"/>
            </a:pPr>
            <a:r>
              <a:rPr lang="en-US" dirty="0">
                <a:solidFill>
                  <a:schemeClr val="dk1"/>
                </a:solidFill>
              </a:rPr>
              <a:t>We aren’t going to go through it in detail.</a:t>
            </a:r>
            <a:endParaRPr dirty="0"/>
          </a:p>
          <a:p>
            <a:pPr marL="457200" lvl="0" indent="-342900" algn="l" rtl="0">
              <a:lnSpc>
                <a:spcPct val="115000"/>
              </a:lnSpc>
              <a:spcBef>
                <a:spcPts val="600"/>
              </a:spcBef>
              <a:spcAft>
                <a:spcPts val="0"/>
              </a:spcAft>
              <a:buSzPts val="1800"/>
              <a:buChar char="●"/>
            </a:pPr>
            <a:r>
              <a:rPr lang="en-US" dirty="0">
                <a:solidFill>
                  <a:schemeClr val="dk1"/>
                </a:solidFill>
              </a:rPr>
              <a:t>The </a:t>
            </a:r>
            <a:r>
              <a:rPr lang="en-US" dirty="0" err="1">
                <a:solidFill>
                  <a:schemeClr val="dk1"/>
                </a:solidFill>
              </a:rPr>
              <a:t>Rishonim</a:t>
            </a:r>
            <a:r>
              <a:rPr lang="en-US" dirty="0">
                <a:solidFill>
                  <a:schemeClr val="dk1"/>
                </a:solidFill>
              </a:rPr>
              <a:t> (Rambam, Tur, etc.) did not bother with this at all.</a:t>
            </a:r>
            <a:endParaRPr dirty="0"/>
          </a:p>
          <a:p>
            <a:pPr marL="457200" lvl="0" indent="-342900" algn="l" rtl="0">
              <a:lnSpc>
                <a:spcPct val="115000"/>
              </a:lnSpc>
              <a:spcBef>
                <a:spcPts val="600"/>
              </a:spcBef>
              <a:spcAft>
                <a:spcPts val="0"/>
              </a:spcAft>
              <a:buSzPts val="1800"/>
              <a:buChar char="●"/>
            </a:pPr>
            <a:r>
              <a:rPr lang="en-US" dirty="0">
                <a:solidFill>
                  <a:schemeClr val="dk1"/>
                </a:solidFill>
              </a:rPr>
              <a:t>It has become important in the last few centuries, as our connection with the non-Jewish society has grown, especially if we use the non-Jewish calendar for everyday living.</a:t>
            </a:r>
            <a:endParaRPr dirty="0"/>
          </a:p>
          <a:p>
            <a:pPr marL="457200" lvl="0" indent="-342900" algn="l" rtl="0">
              <a:lnSpc>
                <a:spcPct val="115000"/>
              </a:lnSpc>
              <a:spcBef>
                <a:spcPts val="600"/>
              </a:spcBef>
              <a:spcAft>
                <a:spcPts val="0"/>
              </a:spcAft>
              <a:buSzPts val="1800"/>
              <a:buChar char="●"/>
            </a:pPr>
            <a:r>
              <a:rPr lang="en-US" dirty="0">
                <a:solidFill>
                  <a:schemeClr val="dk1"/>
                </a:solidFill>
              </a:rPr>
              <a:t>Easiest way is to keep track from last year!</a:t>
            </a:r>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F55C-D843-4414-9DBA-3D6B081A758D}"/>
              </a:ext>
            </a:extLst>
          </p:cNvPr>
          <p:cNvSpPr>
            <a:spLocks noGrp="1"/>
          </p:cNvSpPr>
          <p:nvPr>
            <p:ph type="title"/>
          </p:nvPr>
        </p:nvSpPr>
        <p:spPr/>
        <p:txBody>
          <a:bodyPr/>
          <a:lstStyle/>
          <a:p>
            <a:r>
              <a:rPr lang="en-US" dirty="0"/>
              <a:t>The civil calendar, cont.</a:t>
            </a:r>
          </a:p>
        </p:txBody>
      </p:sp>
      <p:sp>
        <p:nvSpPr>
          <p:cNvPr id="3" name="Text Placeholder 2">
            <a:extLst>
              <a:ext uri="{FF2B5EF4-FFF2-40B4-BE49-F238E27FC236}">
                <a16:creationId xmlns:a16="http://schemas.microsoft.com/office/drawing/2014/main" id="{C9202DBF-4788-40B2-8CD5-9D63D9618181}"/>
              </a:ext>
            </a:extLst>
          </p:cNvPr>
          <p:cNvSpPr>
            <a:spLocks noGrp="1"/>
          </p:cNvSpPr>
          <p:nvPr>
            <p:ph type="body" idx="1"/>
          </p:nvPr>
        </p:nvSpPr>
        <p:spPr/>
        <p:txBody>
          <a:bodyPr/>
          <a:lstStyle/>
          <a:p>
            <a:r>
              <a:rPr lang="en-US" dirty="0">
                <a:solidFill>
                  <a:schemeClr val="tx1"/>
                </a:solidFill>
              </a:rPr>
              <a:t>The two calendars do not match up well:</a:t>
            </a:r>
          </a:p>
          <a:p>
            <a:endParaRPr lang="en-US" dirty="0">
              <a:solidFill>
                <a:schemeClr val="tx1"/>
              </a:solidFill>
            </a:endParaRPr>
          </a:p>
          <a:p>
            <a:pPr marL="114300" indent="0">
              <a:buNone/>
            </a:pPr>
            <a:r>
              <a:rPr lang="en-US" dirty="0">
                <a:solidFill>
                  <a:schemeClr val="tx1"/>
                </a:solidFill>
              </a:rPr>
              <a:t>Year		2017	2018	2019	2020	2021	2022</a:t>
            </a:r>
          </a:p>
          <a:p>
            <a:pPr marL="114300" indent="0">
              <a:buNone/>
            </a:pPr>
            <a:r>
              <a:rPr lang="en-US" dirty="0">
                <a:solidFill>
                  <a:schemeClr val="tx1"/>
                </a:solidFill>
              </a:rPr>
              <a:t>Days		</a:t>
            </a:r>
            <a:r>
              <a:rPr lang="en-US" dirty="0">
                <a:solidFill>
                  <a:srgbClr val="00B050"/>
                </a:solidFill>
              </a:rPr>
              <a:t>365	365	365	366	365	365</a:t>
            </a:r>
            <a:r>
              <a:rPr lang="en-US" dirty="0">
                <a:solidFill>
                  <a:schemeClr val="tx1"/>
                </a:solidFill>
              </a:rPr>
              <a:t>	…</a:t>
            </a:r>
          </a:p>
          <a:p>
            <a:pPr marL="114300" indent="0">
              <a:buNone/>
            </a:pPr>
            <a:r>
              <a:rPr lang="en-US" dirty="0">
                <a:solidFill>
                  <a:schemeClr val="tx1"/>
                </a:solidFill>
              </a:rPr>
              <a:t>Year		5777	5778	5779	5780	5781	5782</a:t>
            </a:r>
          </a:p>
          <a:p>
            <a:pPr marL="114300" indent="0">
              <a:buNone/>
            </a:pPr>
            <a:r>
              <a:rPr lang="en-US" dirty="0">
                <a:solidFill>
                  <a:schemeClr val="tx1"/>
                </a:solidFill>
              </a:rPr>
              <a:t>Days		</a:t>
            </a:r>
            <a:r>
              <a:rPr lang="en-US" dirty="0">
                <a:solidFill>
                  <a:srgbClr val="0070C0"/>
                </a:solidFill>
              </a:rPr>
              <a:t>353</a:t>
            </a:r>
            <a:r>
              <a:rPr lang="en-US" dirty="0">
                <a:solidFill>
                  <a:schemeClr val="tx1"/>
                </a:solidFill>
              </a:rPr>
              <a:t>	</a:t>
            </a:r>
            <a:r>
              <a:rPr lang="en-US" dirty="0">
                <a:solidFill>
                  <a:srgbClr val="0070C0"/>
                </a:solidFill>
              </a:rPr>
              <a:t>354</a:t>
            </a:r>
            <a:r>
              <a:rPr lang="en-US" dirty="0">
                <a:solidFill>
                  <a:schemeClr val="tx1"/>
                </a:solidFill>
              </a:rPr>
              <a:t>	</a:t>
            </a:r>
            <a:r>
              <a:rPr lang="en-US" dirty="0">
                <a:solidFill>
                  <a:srgbClr val="FF0000"/>
                </a:solidFill>
              </a:rPr>
              <a:t>385</a:t>
            </a:r>
            <a:r>
              <a:rPr lang="en-US" dirty="0">
                <a:solidFill>
                  <a:schemeClr val="tx1"/>
                </a:solidFill>
              </a:rPr>
              <a:t>	</a:t>
            </a:r>
            <a:r>
              <a:rPr lang="en-US" dirty="0">
                <a:solidFill>
                  <a:srgbClr val="0070C0"/>
                </a:solidFill>
              </a:rPr>
              <a:t>355</a:t>
            </a:r>
            <a:r>
              <a:rPr lang="en-US" dirty="0">
                <a:solidFill>
                  <a:schemeClr val="tx1"/>
                </a:solidFill>
              </a:rPr>
              <a:t>	</a:t>
            </a:r>
            <a:r>
              <a:rPr lang="en-US" dirty="0">
                <a:solidFill>
                  <a:srgbClr val="0070C0"/>
                </a:solidFill>
              </a:rPr>
              <a:t>353</a:t>
            </a:r>
            <a:r>
              <a:rPr lang="en-US" dirty="0">
                <a:solidFill>
                  <a:schemeClr val="tx1"/>
                </a:solidFill>
              </a:rPr>
              <a:t>	</a:t>
            </a:r>
            <a:r>
              <a:rPr lang="en-US" dirty="0">
                <a:solidFill>
                  <a:srgbClr val="FF0000"/>
                </a:solidFill>
              </a:rPr>
              <a:t>384</a:t>
            </a:r>
            <a:r>
              <a:rPr lang="en-US" dirty="0">
                <a:solidFill>
                  <a:schemeClr val="tx1"/>
                </a:solidFill>
              </a:rPr>
              <a:t>	…</a:t>
            </a:r>
          </a:p>
          <a:p>
            <a:pPr marL="114300" indent="0">
              <a:buNone/>
            </a:pPr>
            <a:endParaRPr lang="en-US" dirty="0">
              <a:solidFill>
                <a:schemeClr val="tx1"/>
              </a:solidFill>
            </a:endParaRPr>
          </a:p>
          <a:p>
            <a:r>
              <a:rPr lang="en-US" dirty="0">
                <a:solidFill>
                  <a:schemeClr val="tx1"/>
                </a:solidFill>
              </a:rPr>
              <a:t>They bounce back and forth, longer and shorter.</a:t>
            </a:r>
          </a:p>
          <a:p>
            <a:r>
              <a:rPr lang="en-US" dirty="0">
                <a:solidFill>
                  <a:schemeClr val="tx1"/>
                </a:solidFill>
              </a:rPr>
              <a:t>It averages out.</a:t>
            </a:r>
          </a:p>
          <a:p>
            <a:pPr marL="114300" indent="0">
              <a:buNone/>
            </a:pPr>
            <a:endParaRPr lang="en-US" dirty="0">
              <a:solidFill>
                <a:schemeClr val="tx1"/>
              </a:solidFill>
            </a:endParaRPr>
          </a:p>
        </p:txBody>
      </p:sp>
    </p:spTree>
    <p:extLst>
      <p:ext uri="{BB962C8B-B14F-4D97-AF65-F5344CB8AC3E}">
        <p14:creationId xmlns:p14="http://schemas.microsoft.com/office/powerpoint/2010/main" val="188958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E42F-818D-42EA-B306-AE9F0BEB64B2}"/>
              </a:ext>
            </a:extLst>
          </p:cNvPr>
          <p:cNvSpPr>
            <a:spLocks noGrp="1"/>
          </p:cNvSpPr>
          <p:nvPr>
            <p:ph type="title"/>
          </p:nvPr>
        </p:nvSpPr>
        <p:spPr/>
        <p:txBody>
          <a:bodyPr/>
          <a:lstStyle/>
          <a:p>
            <a:r>
              <a:rPr lang="en-US" dirty="0"/>
              <a:t>The civil calendar, cont.</a:t>
            </a:r>
          </a:p>
        </p:txBody>
      </p:sp>
      <p:sp>
        <p:nvSpPr>
          <p:cNvPr id="3" name="Text Placeholder 2">
            <a:extLst>
              <a:ext uri="{FF2B5EF4-FFF2-40B4-BE49-F238E27FC236}">
                <a16:creationId xmlns:a16="http://schemas.microsoft.com/office/drawing/2014/main" id="{D64E617B-748C-4C44-8BF4-AB89B6F46F18}"/>
              </a:ext>
            </a:extLst>
          </p:cNvPr>
          <p:cNvSpPr>
            <a:spLocks noGrp="1"/>
          </p:cNvSpPr>
          <p:nvPr>
            <p:ph type="body" idx="1"/>
          </p:nvPr>
        </p:nvSpPr>
        <p:spPr/>
        <p:txBody>
          <a:bodyPr/>
          <a:lstStyle/>
          <a:p>
            <a:r>
              <a:rPr lang="en-US" dirty="0">
                <a:solidFill>
                  <a:schemeClr val="tx1"/>
                </a:solidFill>
              </a:rPr>
              <a:t>They aren’t even the same </a:t>
            </a:r>
            <a:r>
              <a:rPr lang="en-US" i="1" dirty="0">
                <a:solidFill>
                  <a:schemeClr val="tx1"/>
                </a:solidFill>
              </a:rPr>
              <a:t>average</a:t>
            </a:r>
            <a:r>
              <a:rPr lang="en-US" dirty="0">
                <a:solidFill>
                  <a:schemeClr val="tx1"/>
                </a:solidFill>
              </a:rPr>
              <a:t> length.</a:t>
            </a:r>
          </a:p>
          <a:p>
            <a:pPr marL="114300" indent="0">
              <a:buNone/>
            </a:pPr>
            <a:r>
              <a:rPr lang="en-US" dirty="0"/>
              <a:t>	</a:t>
            </a:r>
            <a:r>
              <a:rPr lang="en-US" b="1" dirty="0"/>
              <a:t>Mean solar year	Gregorian year	</a:t>
            </a:r>
            <a:r>
              <a:rPr lang="en-US" b="1" dirty="0" err="1"/>
              <a:t>Tekufas</a:t>
            </a:r>
            <a:r>
              <a:rPr lang="en-US" b="1" dirty="0"/>
              <a:t> </a:t>
            </a:r>
            <a:r>
              <a:rPr lang="en-US" b="1" dirty="0" err="1"/>
              <a:t>Rav</a:t>
            </a:r>
            <a:r>
              <a:rPr lang="en-US" b="1" dirty="0"/>
              <a:t> </a:t>
            </a:r>
            <a:r>
              <a:rPr lang="en-US" b="1" dirty="0" err="1"/>
              <a:t>Adda</a:t>
            </a:r>
            <a:r>
              <a:rPr lang="en-US" dirty="0"/>
              <a:t> (19-year cycle)</a:t>
            </a:r>
          </a:p>
          <a:p>
            <a:pPr marL="114300" indent="0">
              <a:buNone/>
            </a:pPr>
            <a:r>
              <a:rPr lang="en-US" dirty="0"/>
              <a:t>	365.</a:t>
            </a:r>
            <a:r>
              <a:rPr lang="en-US" dirty="0">
                <a:solidFill>
                  <a:srgbClr val="00B050"/>
                </a:solidFill>
              </a:rPr>
              <a:t>24219</a:t>
            </a:r>
            <a:r>
              <a:rPr lang="en-US" dirty="0"/>
              <a:t> days 	365.</a:t>
            </a:r>
            <a:r>
              <a:rPr lang="en-US" dirty="0">
                <a:solidFill>
                  <a:srgbClr val="FFC000"/>
                </a:solidFill>
              </a:rPr>
              <a:t>2425</a:t>
            </a:r>
            <a:r>
              <a:rPr lang="en-US" dirty="0"/>
              <a:t> days	365.</a:t>
            </a:r>
            <a:r>
              <a:rPr lang="en-US" dirty="0">
                <a:solidFill>
                  <a:srgbClr val="FF0000"/>
                </a:solidFill>
              </a:rPr>
              <a:t>24677</a:t>
            </a:r>
            <a:r>
              <a:rPr lang="en-US" dirty="0"/>
              <a:t> days</a:t>
            </a:r>
          </a:p>
          <a:p>
            <a:pPr marL="114300" indent="0">
              <a:buNone/>
            </a:pPr>
            <a:r>
              <a:rPr lang="en-US" b="1" dirty="0"/>
              <a:t>Difference/year:</a:t>
            </a:r>
            <a:r>
              <a:rPr lang="en-US" dirty="0"/>
              <a:t>	.0003 days	0.0046 days/year</a:t>
            </a:r>
          </a:p>
          <a:p>
            <a:pPr marL="114300" indent="0">
              <a:buNone/>
            </a:pPr>
            <a:r>
              <a:rPr lang="en-US" dirty="0"/>
              <a:t>			 &lt; 1/2 min 	~ 6 minutes</a:t>
            </a:r>
          </a:p>
          <a:p>
            <a:r>
              <a:rPr lang="en-US" dirty="0">
                <a:solidFill>
                  <a:schemeClr val="tx1"/>
                </a:solidFill>
              </a:rPr>
              <a:t>Our calendar has drifted around a week out of synch.</a:t>
            </a:r>
          </a:p>
          <a:p>
            <a:r>
              <a:rPr lang="en-US" dirty="0">
                <a:solidFill>
                  <a:schemeClr val="tx1"/>
                </a:solidFill>
              </a:rPr>
              <a:t>Chazal could have made it more accurate (as they did with the months).</a:t>
            </a:r>
          </a:p>
          <a:p>
            <a:r>
              <a:rPr lang="en-US" dirty="0">
                <a:solidFill>
                  <a:schemeClr val="tx1"/>
                </a:solidFill>
              </a:rPr>
              <a:t>Why</a:t>
            </a:r>
            <a:r>
              <a:rPr lang="en-US">
                <a:solidFill>
                  <a:schemeClr val="tx1"/>
                </a:solidFill>
              </a:rPr>
              <a:t>, then? They </a:t>
            </a:r>
            <a:r>
              <a:rPr lang="en-US" dirty="0">
                <a:solidFill>
                  <a:schemeClr val="tx1"/>
                </a:solidFill>
              </a:rPr>
              <a:t>chose to use the 19-year cycle, easier to calculate.</a:t>
            </a:r>
          </a:p>
          <a:p>
            <a:pPr marL="114300" indent="0">
              <a:buNone/>
            </a:pPr>
            <a:endParaRPr lang="en-US" dirty="0"/>
          </a:p>
        </p:txBody>
      </p:sp>
    </p:spTree>
    <p:extLst>
      <p:ext uri="{BB962C8B-B14F-4D97-AF65-F5344CB8AC3E}">
        <p14:creationId xmlns:p14="http://schemas.microsoft.com/office/powerpoint/2010/main" val="321785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civil calendar, cont.</a:t>
            </a:r>
            <a:endParaRPr dirty="0"/>
          </a:p>
        </p:txBody>
      </p:sp>
      <p:sp>
        <p:nvSpPr>
          <p:cNvPr id="512" name="Google Shape;512;p76"/>
          <p:cNvSpPr txBox="1">
            <a:spLocks noGrp="1"/>
          </p:cNvSpPr>
          <p:nvPr>
            <p:ph type="body" idx="1"/>
          </p:nvPr>
        </p:nvSpPr>
        <p:spPr>
          <a:xfrm>
            <a:off x="311700" y="1152474"/>
            <a:ext cx="8520600" cy="3679501"/>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Char char="●"/>
            </a:pPr>
            <a:r>
              <a:rPr lang="en-US" dirty="0">
                <a:solidFill>
                  <a:schemeClr val="dk1"/>
                </a:solidFill>
              </a:rPr>
              <a:t>The </a:t>
            </a:r>
            <a:r>
              <a:rPr lang="en-US" dirty="0" err="1">
                <a:solidFill>
                  <a:schemeClr val="dk1"/>
                </a:solidFill>
              </a:rPr>
              <a:t>Rishonim</a:t>
            </a:r>
            <a:r>
              <a:rPr lang="en-US" dirty="0">
                <a:solidFill>
                  <a:schemeClr val="dk1"/>
                </a:solidFill>
              </a:rPr>
              <a:t> did explain a related task: when to start saying </a:t>
            </a:r>
            <a:r>
              <a:rPr lang="he-IL" dirty="0">
                <a:solidFill>
                  <a:schemeClr val="dk1"/>
                </a:solidFill>
              </a:rPr>
              <a:t>ותן טל וברכה</a:t>
            </a:r>
            <a:r>
              <a:rPr lang="en-US" dirty="0">
                <a:solidFill>
                  <a:schemeClr val="dk1"/>
                </a:solidFill>
              </a:rPr>
              <a:t> in </a:t>
            </a:r>
            <a:r>
              <a:rPr lang="he-IL" dirty="0">
                <a:solidFill>
                  <a:schemeClr val="dk1"/>
                </a:solidFill>
              </a:rPr>
              <a:t>חו"ל</a:t>
            </a:r>
            <a:r>
              <a:rPr lang="en-US" dirty="0">
                <a:solidFill>
                  <a:schemeClr val="dk1"/>
                </a:solidFill>
              </a:rPr>
              <a:t>, 60 days after the autumnal (fall) equinox – a </a:t>
            </a:r>
            <a:r>
              <a:rPr lang="en-US" i="1" dirty="0">
                <a:solidFill>
                  <a:schemeClr val="dk1"/>
                </a:solidFill>
              </a:rPr>
              <a:t>solar</a:t>
            </a:r>
            <a:r>
              <a:rPr lang="en-US" dirty="0">
                <a:solidFill>
                  <a:schemeClr val="dk1"/>
                </a:solidFill>
              </a:rPr>
              <a:t> date.</a:t>
            </a:r>
            <a:endParaRPr dirty="0"/>
          </a:p>
          <a:p>
            <a:pPr marL="457200" lvl="0" indent="-342900" algn="l" rtl="0">
              <a:lnSpc>
                <a:spcPct val="115000"/>
              </a:lnSpc>
              <a:spcBef>
                <a:spcPts val="600"/>
              </a:spcBef>
              <a:spcAft>
                <a:spcPts val="0"/>
              </a:spcAft>
              <a:buSzPts val="1800"/>
              <a:buChar char="●"/>
            </a:pPr>
            <a:r>
              <a:rPr lang="en-US" dirty="0">
                <a:solidFill>
                  <a:schemeClr val="dk1"/>
                </a:solidFill>
              </a:rPr>
              <a:t>The calculation [“</a:t>
            </a:r>
            <a:r>
              <a:rPr lang="en-US" dirty="0" err="1">
                <a:solidFill>
                  <a:schemeClr val="dk1"/>
                </a:solidFill>
              </a:rPr>
              <a:t>תקופת</a:t>
            </a:r>
            <a:r>
              <a:rPr lang="en-US" dirty="0">
                <a:solidFill>
                  <a:schemeClr val="dk1"/>
                </a:solidFill>
              </a:rPr>
              <a:t> </a:t>
            </a:r>
            <a:r>
              <a:rPr lang="en-US" dirty="0" err="1">
                <a:solidFill>
                  <a:schemeClr val="dk1"/>
                </a:solidFill>
              </a:rPr>
              <a:t>שמואל</a:t>
            </a:r>
            <a:r>
              <a:rPr lang="en-US" dirty="0">
                <a:solidFill>
                  <a:schemeClr val="dk1"/>
                </a:solidFill>
              </a:rPr>
              <a:t>”] corresponds to the Julian</a:t>
            </a:r>
            <a:r>
              <a:rPr lang="en-US" i="1" dirty="0">
                <a:solidFill>
                  <a:schemeClr val="dk1"/>
                </a:solidFill>
              </a:rPr>
              <a:t> </a:t>
            </a:r>
            <a:r>
              <a:rPr lang="en-US" dirty="0">
                <a:solidFill>
                  <a:schemeClr val="dk1"/>
                </a:solidFill>
              </a:rPr>
              <a:t>calendar, where a year is exactly 365.25 days – a civil leap year (on Feb. 29) every four years.</a:t>
            </a:r>
            <a:endParaRPr dirty="0"/>
          </a:p>
          <a:p>
            <a:pPr marL="457200" lvl="0" indent="-342900" algn="l" rtl="0">
              <a:lnSpc>
                <a:spcPct val="115000"/>
              </a:lnSpc>
              <a:spcBef>
                <a:spcPts val="600"/>
              </a:spcBef>
              <a:spcAft>
                <a:spcPts val="0"/>
              </a:spcAft>
              <a:buSzPts val="1800"/>
              <a:buChar char="●"/>
            </a:pPr>
            <a:r>
              <a:rPr lang="en-US" dirty="0">
                <a:solidFill>
                  <a:schemeClr val="dk1"/>
                </a:solidFill>
              </a:rPr>
              <a:t>That was replaced in 1582 by today’s </a:t>
            </a:r>
            <a:r>
              <a:rPr lang="en-US" i="1" dirty="0">
                <a:solidFill>
                  <a:schemeClr val="dk1"/>
                </a:solidFill>
              </a:rPr>
              <a:t>Gregorian</a:t>
            </a:r>
            <a:r>
              <a:rPr lang="en-US" dirty="0">
                <a:solidFill>
                  <a:schemeClr val="dk1"/>
                </a:solidFill>
              </a:rPr>
              <a:t> calendar, which has a more complex rule for leap years. Also there was a one-time 11-day adjustment to get back in synch with the sun.</a:t>
            </a:r>
            <a:endParaRPr dirty="0"/>
          </a:p>
          <a:p>
            <a:pPr marL="457200" lvl="0" indent="-342900" algn="l" rtl="0">
              <a:lnSpc>
                <a:spcPct val="115000"/>
              </a:lnSpc>
              <a:spcBef>
                <a:spcPts val="600"/>
              </a:spcBef>
              <a:spcAft>
                <a:spcPts val="0"/>
              </a:spcAft>
              <a:buSzPts val="1800"/>
              <a:buChar char="●"/>
            </a:pPr>
            <a:r>
              <a:rPr lang="en-US" dirty="0">
                <a:solidFill>
                  <a:schemeClr val="dk1"/>
                </a:solidFill>
              </a:rPr>
              <a:t>You currently end up with Dec. 4</a:t>
            </a:r>
            <a:r>
              <a:rPr lang="en-US" baseline="30000" dirty="0">
                <a:solidFill>
                  <a:schemeClr val="dk1"/>
                </a:solidFill>
              </a:rPr>
              <a:t>th</a:t>
            </a:r>
            <a:r>
              <a:rPr lang="en-US" dirty="0">
                <a:solidFill>
                  <a:schemeClr val="dk1"/>
                </a:solidFill>
              </a:rPr>
              <a:t> (or 5</a:t>
            </a:r>
            <a:r>
              <a:rPr lang="en-US" baseline="30000" dirty="0">
                <a:solidFill>
                  <a:schemeClr val="dk1"/>
                </a:solidFill>
              </a:rPr>
              <a:t>th</a:t>
            </a:r>
            <a:r>
              <a:rPr lang="en-US" dirty="0">
                <a:solidFill>
                  <a:schemeClr val="dk1"/>
                </a:solidFill>
              </a:rPr>
              <a:t> before a civil leap year like 2020).</a:t>
            </a:r>
            <a:endParaRPr dirty="0"/>
          </a:p>
          <a:p>
            <a:pPr marL="457200" lvl="0" indent="-342900" algn="l" rtl="0">
              <a:lnSpc>
                <a:spcPct val="115000"/>
              </a:lnSpc>
              <a:spcBef>
                <a:spcPts val="600"/>
              </a:spcBef>
              <a:spcAft>
                <a:spcPts val="0"/>
              </a:spcAft>
              <a:buSzPts val="1800"/>
              <a:buChar char="●"/>
            </a:pPr>
            <a:r>
              <a:rPr lang="en-US" dirty="0">
                <a:solidFill>
                  <a:schemeClr val="dk1"/>
                </a:solidFill>
              </a:rPr>
              <a:t>Once that date is calculated, you can find all other corresponding civil dates. For example, Dec. 4 is the 338</a:t>
            </a:r>
            <a:r>
              <a:rPr lang="en-US" baseline="30000" dirty="0">
                <a:solidFill>
                  <a:schemeClr val="dk1"/>
                </a:solidFill>
              </a:rPr>
              <a:t>th</a:t>
            </a:r>
            <a:r>
              <a:rPr lang="en-US" dirty="0">
                <a:solidFill>
                  <a:schemeClr val="dk1"/>
                </a:solidFill>
              </a:rPr>
              <a:t> day of the solar year, 337 days from Jan. 1.</a:t>
            </a:r>
            <a:endParaRPr dirty="0"/>
          </a:p>
          <a:p>
            <a:pPr marL="457200" lvl="0" indent="-228600" algn="l" rtl="0">
              <a:lnSpc>
                <a:spcPct val="115000"/>
              </a:lnSpc>
              <a:spcBef>
                <a:spcPts val="600"/>
              </a:spcBef>
              <a:spcAft>
                <a:spcPts val="0"/>
              </a:spcAft>
              <a:buSzPts val="1800"/>
              <a:buNone/>
            </a:pPr>
            <a:endParaRPr dirty="0">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 Conclusion</a:t>
            </a:r>
            <a:endParaRPr/>
          </a:p>
        </p:txBody>
      </p:sp>
      <p:sp>
        <p:nvSpPr>
          <p:cNvPr id="518" name="Google Shape;518;p7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Char char="●"/>
            </a:pPr>
            <a:r>
              <a:rPr lang="en-US">
                <a:solidFill>
                  <a:schemeClr val="dk1"/>
                </a:solidFill>
              </a:rPr>
              <a:t>This year’s calendar is complete. Do it again next year!</a:t>
            </a:r>
            <a:endParaRPr/>
          </a:p>
          <a:p>
            <a:pPr marL="457200" lvl="0" indent="-342900" algn="l" rtl="0">
              <a:lnSpc>
                <a:spcPct val="115000"/>
              </a:lnSpc>
              <a:spcBef>
                <a:spcPts val="600"/>
              </a:spcBef>
              <a:spcAft>
                <a:spcPts val="0"/>
              </a:spcAft>
              <a:buSzPts val="1800"/>
              <a:buChar char="●"/>
            </a:pPr>
            <a:r>
              <a:rPr lang="en-US">
                <a:solidFill>
                  <a:schemeClr val="dk1"/>
                </a:solidFill>
              </a:rPr>
              <a:t>Thanks for watching!</a:t>
            </a:r>
            <a:endParaRPr>
              <a:solidFill>
                <a:schemeClr val="dk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References</a:t>
            </a:r>
            <a:endParaRPr/>
          </a:p>
        </p:txBody>
      </p:sp>
      <p:sp>
        <p:nvSpPr>
          <p:cNvPr id="84" name="Google Shape;8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Rambam, </a:t>
            </a:r>
            <a:r>
              <a:rPr lang="en-US" dirty="0" err="1">
                <a:solidFill>
                  <a:schemeClr val="dk1"/>
                </a:solidFill>
              </a:rPr>
              <a:t>Hilchos</a:t>
            </a:r>
            <a:r>
              <a:rPr lang="en-US" dirty="0">
                <a:solidFill>
                  <a:schemeClr val="dk1"/>
                </a:solidFill>
              </a:rPr>
              <a:t> Kiddush </a:t>
            </a:r>
            <a:r>
              <a:rPr lang="en-US" dirty="0" err="1">
                <a:solidFill>
                  <a:schemeClr val="dk1"/>
                </a:solidFill>
              </a:rPr>
              <a:t>Hachodesh</a:t>
            </a:r>
            <a:endParaRPr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Tur, </a:t>
            </a:r>
            <a:r>
              <a:rPr lang="en-US" dirty="0" err="1">
                <a:solidFill>
                  <a:schemeClr val="dk1"/>
                </a:solidFill>
              </a:rPr>
              <a:t>Orach</a:t>
            </a:r>
            <a:r>
              <a:rPr lang="en-US" dirty="0">
                <a:solidFill>
                  <a:schemeClr val="dk1"/>
                </a:solidFill>
              </a:rPr>
              <a:t> Chaim, 428. The chart there is the basis of the </a:t>
            </a:r>
            <a:r>
              <a:rPr lang="en-US" dirty="0" err="1">
                <a:solidFill>
                  <a:schemeClr val="dk1"/>
                </a:solidFill>
              </a:rPr>
              <a:t>Keviyus</a:t>
            </a:r>
            <a:r>
              <a:rPr lang="en-US" dirty="0">
                <a:solidFill>
                  <a:schemeClr val="dk1"/>
                </a:solidFill>
              </a:rPr>
              <a:t> web page.</a:t>
            </a:r>
          </a:p>
          <a:p>
            <a:pPr marL="457200" lvl="0" indent="-342900" algn="l" rtl="0">
              <a:lnSpc>
                <a:spcPct val="115000"/>
              </a:lnSpc>
              <a:spcBef>
                <a:spcPts val="0"/>
              </a:spcBef>
              <a:spcAft>
                <a:spcPts val="0"/>
              </a:spcAft>
              <a:buSzPts val="1800"/>
              <a:buChar char="●"/>
            </a:pPr>
            <a:r>
              <a:rPr lang="en-US" dirty="0" err="1">
                <a:solidFill>
                  <a:schemeClr val="dk1"/>
                </a:solidFill>
              </a:rPr>
              <a:t>Tiferes</a:t>
            </a:r>
            <a:r>
              <a:rPr lang="en-US" dirty="0">
                <a:solidFill>
                  <a:schemeClr val="dk1"/>
                </a:solidFill>
              </a:rPr>
              <a:t> </a:t>
            </a:r>
            <a:r>
              <a:rPr lang="en-US" dirty="0" err="1">
                <a:solidFill>
                  <a:schemeClr val="dk1"/>
                </a:solidFill>
              </a:rPr>
              <a:t>Yisrael</a:t>
            </a:r>
            <a:r>
              <a:rPr lang="en-US" dirty="0">
                <a:solidFill>
                  <a:schemeClr val="dk1"/>
                </a:solidFill>
              </a:rPr>
              <a:t>, </a:t>
            </a:r>
            <a:r>
              <a:rPr lang="en-US" dirty="0" err="1">
                <a:solidFill>
                  <a:schemeClr val="dk1"/>
                </a:solidFill>
              </a:rPr>
              <a:t>Sh’vilei</a:t>
            </a:r>
            <a:r>
              <a:rPr lang="en-US" dirty="0">
                <a:solidFill>
                  <a:schemeClr val="dk1"/>
                </a:solidFill>
              </a:rPr>
              <a:t> </a:t>
            </a:r>
            <a:r>
              <a:rPr lang="en-US" dirty="0" err="1">
                <a:solidFill>
                  <a:schemeClr val="dk1"/>
                </a:solidFill>
              </a:rPr>
              <a:t>d’rakia</a:t>
            </a:r>
            <a:r>
              <a:rPr lang="en-US" dirty="0">
                <a:solidFill>
                  <a:schemeClr val="dk1"/>
                </a:solidFill>
              </a:rPr>
              <a:t> (at end of Seder </a:t>
            </a:r>
            <a:r>
              <a:rPr lang="en-US" dirty="0" err="1">
                <a:solidFill>
                  <a:schemeClr val="dk1"/>
                </a:solidFill>
              </a:rPr>
              <a:t>Moed</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Rabbi Nathan Bushwick, </a:t>
            </a:r>
            <a:r>
              <a:rPr lang="en-US" i="1" dirty="0">
                <a:solidFill>
                  <a:schemeClr val="dk1"/>
                </a:solidFill>
              </a:rPr>
              <a:t>Understanding the Jewish Calendar</a:t>
            </a:r>
            <a:r>
              <a:rPr lang="en-US" dirty="0">
                <a:solidFill>
                  <a:schemeClr val="dk1"/>
                </a:solidFill>
              </a:rPr>
              <a:t>, </a:t>
            </a:r>
            <a:r>
              <a:rPr lang="en-US" dirty="0" err="1">
                <a:solidFill>
                  <a:schemeClr val="dk1"/>
                </a:solidFill>
              </a:rPr>
              <a:t>Moznayim</a:t>
            </a:r>
            <a:r>
              <a:rPr lang="en-US" dirty="0">
                <a:solidFill>
                  <a:schemeClr val="dk1"/>
                </a:solidFill>
              </a:rPr>
              <a:t>, 1989.</a:t>
            </a:r>
            <a:endParaRPr lang="en-US" dirty="0"/>
          </a:p>
          <a:p>
            <a:pPr marL="457200" lvl="0" indent="-342900" algn="l" rtl="0">
              <a:lnSpc>
                <a:spcPct val="115000"/>
              </a:lnSpc>
              <a:spcBef>
                <a:spcPts val="0"/>
              </a:spcBef>
              <a:spcAft>
                <a:spcPts val="0"/>
              </a:spcAft>
              <a:buSzPts val="1800"/>
              <a:buChar char="●"/>
            </a:pPr>
            <a:endParaRPr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You can get this presentation and software tools at my website </a:t>
            </a:r>
            <a:r>
              <a:rPr lang="en-US" u="sng" dirty="0">
                <a:solidFill>
                  <a:schemeClr val="dk1"/>
                </a:solidFill>
                <a:hlinkClick r:id="rId3">
                  <a:extLst>
                    <a:ext uri="{A12FA001-AC4F-418D-AE19-62706E023703}">
                      <ahyp:hlinkClr xmlns:ahyp="http://schemas.microsoft.com/office/drawing/2018/hyperlinkcolor" val="tx"/>
                    </a:ext>
                  </a:extLst>
                </a:hlinkClick>
              </a:rPr>
              <a:t>https://sites.google.com/site/miyminimichoel</a:t>
            </a:r>
            <a:r>
              <a:rPr lang="en-US" dirty="0">
                <a:solidFill>
                  <a:schemeClr val="dk1"/>
                </a:solidFill>
              </a:rPr>
              <a:t> (along with other </a:t>
            </a:r>
            <a:r>
              <a:rPr lang="en-US" dirty="0" err="1">
                <a:solidFill>
                  <a:schemeClr val="dk1"/>
                </a:solidFill>
              </a:rPr>
              <a:t>divrei</a:t>
            </a:r>
            <a:r>
              <a:rPr lang="en-US" dirty="0">
                <a:solidFill>
                  <a:schemeClr val="dk1"/>
                </a:solidFill>
              </a:rPr>
              <a:t> Torah).</a:t>
            </a:r>
          </a:p>
          <a:p>
            <a:pPr marL="457200" lvl="0" indent="-342900" algn="l" rtl="0">
              <a:lnSpc>
                <a:spcPct val="115000"/>
              </a:lnSpc>
              <a:spcBef>
                <a:spcPts val="0"/>
              </a:spcBef>
              <a:spcAft>
                <a:spcPts val="0"/>
              </a:spcAft>
              <a:buSzPts val="1800"/>
              <a:buChar char="●"/>
            </a:pPr>
            <a:r>
              <a:rPr lang="en-US" dirty="0">
                <a:solidFill>
                  <a:schemeClr val="dk1"/>
                </a:solidFill>
              </a:rPr>
              <a:t>This whole presentation (for 5780) is available on </a:t>
            </a:r>
            <a:r>
              <a:rPr lang="en-US" dirty="0" err="1">
                <a:solidFill>
                  <a:schemeClr val="dk1"/>
                </a:solidFill>
              </a:rPr>
              <a:t>youtube</a:t>
            </a:r>
            <a:r>
              <a:rPr lang="en-US" dirty="0">
                <a:solidFill>
                  <a:schemeClr val="dk1"/>
                </a:solidFill>
              </a:rPr>
              <a:t>, linked on that Google Site.</a:t>
            </a:r>
            <a:endParaRPr dirty="0"/>
          </a:p>
        </p:txBody>
      </p:sp>
    </p:spTree>
    <p:extLst>
      <p:ext uri="{BB962C8B-B14F-4D97-AF65-F5344CB8AC3E}">
        <p14:creationId xmlns:p14="http://schemas.microsoft.com/office/powerpoint/2010/main" val="273939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Overview, cont. – choose a calendar</a:t>
            </a:r>
            <a:endParaRPr/>
          </a:p>
        </p:txBody>
      </p:sp>
      <p:sp>
        <p:nvSpPr>
          <p:cNvPr id="96" name="Google Shape;96;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600"/>
              </a:spcBef>
              <a:spcAft>
                <a:spcPts val="0"/>
              </a:spcAft>
              <a:buSzPts val="1800"/>
              <a:buNone/>
            </a:pPr>
            <a:r>
              <a:rPr lang="en-US" b="1" dirty="0">
                <a:solidFill>
                  <a:schemeClr val="dk1"/>
                </a:solidFill>
              </a:rPr>
              <a:t>1) Decide if this is a regular year (</a:t>
            </a:r>
            <a:r>
              <a:rPr lang="en-US" b="1" dirty="0" err="1">
                <a:solidFill>
                  <a:schemeClr val="dk1"/>
                </a:solidFill>
              </a:rPr>
              <a:t>פשוטה</a:t>
            </a:r>
            <a:r>
              <a:rPr lang="en-US" b="1" dirty="0">
                <a:solidFill>
                  <a:schemeClr val="dk1"/>
                </a:solidFill>
              </a:rPr>
              <a:t>) or leap year (</a:t>
            </a:r>
            <a:r>
              <a:rPr lang="en-US" b="1" dirty="0" err="1">
                <a:solidFill>
                  <a:schemeClr val="dk1"/>
                </a:solidFill>
              </a:rPr>
              <a:t>מעוברת</a:t>
            </a:r>
            <a:r>
              <a:rPr lang="en-US" b="1" dirty="0">
                <a:solidFill>
                  <a:schemeClr val="dk1"/>
                </a:solidFill>
              </a:rPr>
              <a:t>).</a:t>
            </a:r>
            <a:endParaRPr dirty="0"/>
          </a:p>
          <a:p>
            <a:pPr marL="457200" lvl="0" indent="-342900" algn="l" rtl="0">
              <a:lnSpc>
                <a:spcPct val="115000"/>
              </a:lnSpc>
              <a:spcBef>
                <a:spcPts val="600"/>
              </a:spcBef>
              <a:spcAft>
                <a:spcPts val="0"/>
              </a:spcAft>
              <a:buSzPts val="1800"/>
              <a:buChar char="●"/>
            </a:pPr>
            <a:r>
              <a:rPr lang="en-US" dirty="0">
                <a:solidFill>
                  <a:schemeClr val="dk1"/>
                </a:solidFill>
              </a:rPr>
              <a:t>The Torah requires the months to track the cycles of the moon.</a:t>
            </a:r>
            <a:endParaRPr dirty="0"/>
          </a:p>
          <a:p>
            <a:pPr marL="457200" lvl="0" indent="-342900" algn="l" rtl="0">
              <a:lnSpc>
                <a:spcPct val="115000"/>
              </a:lnSpc>
              <a:spcBef>
                <a:spcPts val="600"/>
              </a:spcBef>
              <a:spcAft>
                <a:spcPts val="0"/>
              </a:spcAft>
              <a:buSzPts val="1800"/>
              <a:buChar char="●"/>
            </a:pPr>
            <a:r>
              <a:rPr lang="en-US" dirty="0">
                <a:solidFill>
                  <a:schemeClr val="dk1"/>
                </a:solidFill>
              </a:rPr>
              <a:t>The Torah requires the years to track the seasons of the (solar) year.</a:t>
            </a:r>
            <a:endParaRPr dirty="0"/>
          </a:p>
          <a:p>
            <a:pPr marL="457200" lvl="0" indent="-342900" algn="l" rtl="0">
              <a:lnSpc>
                <a:spcPct val="115000"/>
              </a:lnSpc>
              <a:spcBef>
                <a:spcPts val="600"/>
              </a:spcBef>
              <a:spcAft>
                <a:spcPts val="0"/>
              </a:spcAft>
              <a:buSzPts val="1800"/>
              <a:buChar char="●"/>
            </a:pPr>
            <a:r>
              <a:rPr lang="en-US" dirty="0">
                <a:solidFill>
                  <a:schemeClr val="dk1"/>
                </a:solidFill>
              </a:rPr>
              <a:t>To keep them in synch, we sometimes add an extra month.</a:t>
            </a:r>
            <a:endParaRPr dirty="0"/>
          </a:p>
          <a:p>
            <a:pPr marL="457200" lvl="0" indent="-342900" algn="l" rtl="0">
              <a:lnSpc>
                <a:spcPct val="115000"/>
              </a:lnSpc>
              <a:spcBef>
                <a:spcPts val="600"/>
              </a:spcBef>
              <a:spcAft>
                <a:spcPts val="0"/>
              </a:spcAft>
              <a:buSzPts val="1800"/>
              <a:buChar char="●"/>
            </a:pPr>
            <a:r>
              <a:rPr lang="en-US" dirty="0">
                <a:solidFill>
                  <a:schemeClr val="dk1"/>
                </a:solidFill>
              </a:rPr>
              <a:t>There is a repeating nineteen-year cycle of regular and leap years – </a:t>
            </a:r>
            <a:br>
              <a:rPr lang="en-US" dirty="0">
                <a:solidFill>
                  <a:schemeClr val="dk1"/>
                </a:solidFill>
              </a:rPr>
            </a:br>
            <a:r>
              <a:rPr lang="en-US" dirty="0">
                <a:solidFill>
                  <a:schemeClr val="dk1"/>
                </a:solidFill>
              </a:rPr>
              <a:t>(</a:t>
            </a:r>
            <a:r>
              <a:rPr lang="he-IL" dirty="0">
                <a:solidFill>
                  <a:schemeClr val="dk1"/>
                </a:solidFill>
              </a:rPr>
              <a:t>גו"ח אדז"ט</a:t>
            </a:r>
            <a:r>
              <a:rPr lang="en-US" dirty="0">
                <a:solidFill>
                  <a:schemeClr val="dk1"/>
                </a:solidFill>
              </a:rPr>
              <a:t>).</a:t>
            </a:r>
            <a:endParaRPr dirty="0"/>
          </a:p>
          <a:p>
            <a:pPr marL="457200" lvl="0" indent="-342900" algn="l" rtl="0">
              <a:lnSpc>
                <a:spcPct val="115000"/>
              </a:lnSpc>
              <a:spcBef>
                <a:spcPts val="600"/>
              </a:spcBef>
              <a:spcAft>
                <a:spcPts val="0"/>
              </a:spcAft>
              <a:buSzPts val="1800"/>
              <a:buChar char="●"/>
            </a:pPr>
            <a:r>
              <a:rPr lang="en-US" dirty="0">
                <a:solidFill>
                  <a:schemeClr val="dk1"/>
                </a:solidFill>
              </a:rPr>
              <a:t>The number of the year we are calculating tells us which one it is.</a:t>
            </a:r>
            <a:endParaRPr dirty="0"/>
          </a:p>
          <a:p>
            <a:pPr marL="114300" lvl="0" indent="0" algn="l" rtl="0">
              <a:lnSpc>
                <a:spcPct val="115000"/>
              </a:lnSpc>
              <a:spcBef>
                <a:spcPts val="600"/>
              </a:spcBef>
              <a:spcAft>
                <a:spcPts val="0"/>
              </a:spcAft>
              <a:buSzPts val="1800"/>
              <a:buNone/>
            </a:pPr>
            <a:endParaRPr dirty="0">
              <a:solidFill>
                <a:schemeClr val="dk1"/>
              </a:solidFill>
            </a:endParaRPr>
          </a:p>
          <a:p>
            <a:pPr marL="457200" lvl="0" indent="-228600" algn="l" rtl="0">
              <a:lnSpc>
                <a:spcPct val="115000"/>
              </a:lnSpc>
              <a:spcBef>
                <a:spcPts val="600"/>
              </a:spcBef>
              <a:spcAft>
                <a:spcPts val="0"/>
              </a:spcAft>
              <a:buSzPts val="1800"/>
              <a:buNone/>
            </a:pPr>
            <a:endParaRPr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Overview, cont. – choose a calendar</a:t>
            </a:r>
            <a:endParaRPr/>
          </a:p>
        </p:txBody>
      </p:sp>
      <p:sp>
        <p:nvSpPr>
          <p:cNvPr id="102" name="Google Shape;102;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600"/>
              </a:spcBef>
              <a:spcAft>
                <a:spcPts val="0"/>
              </a:spcAft>
              <a:buSzPts val="1800"/>
              <a:buNone/>
            </a:pPr>
            <a:r>
              <a:rPr lang="en-US" b="1" dirty="0">
                <a:solidFill>
                  <a:schemeClr val="dk1"/>
                </a:solidFill>
              </a:rPr>
              <a:t>2) Find the </a:t>
            </a:r>
            <a:r>
              <a:rPr lang="en-US" b="1" dirty="0" err="1">
                <a:solidFill>
                  <a:schemeClr val="dk1"/>
                </a:solidFill>
              </a:rPr>
              <a:t>molad</a:t>
            </a:r>
            <a:r>
              <a:rPr lang="en-US" b="1" dirty="0">
                <a:solidFill>
                  <a:schemeClr val="dk1"/>
                </a:solidFill>
              </a:rPr>
              <a:t> for this </a:t>
            </a:r>
            <a:r>
              <a:rPr lang="en-US" b="1" dirty="0" err="1">
                <a:solidFill>
                  <a:schemeClr val="dk1"/>
                </a:solidFill>
              </a:rPr>
              <a:t>Tishrei</a:t>
            </a:r>
            <a:endParaRPr b="1" dirty="0">
              <a:solidFill>
                <a:schemeClr val="dk1"/>
              </a:solidFill>
            </a:endParaRPr>
          </a:p>
          <a:p>
            <a:pPr marL="457200" lvl="0" indent="-342900" algn="l" rtl="0">
              <a:lnSpc>
                <a:spcPct val="115000"/>
              </a:lnSpc>
              <a:spcBef>
                <a:spcPts val="600"/>
              </a:spcBef>
              <a:spcAft>
                <a:spcPts val="0"/>
              </a:spcAft>
              <a:buSzPts val="1800"/>
              <a:buChar char="●"/>
            </a:pPr>
            <a:r>
              <a:rPr lang="en-US" dirty="0">
                <a:solidFill>
                  <a:schemeClr val="dk1"/>
                </a:solidFill>
              </a:rPr>
              <a:t>That is, the astronomical moment of the new moon for </a:t>
            </a:r>
            <a:r>
              <a:rPr lang="en-US" dirty="0" err="1">
                <a:solidFill>
                  <a:schemeClr val="dk1"/>
                </a:solidFill>
              </a:rPr>
              <a:t>Tishrei</a:t>
            </a:r>
            <a:r>
              <a:rPr lang="en-US" dirty="0">
                <a:solidFill>
                  <a:schemeClr val="dk1"/>
                </a:solidFill>
              </a:rPr>
              <a:t> of this year.</a:t>
            </a:r>
            <a:endParaRPr dirty="0"/>
          </a:p>
          <a:p>
            <a:pPr marL="457200" lvl="0" indent="-342900" algn="l" rtl="0">
              <a:lnSpc>
                <a:spcPct val="115000"/>
              </a:lnSpc>
              <a:spcBef>
                <a:spcPts val="0"/>
              </a:spcBef>
              <a:spcAft>
                <a:spcPts val="0"/>
              </a:spcAft>
              <a:buSzPts val="1800"/>
              <a:buChar char="●"/>
            </a:pPr>
            <a:r>
              <a:rPr lang="en-US" dirty="0">
                <a:solidFill>
                  <a:schemeClr val="dk1"/>
                </a:solidFill>
              </a:rPr>
              <a:t>Chazal made the approximation that all months are exactly the same length, from one new moon to the next.</a:t>
            </a:r>
            <a:endParaRPr dirty="0"/>
          </a:p>
          <a:p>
            <a:pPr marL="457200" lvl="0" indent="-342900" algn="l" rtl="0">
              <a:lnSpc>
                <a:spcPct val="115000"/>
              </a:lnSpc>
              <a:spcBef>
                <a:spcPts val="0"/>
              </a:spcBef>
              <a:spcAft>
                <a:spcPts val="0"/>
              </a:spcAft>
              <a:buSzPts val="1800"/>
              <a:buChar char="●"/>
            </a:pPr>
            <a:r>
              <a:rPr lang="en-US" dirty="0">
                <a:solidFill>
                  <a:schemeClr val="dk1"/>
                </a:solidFill>
              </a:rPr>
              <a:t>That amount is not an exact number of days; they estimated it within a second. (</a:t>
            </a:r>
            <a:r>
              <a:rPr lang="he-IL" dirty="0">
                <a:solidFill>
                  <a:schemeClr val="dk1"/>
                </a:solidFill>
              </a:rPr>
              <a:t>אי"ב תשצ"ג</a:t>
            </a:r>
            <a:r>
              <a:rPr lang="en-US" dirty="0">
                <a:solidFill>
                  <a:schemeClr val="dk1"/>
                </a:solidFill>
              </a:rPr>
              <a:t>)</a:t>
            </a:r>
            <a:endParaRPr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Knowing the number of years (and months) since Creation, knowing the starting point, and knowing the length of a month - calculate the moment of the </a:t>
            </a:r>
            <a:r>
              <a:rPr lang="en-US" dirty="0" err="1">
                <a:solidFill>
                  <a:schemeClr val="dk1"/>
                </a:solidFill>
              </a:rPr>
              <a:t>molad</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This is an exact time, not a day.</a:t>
            </a:r>
            <a:endParaRPr dirty="0">
              <a:solidFill>
                <a:schemeClr val="dk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1.8"/>
</p:tagLst>
</file>

<file path=ppt/tags/tag12.xml><?xml version="1.0" encoding="utf-8"?>
<p:tagLst xmlns:a="http://schemas.openxmlformats.org/drawingml/2006/main" xmlns:r="http://schemas.openxmlformats.org/officeDocument/2006/relationships" xmlns:p="http://schemas.openxmlformats.org/presentationml/2006/main">
  <p:tag name="TIMING" val="|4.8"/>
</p:tagLst>
</file>

<file path=ppt/tags/tag13.xml><?xml version="1.0" encoding="utf-8"?>
<p:tagLst xmlns:a="http://schemas.openxmlformats.org/drawingml/2006/main" xmlns:r="http://schemas.openxmlformats.org/officeDocument/2006/relationships" xmlns:p="http://schemas.openxmlformats.org/presentationml/2006/main">
  <p:tag name="TIMING" val="|4.9"/>
</p:tagLst>
</file>

<file path=ppt/tags/tag14.xml><?xml version="1.0" encoding="utf-8"?>
<p:tagLst xmlns:a="http://schemas.openxmlformats.org/drawingml/2006/main" xmlns:r="http://schemas.openxmlformats.org/officeDocument/2006/relationships" xmlns:p="http://schemas.openxmlformats.org/presentationml/2006/main">
  <p:tag name="TIMING" val="|2"/>
</p:tagLst>
</file>

<file path=ppt/tags/tag2.xml><?xml version="1.0" encoding="utf-8"?>
<p:tagLst xmlns:a="http://schemas.openxmlformats.org/drawingml/2006/main" xmlns:r="http://schemas.openxmlformats.org/officeDocument/2006/relationships" xmlns:p="http://schemas.openxmlformats.org/presentationml/2006/main">
  <p:tag name="TIMING" val="|9.4"/>
</p:tagLst>
</file>

<file path=ppt/tags/tag3.xml><?xml version="1.0" encoding="utf-8"?>
<p:tagLst xmlns:a="http://schemas.openxmlformats.org/drawingml/2006/main" xmlns:r="http://schemas.openxmlformats.org/officeDocument/2006/relationships" xmlns:p="http://schemas.openxmlformats.org/presentationml/2006/main">
  <p:tag name="TIMING" val="|7.3"/>
</p:tagLst>
</file>

<file path=ppt/tags/tag4.xml><?xml version="1.0" encoding="utf-8"?>
<p:tagLst xmlns:a="http://schemas.openxmlformats.org/drawingml/2006/main" xmlns:r="http://schemas.openxmlformats.org/officeDocument/2006/relationships" xmlns:p="http://schemas.openxmlformats.org/presentationml/2006/main">
  <p:tag name="TIMING" val="|2.3"/>
</p:tagLst>
</file>

<file path=ppt/tags/tag5.xml><?xml version="1.0" encoding="utf-8"?>
<p:tagLst xmlns:a="http://schemas.openxmlformats.org/drawingml/2006/main" xmlns:r="http://schemas.openxmlformats.org/officeDocument/2006/relationships" xmlns:p="http://schemas.openxmlformats.org/presentationml/2006/main">
  <p:tag name="TIMING" val="|3.1"/>
</p:tagLst>
</file>

<file path=ppt/tags/tag6.xml><?xml version="1.0" encoding="utf-8"?>
<p:tagLst xmlns:a="http://schemas.openxmlformats.org/drawingml/2006/main" xmlns:r="http://schemas.openxmlformats.org/officeDocument/2006/relationships" xmlns:p="http://schemas.openxmlformats.org/presentationml/2006/main">
  <p:tag name="TIMING" val="|3.6"/>
</p:tagLst>
</file>

<file path=ppt/tags/tag7.xml><?xml version="1.0" encoding="utf-8"?>
<p:tagLst xmlns:a="http://schemas.openxmlformats.org/drawingml/2006/main" xmlns:r="http://schemas.openxmlformats.org/officeDocument/2006/relationships" xmlns:p="http://schemas.openxmlformats.org/presentationml/2006/main">
  <p:tag name="TIMING" val="|3.6"/>
</p:tagLst>
</file>

<file path=ppt/tags/tag8.xml><?xml version="1.0" encoding="utf-8"?>
<p:tagLst xmlns:a="http://schemas.openxmlformats.org/drawingml/2006/main" xmlns:r="http://schemas.openxmlformats.org/officeDocument/2006/relationships" xmlns:p="http://schemas.openxmlformats.org/presentationml/2006/main">
  <p:tag name="TIMING" val="|2.2"/>
</p:tagLst>
</file>

<file path=ppt/tags/tag9.xml><?xml version="1.0" encoding="utf-8"?>
<p:tagLst xmlns:a="http://schemas.openxmlformats.org/drawingml/2006/main" xmlns:r="http://schemas.openxmlformats.org/officeDocument/2006/relationships" xmlns:p="http://schemas.openxmlformats.org/presentationml/2006/main">
  <p:tag name="TIMING" val="|3.6"/>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3870</TotalTime>
  <Words>7323</Words>
  <Application>Microsoft Office PowerPoint</Application>
  <PresentationFormat>On-screen Show (16:9)</PresentationFormat>
  <Paragraphs>520</Paragraphs>
  <Slides>79</Slides>
  <Notes>77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79</vt:i4>
      </vt:variant>
    </vt:vector>
  </HeadingPairs>
  <TitlesOfParts>
    <vt:vector size="82" baseType="lpstr">
      <vt:lpstr>Arial</vt:lpstr>
      <vt:lpstr>Courier New</vt:lpstr>
      <vt:lpstr>Simple Light</vt:lpstr>
      <vt:lpstr>This year’s calendar</vt:lpstr>
      <vt:lpstr>Contents</vt:lpstr>
      <vt:lpstr>Introduction</vt:lpstr>
      <vt:lpstr>Introduction</vt:lpstr>
      <vt:lpstr>Introduction</vt:lpstr>
      <vt:lpstr>References</vt:lpstr>
      <vt:lpstr>Overview</vt:lpstr>
      <vt:lpstr>Overview, cont. – choose a calendar</vt:lpstr>
      <vt:lpstr>Overview, cont. – choose a calendar</vt:lpstr>
      <vt:lpstr>Overview, cont. – choose a calendar</vt:lpstr>
      <vt:lpstr>Overview, cont. – choose a calendar</vt:lpstr>
      <vt:lpstr>Overview, cont. – choose a calendar</vt:lpstr>
      <vt:lpstr>Overview, cont. – arrange the chosen calendar</vt:lpstr>
      <vt:lpstr>Overview, cont. – arrange the chosen calendar</vt:lpstr>
      <vt:lpstr>Overview, cont. – arrange the chosen calendar</vt:lpstr>
      <vt:lpstr>Contents</vt:lpstr>
      <vt:lpstr>B) Choosing the calendar</vt:lpstr>
      <vt:lpstr>1) Peshuta or m’uberes?</vt:lpstr>
      <vt:lpstr>B) Choosing the calendar</vt:lpstr>
      <vt:lpstr>2) Introduction – how to calculate</vt:lpstr>
      <vt:lpstr>How to calculate - example</vt:lpstr>
      <vt:lpstr>How to calculate - standard shifts</vt:lpstr>
      <vt:lpstr>How to calculate - standard shifts, cont.</vt:lpstr>
      <vt:lpstr>How to calculate - standard shifts, cont.</vt:lpstr>
      <vt:lpstr>Calculator</vt:lpstr>
      <vt:lpstr>B) Choosing the calendar</vt:lpstr>
      <vt:lpstr>3) Find the molad for this year’s Tishrei</vt:lpstr>
      <vt:lpstr>3) Find the molad for this year’s Tishrei, cont.</vt:lpstr>
      <vt:lpstr>3) Find the molad for this year’s Tishrei, cont.</vt:lpstr>
      <vt:lpstr>3) Repeat: Find the molad for next year’s Tishrei</vt:lpstr>
      <vt:lpstr>B) Choosing the calendar</vt:lpstr>
      <vt:lpstr>4) Find Rosh Hashanah – the four dechiyos</vt:lpstr>
      <vt:lpstr>4) Find Rosh Hashanah – the Four Dechiyos</vt:lpstr>
      <vt:lpstr>4a) The four dechiyos - מולד זקן</vt:lpstr>
      <vt:lpstr>4b) The four dechiyos – לא אד"ו ראש</vt:lpstr>
      <vt:lpstr>4) The four dechiyos, cont.</vt:lpstr>
      <vt:lpstr>Length of year - פשוטה</vt:lpstr>
      <vt:lpstr>Length of year - מעוברת</vt:lpstr>
      <vt:lpstr>Length of year - summary</vt:lpstr>
      <vt:lpstr>4c) The four dechiyos – ג"ט ר"ד</vt:lpstr>
      <vt:lpstr>4d) The four dechiyos – בט"ו תקפ"ט</vt:lpstr>
      <vt:lpstr>4) The four dechiyos, cont.</vt:lpstr>
      <vt:lpstr>B) Choosing the calendar</vt:lpstr>
      <vt:lpstr>Choose the calendar</vt:lpstr>
      <vt:lpstr>Choose the calendar – the Keviyus page</vt:lpstr>
      <vt:lpstr>B) Choosing the calendar</vt:lpstr>
      <vt:lpstr>Choose the calendar – find this year’s calendar</vt:lpstr>
      <vt:lpstr>Choose the calendar, cont. – ארבעה שערים</vt:lpstr>
      <vt:lpstr>PowerPoint Presentation</vt:lpstr>
      <vt:lpstr>Contents</vt:lpstr>
      <vt:lpstr>C) Yomim Tovim and Sidros</vt:lpstr>
      <vt:lpstr>Establish the months</vt:lpstr>
      <vt:lpstr>Establish the months, cont.</vt:lpstr>
      <vt:lpstr>C) Yomim Tovim and Sidros</vt:lpstr>
      <vt:lpstr>Yomim Tovim</vt:lpstr>
      <vt:lpstr>Establish the months, cont.</vt:lpstr>
      <vt:lpstr>Establish the months, cont.</vt:lpstr>
      <vt:lpstr>Establish the months, cont.</vt:lpstr>
      <vt:lpstr>C) Yomim Tovim and Sidros</vt:lpstr>
      <vt:lpstr>Sidros - introduction</vt:lpstr>
      <vt:lpstr>3a) Yomim Tovim</vt:lpstr>
      <vt:lpstr>3b) Counting parshiyos </vt:lpstr>
      <vt:lpstr>3c) Eretz Yisroel and chutzah la’aretz</vt:lpstr>
      <vt:lpstr>Sidros, cont.</vt:lpstr>
      <vt:lpstr>C) Yomim Tovim and Sidros</vt:lpstr>
      <vt:lpstr>Sidros – Arranging the sidros</vt:lpstr>
      <vt:lpstr>1) Arranging the sidros – beginning the year</vt:lpstr>
      <vt:lpstr>2) Arranging the sidros – Pesach</vt:lpstr>
      <vt:lpstr>3) Arranging the sidros – Shavuos</vt:lpstr>
      <vt:lpstr>4) Arranging the sidros – Tisha B’Av</vt:lpstr>
      <vt:lpstr>5) Arranging the sidros – Nitzavim-Vayeilech</vt:lpstr>
      <vt:lpstr>6) Eretz Yisroel and chutzah la’aretz</vt:lpstr>
      <vt:lpstr>Contents</vt:lpstr>
      <vt:lpstr>The civil calendar</vt:lpstr>
      <vt:lpstr>The civil calendar, cont.</vt:lpstr>
      <vt:lpstr>The civil calendar, cont.</vt:lpstr>
      <vt:lpstr>The civil calendar, cont.</vt:lpstr>
      <vt:lpstr>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year’s calendar</dc:title>
  <cp:lastModifiedBy>Michael Reach</cp:lastModifiedBy>
  <cp:revision>153</cp:revision>
  <dcterms:modified xsi:type="dcterms:W3CDTF">2023-08-21T00:59:02Z</dcterms:modified>
</cp:coreProperties>
</file>