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A723E-F96E-458C-A420-50E040209813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30524-B293-4A51-884B-9AB1E1EA47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fb65a91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3fb65a91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29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3fb65a91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3fb65a91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115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DC2-F4DB-4F26-B5C7-1DC6D997FD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3F0-1E39-4EAC-830F-D33B76B4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5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DC2-F4DB-4F26-B5C7-1DC6D997FD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3F0-1E39-4EAC-830F-D33B76B4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1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DC2-F4DB-4F26-B5C7-1DC6D997FD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3F0-1E39-4EAC-830F-D33B76B4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89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264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DC2-F4DB-4F26-B5C7-1DC6D997FD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3F0-1E39-4EAC-830F-D33B76B4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DC2-F4DB-4F26-B5C7-1DC6D997FD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3F0-1E39-4EAC-830F-D33B76B4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0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DC2-F4DB-4F26-B5C7-1DC6D997FD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3F0-1E39-4EAC-830F-D33B76B4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DC2-F4DB-4F26-B5C7-1DC6D997FD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3F0-1E39-4EAC-830F-D33B76B4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6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DC2-F4DB-4F26-B5C7-1DC6D997FD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3F0-1E39-4EAC-830F-D33B76B4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2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DC2-F4DB-4F26-B5C7-1DC6D997FD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3F0-1E39-4EAC-830F-D33B76B4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5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DC2-F4DB-4F26-B5C7-1DC6D997FD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3F0-1E39-4EAC-830F-D33B76B4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1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DC2-F4DB-4F26-B5C7-1DC6D997FD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D3F0-1E39-4EAC-830F-D33B76B4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6ADC2-F4DB-4F26-B5C7-1DC6D997FDFB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D3F0-1E39-4EAC-830F-D33B76B40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9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Sidros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principles</a:t>
            </a:r>
          </a:p>
          <a:p>
            <a:r>
              <a:rPr lang="en-US" dirty="0" smtClean="0"/>
              <a:t>How to chose them for a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5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smtClean="0"/>
              <a:t>Sidros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66746" indent="-514350">
              <a:spcBef>
                <a:spcPts val="60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en-US" dirty="0"/>
              <a:t>Introduction</a:t>
            </a:r>
          </a:p>
          <a:p>
            <a:pPr marL="666746" indent="-514350">
              <a:spcBef>
                <a:spcPts val="60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en" dirty="0">
                <a:solidFill>
                  <a:srgbClr val="000000"/>
                </a:solidFill>
              </a:rPr>
              <a:t>Arranging the sidros</a:t>
            </a:r>
          </a:p>
        </p:txBody>
      </p:sp>
    </p:spTree>
    <p:extLst>
      <p:ext uri="{BB962C8B-B14F-4D97-AF65-F5344CB8AC3E}">
        <p14:creationId xmlns:p14="http://schemas.microsoft.com/office/powerpoint/2010/main" val="31345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Sidros</a:t>
            </a:r>
            <a:r>
              <a:rPr lang="en-US" dirty="0" smtClean="0"/>
              <a:t> – Arranging the </a:t>
            </a:r>
            <a:r>
              <a:rPr lang="en-US" dirty="0" err="1" smtClean="0"/>
              <a:t>sidros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spcBef>
                <a:spcPts val="1067"/>
              </a:spcBef>
              <a:buClr>
                <a:srgbClr val="000000"/>
              </a:buClr>
              <a:buNone/>
            </a:pPr>
            <a:r>
              <a:rPr lang="en-US" dirty="0" smtClean="0">
                <a:solidFill>
                  <a:srgbClr val="000000"/>
                </a:solidFill>
              </a:rPr>
              <a:t>We do this in stages, working between benchmarks.</a:t>
            </a:r>
          </a:p>
          <a:p>
            <a:pPr>
              <a:spcBef>
                <a:spcPts val="1067"/>
              </a:spcBef>
              <a:buClr>
                <a:srgbClr val="000000"/>
              </a:buClr>
              <a:buSzPct val="100000"/>
              <a:buAutoNum type="arabicParenR"/>
            </a:pPr>
            <a:r>
              <a:rPr lang="en-US" dirty="0" smtClean="0">
                <a:solidFill>
                  <a:srgbClr val="000000"/>
                </a:solidFill>
              </a:rPr>
              <a:t>Beginning the year</a:t>
            </a:r>
          </a:p>
          <a:p>
            <a:pPr>
              <a:spcBef>
                <a:spcPts val="1067"/>
              </a:spcBef>
              <a:buClr>
                <a:srgbClr val="000000"/>
              </a:buClr>
              <a:buSzPct val="100000"/>
              <a:buAutoNum type="arabicParenR"/>
            </a:pPr>
            <a:r>
              <a:rPr lang="en" dirty="0" smtClean="0">
                <a:solidFill>
                  <a:srgbClr val="000000"/>
                </a:solidFill>
              </a:rPr>
              <a:t>Pesach</a:t>
            </a:r>
          </a:p>
          <a:p>
            <a:pPr>
              <a:spcBef>
                <a:spcPts val="1067"/>
              </a:spcBef>
              <a:buClr>
                <a:srgbClr val="000000"/>
              </a:buClr>
              <a:buSzPct val="100000"/>
              <a:buAutoNum type="arabicParenR"/>
            </a:pPr>
            <a:r>
              <a:rPr lang="en" dirty="0" smtClean="0">
                <a:solidFill>
                  <a:srgbClr val="000000"/>
                </a:solidFill>
              </a:rPr>
              <a:t>Shavuos</a:t>
            </a:r>
          </a:p>
          <a:p>
            <a:pPr>
              <a:spcBef>
                <a:spcPts val="1067"/>
              </a:spcBef>
              <a:buClr>
                <a:srgbClr val="000000"/>
              </a:buClr>
              <a:buSzPct val="100000"/>
              <a:buAutoNum type="arabicParenR"/>
            </a:pPr>
            <a:r>
              <a:rPr lang="en" dirty="0" smtClean="0">
                <a:solidFill>
                  <a:srgbClr val="000000"/>
                </a:solidFill>
              </a:rPr>
              <a:t>Tisha B’Av</a:t>
            </a:r>
          </a:p>
          <a:p>
            <a:pPr>
              <a:spcBef>
                <a:spcPts val="1067"/>
              </a:spcBef>
              <a:buClr>
                <a:srgbClr val="000000"/>
              </a:buClr>
              <a:buSzPct val="100000"/>
              <a:buAutoNum type="arabicParenR"/>
            </a:pPr>
            <a:r>
              <a:rPr lang="en" dirty="0" smtClean="0">
                <a:solidFill>
                  <a:srgbClr val="000000"/>
                </a:solidFill>
              </a:rPr>
              <a:t>Nitzavim-Vayeilech</a:t>
            </a:r>
          </a:p>
          <a:p>
            <a:pPr marL="152396" indent="0">
              <a:spcBef>
                <a:spcPts val="1067"/>
              </a:spcBef>
              <a:buClr>
                <a:srgbClr val="000000"/>
              </a:buClr>
              <a:buNone/>
            </a:pPr>
            <a:r>
              <a:rPr lang="en" dirty="0" smtClean="0">
                <a:solidFill>
                  <a:srgbClr val="000000"/>
                </a:solidFill>
              </a:rPr>
              <a:t>Plus - some changes between Eretz Yisroel and chutzah la’aretz</a:t>
            </a:r>
          </a:p>
          <a:p>
            <a:pPr>
              <a:buClr>
                <a:srgbClr val="000000"/>
              </a:buClr>
              <a:buFont typeface="Arial"/>
              <a:buAutoNum type="arabicParenR" startAt="6"/>
            </a:pPr>
            <a:endParaRPr lang="en-US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3155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1) Arranging the </a:t>
            </a:r>
            <a:r>
              <a:rPr lang="en-US" dirty="0" err="1"/>
              <a:t>sidros</a:t>
            </a:r>
            <a:r>
              <a:rPr lang="en-US" dirty="0"/>
              <a:t> – beginning the year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36707" y="1481452"/>
          <a:ext cx="10183904" cy="48835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952564">
                  <a:extLst>
                    <a:ext uri="{9D8B030D-6E8A-4147-A177-3AD203B41FA5}">
                      <a16:colId xmlns:a16="http://schemas.microsoft.com/office/drawing/2014/main" val="1323424614"/>
                    </a:ext>
                  </a:extLst>
                </a:gridCol>
                <a:gridCol w="4231340">
                  <a:extLst>
                    <a:ext uri="{9D8B030D-6E8A-4147-A177-3AD203B41FA5}">
                      <a16:colId xmlns:a16="http://schemas.microsoft.com/office/drawing/2014/main" val="277971998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Keviyus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page: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76476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No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sidros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are ever combined until Adar</a:t>
                      </a:r>
                      <a:br>
                        <a:rPr lang="en-US" sz="2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- in olden times they wouldn’t know till then if it would be a leap year!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Scroll down to Adar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It can help to open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calendars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, side by side.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48642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 a regular year we need to catch up about four weeks, so in a leap year all of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Vayakhel-Pekudei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Tazria-Metzora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Acharei-Kedoshim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Behar-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Bechukosai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are separate.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Go from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פשוטה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years to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מעוברת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years (right to left) and compare – Nisan on one side, Adar II on the other.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032743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But three of these pairs are after Pesach. So regular years won’t catch up to leap years until around Shavuos.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Scroll to Pesach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and Shavuos, checking both sides.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88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22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2a) Arranging the </a:t>
            </a:r>
            <a:r>
              <a:rPr lang="en-US" dirty="0" err="1"/>
              <a:t>sidros</a:t>
            </a:r>
            <a:r>
              <a:rPr lang="en-US" dirty="0"/>
              <a:t> – Pesach - </a:t>
            </a:r>
            <a:r>
              <a:rPr lang="he-IL" dirty="0"/>
              <a:t>פשוטה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04048" y="1476496"/>
          <a:ext cx="10183904" cy="48835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952564">
                  <a:extLst>
                    <a:ext uri="{9D8B030D-6E8A-4147-A177-3AD203B41FA5}">
                      <a16:colId xmlns:a16="http://schemas.microsoft.com/office/drawing/2014/main" val="1323424614"/>
                    </a:ext>
                  </a:extLst>
                </a:gridCol>
                <a:gridCol w="4231340">
                  <a:extLst>
                    <a:ext uri="{9D8B030D-6E8A-4147-A177-3AD203B41FA5}">
                      <a16:colId xmlns:a16="http://schemas.microsoft.com/office/drawing/2014/main" val="277971998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Keviyus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page: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76476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Parshas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Tzav is always right before Pesach for a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peshutah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Check this for all calendars.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48642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For six regular year calendars, this requires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Vayakhel-Pikudei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to be doubled: it’s the only double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parsha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before Tzav.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It can help to open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calendars, side by side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– one near Simchas Torah, the other near Pesach.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032743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But see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הש"א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Bereishis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is just after Simchas Torah, Tzav is just before Pesach –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just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room for one extra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parsha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(24 weeks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+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days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apart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), so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Vayakhel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Pikudei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are separate.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Scroll down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הש"א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to see how the extra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parsha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fits, compared with the others. It only works because of the ”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ש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" – a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long year.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88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04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2b) Arranging the </a:t>
            </a:r>
            <a:r>
              <a:rPr lang="en-US" dirty="0" err="1"/>
              <a:t>sidros</a:t>
            </a:r>
            <a:r>
              <a:rPr lang="en-US" dirty="0"/>
              <a:t> – Pesach - </a:t>
            </a:r>
            <a:r>
              <a:rPr lang="he-IL" dirty="0"/>
              <a:t>מעוברת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04048" y="1440638"/>
          <a:ext cx="10183904" cy="524933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713505">
                  <a:extLst>
                    <a:ext uri="{9D8B030D-6E8A-4147-A177-3AD203B41FA5}">
                      <a16:colId xmlns:a16="http://schemas.microsoft.com/office/drawing/2014/main" val="1323424614"/>
                    </a:ext>
                  </a:extLst>
                </a:gridCol>
                <a:gridCol w="4470399">
                  <a:extLst>
                    <a:ext uri="{9D8B030D-6E8A-4147-A177-3AD203B41FA5}">
                      <a16:colId xmlns:a16="http://schemas.microsoft.com/office/drawing/2014/main" val="277971998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Keviyus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page: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764761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 leap year has 30 extra days, with (at least) 4 extra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Shabboses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There are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double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parshiyos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before Pesach.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מעוברת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side -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Scroll down to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Metzora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before Pesach. No double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parshiyos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at all!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48642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Regular years had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Vayakhel-Pikudei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doubled, so a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מעוברת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ends up 4-1=3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parshiyos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ahead: Tzav,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Shemini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Tazria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Metzora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before Pesach.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032743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הח"א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הש"ג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there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 room for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five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Shabboses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so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Acharei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Mos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before Pesach instead.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For both calendars starting with Thursday (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ה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) (27 </a:t>
                      </a:r>
                      <a:r>
                        <a:rPr lang="en-US" sz="2400" i="0" dirty="0" smtClean="0">
                          <a:solidFill>
                            <a:schemeClr val="tx1"/>
                          </a:solidFill>
                        </a:rPr>
                        <a:t>weeks</a:t>
                      </a:r>
                      <a:r>
                        <a:rPr lang="en-US" sz="2400" i="0" baseline="0" dirty="0" smtClean="0">
                          <a:solidFill>
                            <a:schemeClr val="tx1"/>
                          </a:solidFill>
                        </a:rPr>
                        <a:t> +</a:t>
                      </a:r>
                      <a:r>
                        <a:rPr lang="en-US" sz="2400" i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r>
                        <a:rPr lang="en-US" sz="2400" i="0" baseline="0" dirty="0" smtClean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en-US" sz="2400" i="0" dirty="0" smtClean="0">
                          <a:solidFill>
                            <a:schemeClr val="tx1"/>
                          </a:solidFill>
                        </a:rPr>
                        <a:t>4 days apart)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scroll to see the extra Shabbos.</a:t>
                      </a:r>
                      <a:endParaRPr lang="en-US" sz="2400" i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88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9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3) Arranging the </a:t>
            </a:r>
            <a:r>
              <a:rPr lang="en-US" dirty="0" err="1"/>
              <a:t>sidros</a:t>
            </a:r>
            <a:r>
              <a:rPr lang="en-US" dirty="0"/>
              <a:t> – Shavuos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04048" y="1356967"/>
          <a:ext cx="10183904" cy="535093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19905">
                  <a:extLst>
                    <a:ext uri="{9D8B030D-6E8A-4147-A177-3AD203B41FA5}">
                      <a16:colId xmlns:a16="http://schemas.microsoft.com/office/drawing/2014/main" val="1323424614"/>
                    </a:ext>
                  </a:extLst>
                </a:gridCol>
                <a:gridCol w="4063999">
                  <a:extLst>
                    <a:ext uri="{9D8B030D-6E8A-4147-A177-3AD203B41FA5}">
                      <a16:colId xmlns:a16="http://schemas.microsoft.com/office/drawing/2014/main" val="277971998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Keviyus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page: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76476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There are exactly six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Shabboses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between Pesach and Shavuos.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Scroll to show them. (It’s easiest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to use Line up by Pesach from here on.)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48642"/>
                  </a:ext>
                </a:extLst>
              </a:tr>
              <a:tr h="205232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The regular years catch up now, with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Tazria-Metzora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Acharei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Mos-Kedoshim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Behar-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Bechukosai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Both kinds of year get to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Bamidbar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just before Shavuos.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See the regular years catch up.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032743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For leap years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הח"א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הש"ג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we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were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already a week ahead before Pesach, so we can’t help getting to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Naso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instead before Shavuos.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For the calendars starting with Thursday (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ה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), scroll to see how it stays a week ahead.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88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4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4a) Arranging the </a:t>
            </a:r>
            <a:r>
              <a:rPr lang="en-US" dirty="0" err="1"/>
              <a:t>sidros</a:t>
            </a:r>
            <a:r>
              <a:rPr lang="en-US" dirty="0"/>
              <a:t> – Tisha B’Av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04048" y="1512356"/>
          <a:ext cx="10183904" cy="451781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91623">
                  <a:extLst>
                    <a:ext uri="{9D8B030D-6E8A-4147-A177-3AD203B41FA5}">
                      <a16:colId xmlns:a16="http://schemas.microsoft.com/office/drawing/2014/main" val="1323424614"/>
                    </a:ext>
                  </a:extLst>
                </a:gridCol>
                <a:gridCol w="3992281">
                  <a:extLst>
                    <a:ext uri="{9D8B030D-6E8A-4147-A177-3AD203B41FA5}">
                      <a16:colId xmlns:a16="http://schemas.microsoft.com/office/drawing/2014/main" val="277971998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Keviyus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page: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764761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This is where we catch up completely.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It doesn’t depend on regular or leap year – just on when Shavuos was. But it’s complicated!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4864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Parshas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Devarim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is always right before Tisha B’Av. That’s 10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sidros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from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Bamidbar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 left-hand pane, see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Bamidbar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Devarim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532322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there are 8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Shabboses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after Shavuos, we need to combine two sets of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sidros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there are 9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Shabboses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after Shavuos, we’ll only combine one set of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sidros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The two sets are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Chukas-Balak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Matos-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Masei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 If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just one, Matos-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Masei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88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55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4b) Arranging the </a:t>
            </a:r>
            <a:r>
              <a:rPr lang="en-US" dirty="0" err="1"/>
              <a:t>sidros</a:t>
            </a:r>
            <a:r>
              <a:rPr lang="en-US" dirty="0"/>
              <a:t> – Tisha B’Av, cont.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04048" y="1524308"/>
          <a:ext cx="10183904" cy="439589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91623">
                  <a:extLst>
                    <a:ext uri="{9D8B030D-6E8A-4147-A177-3AD203B41FA5}">
                      <a16:colId xmlns:a16="http://schemas.microsoft.com/office/drawing/2014/main" val="1323424614"/>
                    </a:ext>
                  </a:extLst>
                </a:gridCol>
                <a:gridCol w="3992281">
                  <a:extLst>
                    <a:ext uri="{9D8B030D-6E8A-4147-A177-3AD203B41FA5}">
                      <a16:colId xmlns:a16="http://schemas.microsoft.com/office/drawing/2014/main" val="277971998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Keviyus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page: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764761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The second day of Shavuos and Tisha B’Av are 8 weeks and 5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days apart.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Pesach falls on Thursday, the last day of Shavuos falls on Shabbos.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Start with calendars whose title ends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ה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“__.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48642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Then there are only 8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Shabboses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before Tisha B’Av.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We combine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Chukas-Balak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and Matos-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Masei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[This case will be interesting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again in (6) when we talk about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Eretz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Yisroel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.]</a:t>
                      </a:r>
                      <a:endParaRPr lang="en-US" sz="2400" dirty="0"/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Count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Shabboses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till Tisha B’Av, and check the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sidros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 We end up with two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sets of double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parshiyos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even for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m’ubaros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he-IL" sz="2400" baseline="0" dirty="0" smtClean="0">
                          <a:solidFill>
                            <a:schemeClr val="tx1"/>
                          </a:solidFill>
                        </a:rPr>
                        <a:t>בח"ה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he-IL" sz="2400" baseline="0" dirty="0" smtClean="0">
                          <a:solidFill>
                            <a:schemeClr val="tx1"/>
                          </a:solidFill>
                        </a:rPr>
                        <a:t>זש"ה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).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532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4c) Arranging the </a:t>
            </a:r>
            <a:r>
              <a:rPr lang="en-US" dirty="0" err="1"/>
              <a:t>sidros</a:t>
            </a:r>
            <a:r>
              <a:rPr lang="en-US" dirty="0"/>
              <a:t> – Tisha B’Av, cont.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04048" y="1536262"/>
          <a:ext cx="10183904" cy="488357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633881">
                  <a:extLst>
                    <a:ext uri="{9D8B030D-6E8A-4147-A177-3AD203B41FA5}">
                      <a16:colId xmlns:a16="http://schemas.microsoft.com/office/drawing/2014/main" val="1323424614"/>
                    </a:ext>
                  </a:extLst>
                </a:gridCol>
                <a:gridCol w="3550023">
                  <a:extLst>
                    <a:ext uri="{9D8B030D-6E8A-4147-A177-3AD203B41FA5}">
                      <a16:colId xmlns:a16="http://schemas.microsoft.com/office/drawing/2014/main" val="277971998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Keviyus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page: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76476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Pesach does _not_ fall on Thursday,</a:t>
                      </a:r>
                      <a:br>
                        <a:rPr lang="en-US" sz="2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there are 9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Shabboses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before Tisha B’Av,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Start with those other calendars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4864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so we only combine Matos-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Masei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2400" dirty="0"/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See how an extra Shabbos falls in between.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819490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Special case of this: Pesach fell on Shabbos, and then Shavuos on Sunday.</a:t>
                      </a:r>
                      <a:br>
                        <a:rPr lang="en-US" sz="2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Tisha B’Av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would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have been on Shabbos as well and there would only be 8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Shabboses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–</a:t>
                      </a:r>
                      <a:br>
                        <a:rPr lang="en-US" sz="24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but Tisha B’Av is moved to Sunday and there is a 9th Shabbos after all.</a:t>
                      </a:r>
                      <a:endParaRPr lang="en-US" sz="2400" dirty="0"/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Examine cases where Pesach falls on Shabbos (title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ז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“__)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532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23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4d) Arranging the </a:t>
            </a:r>
            <a:r>
              <a:rPr lang="en-US" dirty="0" err="1"/>
              <a:t>sidros</a:t>
            </a:r>
            <a:r>
              <a:rPr lang="en-US" dirty="0"/>
              <a:t> – Tisha B’Av, cont.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04048" y="1691650"/>
          <a:ext cx="10183904" cy="403013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179669">
                  <a:extLst>
                    <a:ext uri="{9D8B030D-6E8A-4147-A177-3AD203B41FA5}">
                      <a16:colId xmlns:a16="http://schemas.microsoft.com/office/drawing/2014/main" val="1323424614"/>
                    </a:ext>
                  </a:extLst>
                </a:gridCol>
                <a:gridCol w="4004235">
                  <a:extLst>
                    <a:ext uri="{9D8B030D-6E8A-4147-A177-3AD203B41FA5}">
                      <a16:colId xmlns:a16="http://schemas.microsoft.com/office/drawing/2014/main" val="277971998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Keviyus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page: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764761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Another special case: We saw in 2) and 3) that for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הח"א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הש"ג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where Rosh Hashanah fell on Thursday in a leap year, we read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Parshas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Naso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before Shavuos, one week ahead of the rest.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Start with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הח"א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הש"ג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48642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Here there are only 9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sidros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left before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Devarim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and again exactly 9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Shabboses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 Even Matos and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Masei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separate.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/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See that there are 9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Shabboses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till Tisha B’Av, and that all the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sidros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separate.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81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25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smtClean="0"/>
              <a:t>Sidros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666746" indent="-514350">
              <a:spcBef>
                <a:spcPts val="60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Introduction</a:t>
            </a:r>
          </a:p>
          <a:p>
            <a:pPr marL="666746" indent="-514350">
              <a:spcBef>
                <a:spcPts val="600"/>
              </a:spcBef>
              <a:buClr>
                <a:srgbClr val="000000"/>
              </a:buClr>
              <a:buSzPct val="100000"/>
              <a:buFont typeface="+mj-lt"/>
              <a:buAutoNum type="arabicParenR"/>
            </a:pPr>
            <a:r>
              <a:rPr lang="en" dirty="0" smtClean="0">
                <a:solidFill>
                  <a:srgbClr val="000000"/>
                </a:solidFill>
              </a:rPr>
              <a:t>Arranging the sidros</a:t>
            </a:r>
            <a:endParaRPr lang="e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8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5) Arranging the </a:t>
            </a:r>
            <a:r>
              <a:rPr lang="en-US" dirty="0" err="1"/>
              <a:t>sidros</a:t>
            </a:r>
            <a:r>
              <a:rPr lang="en-US" dirty="0"/>
              <a:t> – </a:t>
            </a:r>
            <a:r>
              <a:rPr lang="en-US" dirty="0" err="1"/>
              <a:t>Nitzavim-Vayeilech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41083" y="1356967"/>
          <a:ext cx="10781552" cy="459909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542327">
                  <a:extLst>
                    <a:ext uri="{9D8B030D-6E8A-4147-A177-3AD203B41FA5}">
                      <a16:colId xmlns:a16="http://schemas.microsoft.com/office/drawing/2014/main" val="1323424614"/>
                    </a:ext>
                  </a:extLst>
                </a:gridCol>
                <a:gridCol w="4239225">
                  <a:extLst>
                    <a:ext uri="{9D8B030D-6E8A-4147-A177-3AD203B41FA5}">
                      <a16:colId xmlns:a16="http://schemas.microsoft.com/office/drawing/2014/main" val="277971998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Keviyus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page: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764761"/>
                  </a:ext>
                </a:extLst>
              </a:tr>
              <a:tr h="2885440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Parshas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Nitzavim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is always right before Rosh Hashanah.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Though Tisha B’Av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and the next Rosh Hashanah are 7 weeks and 2 days apart, there is no way to fit an extra Shabbos in between –</a:t>
                      </a:r>
                    </a:p>
                    <a:p>
                      <a:pPr marL="285750" indent="-2857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either because of ‘</a:t>
                      </a:r>
                      <a:r>
                        <a:rPr lang="he-IL" sz="2400" baseline="0" dirty="0" smtClean="0">
                          <a:solidFill>
                            <a:schemeClr val="tx1"/>
                          </a:solidFill>
                        </a:rPr>
                        <a:t>לא אד"ו ראש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he-IL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: Rosh Hashanah is never on Sunday,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D’varim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to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Nitzavim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is 7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sidros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4864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or because if Rosh Hashanah falls on Monday, Tisha B'Av was on Shabbos – and then got pushed off to Sunday.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Check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ז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“__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calendars. [And look back at 4(c).]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81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5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5) Arranging the </a:t>
            </a:r>
            <a:r>
              <a:rPr lang="en-US" dirty="0" err="1"/>
              <a:t>sidros</a:t>
            </a:r>
            <a:r>
              <a:rPr lang="en-US" dirty="0"/>
              <a:t> – </a:t>
            </a:r>
            <a:r>
              <a:rPr lang="en-US" dirty="0" err="1" smtClean="0"/>
              <a:t>Nitzavim-Vayeilech</a:t>
            </a:r>
            <a:r>
              <a:rPr lang="en-US" dirty="0" smtClean="0"/>
              <a:t>,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41083" y="1356968"/>
          <a:ext cx="10781552" cy="536850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6884893">
                  <a:extLst>
                    <a:ext uri="{9D8B030D-6E8A-4147-A177-3AD203B41FA5}">
                      <a16:colId xmlns:a16="http://schemas.microsoft.com/office/drawing/2014/main" val="1323424614"/>
                    </a:ext>
                  </a:extLst>
                </a:gridCol>
                <a:gridCol w="3896659">
                  <a:extLst>
                    <a:ext uri="{9D8B030D-6E8A-4147-A177-3AD203B41FA5}">
                      <a16:colId xmlns:a16="http://schemas.microsoft.com/office/drawing/2014/main" val="277971998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500"/>
                        </a:spcBef>
                      </a:pP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Keviyus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page: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764761"/>
                  </a:ext>
                </a:extLst>
              </a:tr>
              <a:tr h="1669627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Parshas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Nitzavim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is always right before Rosh Hashanah.</a:t>
                      </a:r>
                    </a:p>
                    <a:p>
                      <a:pPr marL="285750" indent="-285750"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That leaves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Vayeilech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Ha’azinu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V’zos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Habrocha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is on Simchas Torah, doesn’t count.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500"/>
                        </a:spcBef>
                        <a:buFont typeface="Arial" panose="020B0604020202020204" pitchFamily="34" charset="0"/>
                        <a:buNone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48642"/>
                  </a:ext>
                </a:extLst>
              </a:tr>
              <a:tr h="3211195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There is exactly 1 Shabbos between Rosh Hashanah and Yom Kippur. If Rosh Hashanah falls on Monday or Tuesday,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t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here will be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another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Shabbos between Yom Kippur and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Sukkos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If so,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Vayeilech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will be needed for Shabbos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Shuvah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and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Ha’azinu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before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Sukkos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Otherwise,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Nitzavim-Vayeilech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is doubled.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When there’s a Shabbos between Yom Kippur and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Sukkos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see (at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i="1" baseline="0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of calendars)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how that adds an extra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parsha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spcBef>
                          <a:spcPts val="5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Doesn’t matter if the year is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פשוטה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מעוברת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81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6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6) </a:t>
            </a:r>
            <a:r>
              <a:rPr lang="en-US" dirty="0" err="1"/>
              <a:t>Eretz</a:t>
            </a:r>
            <a:r>
              <a:rPr lang="en-US" dirty="0"/>
              <a:t> </a:t>
            </a:r>
            <a:r>
              <a:rPr lang="en-US" dirty="0" err="1" smtClean="0"/>
              <a:t>Yisroel</a:t>
            </a:r>
            <a:r>
              <a:rPr lang="en-US" dirty="0" smtClean="0"/>
              <a:t> and </a:t>
            </a:r>
            <a:r>
              <a:rPr lang="en-US" dirty="0" err="1" smtClean="0"/>
              <a:t>chutzah</a:t>
            </a:r>
            <a:r>
              <a:rPr lang="en-US" dirty="0" smtClean="0"/>
              <a:t> </a:t>
            </a:r>
            <a:r>
              <a:rPr lang="en-US" dirty="0" err="1" smtClean="0"/>
              <a:t>la’aretz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63844"/>
              </p:ext>
            </p:extLst>
          </p:nvPr>
        </p:nvGraphicFramePr>
        <p:xfrm>
          <a:off x="741083" y="1356967"/>
          <a:ext cx="10781552" cy="476165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5617883">
                  <a:extLst>
                    <a:ext uri="{9D8B030D-6E8A-4147-A177-3AD203B41FA5}">
                      <a16:colId xmlns:a16="http://schemas.microsoft.com/office/drawing/2014/main" val="1323424614"/>
                    </a:ext>
                  </a:extLst>
                </a:gridCol>
                <a:gridCol w="5163669">
                  <a:extLst>
                    <a:ext uri="{9D8B030D-6E8A-4147-A177-3AD203B41FA5}">
                      <a16:colId xmlns:a16="http://schemas.microsoft.com/office/drawing/2014/main" val="277971998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en-US" sz="2400" b="1" dirty="0" err="1" smtClean="0">
                          <a:solidFill>
                            <a:schemeClr val="tx1"/>
                          </a:solidFill>
                        </a:rPr>
                        <a:t>Keviyus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 page: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764761"/>
                  </a:ext>
                </a:extLst>
              </a:tr>
              <a:tr h="26822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Only two days can be a Yom Tov in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chutzah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la’aretz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chol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Eretz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Yisroel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Acharon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shel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Pesach and the 2nd day of Shavuos.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Chol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Hamoed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overrides the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leining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anyhow, and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Shemini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Atzeres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never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falls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on Friday.]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For headers ending with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ז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“__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it starts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with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Acharon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shel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Pesach.</a:t>
                      </a:r>
                    </a:p>
                    <a:p>
                      <a:pPr marL="285750" lvl="3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For headers ending with </a:t>
                      </a: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ה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“__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it starts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with Shavuos.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48642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When that happens,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Eretz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Yisroel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is a week ahead of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chutzah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la’aretz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till we get a double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parsha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chutzah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la’aretz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and not in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Eretz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Yisroel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Follow the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sidros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till they rejoin.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They rejoin first chance they get. Except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, we don’t double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Chukas-Balak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instead of Matos-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Masei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819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Sidros</a:t>
            </a:r>
            <a:r>
              <a:rPr lang="en-US" dirty="0" smtClean="0"/>
              <a:t> - 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Having established a calendar, we </a:t>
            </a:r>
            <a:r>
              <a:rPr lang="en-US" dirty="0">
                <a:solidFill>
                  <a:schemeClr val="tx1"/>
                </a:solidFill>
              </a:rPr>
              <a:t>need to place the </a:t>
            </a:r>
            <a:r>
              <a:rPr lang="en-US" dirty="0" err="1">
                <a:solidFill>
                  <a:schemeClr val="tx1"/>
                </a:solidFill>
              </a:rPr>
              <a:t>Sidros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parshiyos</a:t>
            </a:r>
            <a:r>
              <a:rPr lang="en-US" dirty="0">
                <a:solidFill>
                  <a:schemeClr val="tx1"/>
                </a:solidFill>
              </a:rPr>
              <a:t>). It should be easy - they're in </a:t>
            </a:r>
            <a:r>
              <a:rPr lang="en-US" dirty="0" smtClean="0">
                <a:solidFill>
                  <a:schemeClr val="tx1"/>
                </a:solidFill>
              </a:rPr>
              <a:t>order!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Three </a:t>
            </a:r>
            <a:r>
              <a:rPr lang="en-US" dirty="0">
                <a:solidFill>
                  <a:schemeClr val="tx1"/>
                </a:solidFill>
              </a:rPr>
              <a:t>things make things more </a:t>
            </a:r>
            <a:r>
              <a:rPr lang="en-US" dirty="0" smtClean="0">
                <a:solidFill>
                  <a:schemeClr val="tx1"/>
                </a:solidFill>
              </a:rPr>
              <a:t>complicated.</a:t>
            </a:r>
          </a:p>
          <a:p>
            <a:pPr marL="1253035" lvl="1" indent="-457189">
              <a:spcBef>
                <a:spcPts val="800"/>
              </a:spcBef>
              <a:buSzPct val="100000"/>
              <a:buFont typeface="+mj-lt"/>
              <a:buAutoNum type="alphaLcParenR"/>
            </a:pPr>
            <a:r>
              <a:rPr lang="en-US" dirty="0" err="1"/>
              <a:t>Yomim</a:t>
            </a:r>
            <a:r>
              <a:rPr lang="en-US" dirty="0"/>
              <a:t> </a:t>
            </a:r>
            <a:r>
              <a:rPr lang="en-US" dirty="0" err="1"/>
              <a:t>Tovim</a:t>
            </a:r>
            <a:endParaRPr lang="en-US" dirty="0"/>
          </a:p>
          <a:p>
            <a:pPr lvl="1">
              <a:spcBef>
                <a:spcPts val="800"/>
              </a:spcBef>
              <a:buSzPct val="100000"/>
              <a:buFont typeface="+mj-lt"/>
              <a:buAutoNum type="alphaLcParenR"/>
            </a:pPr>
            <a:r>
              <a:rPr lang="en-US" dirty="0"/>
              <a:t>Counting </a:t>
            </a:r>
            <a:r>
              <a:rPr lang="en-US" dirty="0" err="1"/>
              <a:t>parshiyos</a:t>
            </a:r>
            <a:endParaRPr lang="en-US" dirty="0"/>
          </a:p>
          <a:p>
            <a:pPr lvl="1">
              <a:spcBef>
                <a:spcPts val="800"/>
              </a:spcBef>
              <a:buSzPct val="100000"/>
              <a:buFont typeface="+mj-lt"/>
              <a:buAutoNum type="alphaLcParenR"/>
            </a:pPr>
            <a:r>
              <a:rPr lang="en-US" dirty="0" err="1"/>
              <a:t>Eretz</a:t>
            </a:r>
            <a:r>
              <a:rPr lang="en-US" dirty="0"/>
              <a:t> </a:t>
            </a:r>
            <a:r>
              <a:rPr lang="en-US" dirty="0" err="1"/>
              <a:t>Yisroel</a:t>
            </a:r>
            <a:r>
              <a:rPr lang="en-US" dirty="0"/>
              <a:t> and </a:t>
            </a:r>
            <a:r>
              <a:rPr lang="en-US" dirty="0" err="1"/>
              <a:t>chutzah</a:t>
            </a:r>
            <a:r>
              <a:rPr lang="en-US" dirty="0"/>
              <a:t> </a:t>
            </a:r>
            <a:r>
              <a:rPr lang="en-US" dirty="0" err="1"/>
              <a:t>la’aretz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a) </a:t>
            </a:r>
            <a:r>
              <a:rPr lang="en-US" dirty="0" err="1" smtClean="0"/>
              <a:t>Yomim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ovim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major </a:t>
            </a:r>
            <a:r>
              <a:rPr lang="en-US" dirty="0" err="1">
                <a:solidFill>
                  <a:schemeClr val="tx1"/>
                </a:solidFill>
              </a:rPr>
              <a:t>y</a:t>
            </a:r>
            <a:r>
              <a:rPr lang="en-US" dirty="0" err="1" smtClean="0">
                <a:solidFill>
                  <a:schemeClr val="tx1"/>
                </a:solidFill>
              </a:rPr>
              <a:t>omim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ovim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fall on Shabbos, they have their own </a:t>
            </a:r>
            <a:r>
              <a:rPr lang="en-US" dirty="0" smtClean="0">
                <a:solidFill>
                  <a:schemeClr val="tx1"/>
                </a:solidFill>
              </a:rPr>
              <a:t>reading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- and </a:t>
            </a:r>
            <a:r>
              <a:rPr lang="en-US" dirty="0">
                <a:solidFill>
                  <a:schemeClr val="tx1"/>
                </a:solidFill>
              </a:rPr>
              <a:t>the weekly </a:t>
            </a:r>
            <a:r>
              <a:rPr lang="en-US" dirty="0" err="1">
                <a:solidFill>
                  <a:schemeClr val="tx1"/>
                </a:solidFill>
              </a:rPr>
              <a:t>sidrah</a:t>
            </a:r>
            <a:r>
              <a:rPr lang="en-US" dirty="0">
                <a:solidFill>
                  <a:schemeClr val="tx1"/>
                </a:solidFill>
              </a:rPr>
              <a:t> waits for the next week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This applies to: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Rosh Hashanah, Yom Kippur, all of </a:t>
            </a:r>
            <a:r>
              <a:rPr lang="en-US" dirty="0" err="1" smtClean="0">
                <a:solidFill>
                  <a:schemeClr val="tx1"/>
                </a:solidFill>
              </a:rPr>
              <a:t>Sukkos</a:t>
            </a:r>
            <a:r>
              <a:rPr lang="en-US" dirty="0" smtClean="0">
                <a:solidFill>
                  <a:schemeClr val="tx1"/>
                </a:solidFill>
              </a:rPr>
              <a:t>, all of Pesach, and Shavuos.</a:t>
            </a:r>
          </a:p>
          <a:p>
            <a:pPr>
              <a:spcBef>
                <a:spcPts val="800"/>
              </a:spcBef>
            </a:pPr>
            <a:r>
              <a:rPr lang="en-US" dirty="0" err="1" smtClean="0">
                <a:solidFill>
                  <a:schemeClr val="tx1"/>
                </a:solidFill>
              </a:rPr>
              <a:t>Sukkos</a:t>
            </a:r>
            <a:r>
              <a:rPr lang="en-US" dirty="0" smtClean="0">
                <a:solidFill>
                  <a:schemeClr val="tx1"/>
                </a:solidFill>
              </a:rPr>
              <a:t> and Pesach can contain one or two </a:t>
            </a:r>
            <a:r>
              <a:rPr lang="en-US" dirty="0" err="1" smtClean="0">
                <a:solidFill>
                  <a:schemeClr val="tx1"/>
                </a:solidFill>
              </a:rPr>
              <a:t>Shabboses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b) Counting </a:t>
            </a:r>
            <a:r>
              <a:rPr lang="en-US" dirty="0" err="1" smtClean="0"/>
              <a:t>parshiyos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Depending on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when Rosh Hashanah falls at the beginning and end of the year, and</a:t>
            </a: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how many </a:t>
            </a:r>
            <a:r>
              <a:rPr lang="en-US" dirty="0" err="1"/>
              <a:t>yomim</a:t>
            </a:r>
            <a:r>
              <a:rPr lang="en-US" dirty="0"/>
              <a:t> </a:t>
            </a:r>
            <a:r>
              <a:rPr lang="en-US" dirty="0" err="1"/>
              <a:t>tovim</a:t>
            </a:r>
            <a:r>
              <a:rPr lang="en-US" dirty="0"/>
              <a:t> interrupt,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we find the total </a:t>
            </a:r>
            <a:r>
              <a:rPr lang="en-US" dirty="0">
                <a:solidFill>
                  <a:schemeClr val="tx1"/>
                </a:solidFill>
              </a:rPr>
              <a:t>numbers of weekly </a:t>
            </a:r>
            <a:r>
              <a:rPr lang="en-US" dirty="0" err="1">
                <a:solidFill>
                  <a:schemeClr val="tx1"/>
                </a:solidFill>
              </a:rPr>
              <a:t>sidros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dirty="0" smtClean="0">
                <a:solidFill>
                  <a:schemeClr val="tx1"/>
                </a:solidFill>
              </a:rPr>
              <a:t>read that year.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There are </a:t>
            </a:r>
            <a:r>
              <a:rPr lang="en-US" dirty="0">
                <a:solidFill>
                  <a:schemeClr val="tx1"/>
                </a:solidFill>
              </a:rPr>
              <a:t>54 </a:t>
            </a:r>
            <a:r>
              <a:rPr lang="en-US" dirty="0" err="1" smtClean="0">
                <a:solidFill>
                  <a:schemeClr val="tx1"/>
                </a:solidFill>
              </a:rPr>
              <a:t>sidros</a:t>
            </a:r>
            <a:r>
              <a:rPr lang="en-US" dirty="0" smtClean="0">
                <a:solidFill>
                  <a:schemeClr val="tx1"/>
                </a:solidFill>
              </a:rPr>
              <a:t> (see the left-hand pane in the </a:t>
            </a:r>
            <a:r>
              <a:rPr lang="en-US" dirty="0" err="1" smtClean="0">
                <a:solidFill>
                  <a:schemeClr val="tx1"/>
                </a:solidFill>
              </a:rPr>
              <a:t>Keviyus</a:t>
            </a:r>
            <a:r>
              <a:rPr lang="en-US" dirty="0" smtClean="0">
                <a:solidFill>
                  <a:schemeClr val="tx1"/>
                </a:solidFill>
              </a:rPr>
              <a:t> page). Some may need to be doubled up, to fit the actual number of readings.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[One of them is </a:t>
            </a:r>
            <a:r>
              <a:rPr lang="en-US" dirty="0" err="1" smtClean="0">
                <a:solidFill>
                  <a:schemeClr val="tx1"/>
                </a:solidFill>
              </a:rPr>
              <a:t>V’zos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Habracha</a:t>
            </a:r>
            <a:r>
              <a:rPr lang="en-US" dirty="0" smtClean="0">
                <a:solidFill>
                  <a:schemeClr val="tx1"/>
                </a:solidFill>
              </a:rPr>
              <a:t>, and it is read on Simchas Torah – doesn’t count.]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There are (about) four more weeks in a leap year (</a:t>
            </a:r>
            <a:r>
              <a:rPr lang="he-IL" dirty="0">
                <a:solidFill>
                  <a:schemeClr val="tx1"/>
                </a:solidFill>
              </a:rPr>
              <a:t>מעוברת</a:t>
            </a:r>
            <a:r>
              <a:rPr lang="en-US" dirty="0">
                <a:solidFill>
                  <a:schemeClr val="tx1"/>
                </a:solidFill>
              </a:rPr>
              <a:t>) than in a regular year (</a:t>
            </a:r>
            <a:r>
              <a:rPr lang="he-IL" dirty="0">
                <a:solidFill>
                  <a:schemeClr val="tx1"/>
                </a:solidFill>
              </a:rPr>
              <a:t>פשוטה</a:t>
            </a:r>
            <a:r>
              <a:rPr lang="en-US" dirty="0">
                <a:solidFill>
                  <a:schemeClr val="tx1"/>
                </a:solidFill>
              </a:rPr>
              <a:t>), so a regular year will need several more double </a:t>
            </a:r>
            <a:r>
              <a:rPr lang="en-US" dirty="0" err="1">
                <a:solidFill>
                  <a:schemeClr val="tx1"/>
                </a:solidFill>
              </a:rPr>
              <a:t>parshiyos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b) Counting </a:t>
            </a:r>
            <a:r>
              <a:rPr lang="en-US" dirty="0" err="1" smtClean="0"/>
              <a:t>parshiyos</a:t>
            </a:r>
            <a:r>
              <a:rPr lang="en-US" dirty="0" smtClean="0"/>
              <a:t>, cont.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4834284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left pane on the </a:t>
            </a:r>
            <a:r>
              <a:rPr lang="en-US" dirty="0" err="1" smtClean="0">
                <a:solidFill>
                  <a:schemeClr val="tx1"/>
                </a:solidFill>
              </a:rPr>
              <a:t>Keviyus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web page shows which </a:t>
            </a:r>
            <a:r>
              <a:rPr lang="en-US" dirty="0" err="1">
                <a:solidFill>
                  <a:schemeClr val="tx1"/>
                </a:solidFill>
              </a:rPr>
              <a:t>sidros</a:t>
            </a:r>
            <a:r>
              <a:rPr lang="en-US" dirty="0">
                <a:solidFill>
                  <a:schemeClr val="tx1"/>
                </a:solidFill>
              </a:rPr>
              <a:t> can be doubled –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but not how to decide which ones actually are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We’ll do this in stages, going from one benchmark to another through the year.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We’ll need to know how many Shabbos readings there are between each pair of benchmarks. It may vary with the different calendars.</a:t>
            </a:r>
          </a:p>
        </p:txBody>
      </p:sp>
    </p:spTree>
    <p:extLst>
      <p:ext uri="{BB962C8B-B14F-4D97-AF65-F5344CB8AC3E}">
        <p14:creationId xmlns:p14="http://schemas.microsoft.com/office/powerpoint/2010/main" val="394094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dirty="0" smtClean="0"/>
              <a:t>) Counting </a:t>
            </a:r>
            <a:r>
              <a:rPr lang="en-US" dirty="0" err="1" smtClean="0"/>
              <a:t>parshiyos</a:t>
            </a:r>
            <a:r>
              <a:rPr lang="en-US" dirty="0" smtClean="0"/>
              <a:t>, cont.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00" y="1356967"/>
            <a:ext cx="11360800" cy="4834284"/>
          </a:xfrm>
        </p:spPr>
        <p:txBody>
          <a:bodyPr>
            <a:normAutofit lnSpcReduction="10000"/>
          </a:bodyPr>
          <a:lstStyle/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“We’ll need to know how many Shabbos readings there are between each pair of benchmarks. It may vary with the different calendars.”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One way to do this: Hover over two benchmark dates, and see how many weeks and days into the year each one is, and thus how far apart they are. 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It can help to go to a view where the starting point lines up (at Rosh Hashanah, or at Pesach [and the rest of the year], using the “Line up by…” buttons.) You can also page down, which goes exactly one week at a time, or compare two copies of the page, one at the beginning and one at the end.</a:t>
            </a:r>
          </a:p>
          <a:p>
            <a:pPr>
              <a:spcBef>
                <a:spcPts val="800"/>
              </a:spcBef>
            </a:pPr>
            <a:r>
              <a:rPr lang="en-US" dirty="0">
                <a:solidFill>
                  <a:schemeClr val="tx1"/>
                </a:solidFill>
              </a:rPr>
              <a:t>Each week is one reading.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As for the extra days, it depends whether Shabbos falls in between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152396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c) </a:t>
            </a:r>
            <a:r>
              <a:rPr lang="en-US" dirty="0" err="1" smtClean="0"/>
              <a:t>Eretz</a:t>
            </a:r>
            <a:r>
              <a:rPr lang="en-US" dirty="0" smtClean="0"/>
              <a:t> </a:t>
            </a:r>
            <a:r>
              <a:rPr lang="en-US" dirty="0" err="1" smtClean="0"/>
              <a:t>Yisroel</a:t>
            </a:r>
            <a:r>
              <a:rPr lang="en-US" dirty="0" smtClean="0"/>
              <a:t> and </a:t>
            </a:r>
            <a:r>
              <a:rPr lang="en-US" dirty="0" err="1" smtClean="0"/>
              <a:t>chutzah</a:t>
            </a:r>
            <a:r>
              <a:rPr lang="en-US" dirty="0" smtClean="0"/>
              <a:t> </a:t>
            </a:r>
            <a:r>
              <a:rPr lang="en-US" dirty="0" err="1" smtClean="0"/>
              <a:t>la’aretz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one-day </a:t>
            </a:r>
            <a:r>
              <a:rPr lang="en-US" dirty="0" err="1">
                <a:solidFill>
                  <a:schemeClr val="tx1"/>
                </a:solidFill>
              </a:rPr>
              <a:t>y</a:t>
            </a:r>
            <a:r>
              <a:rPr lang="en-US" dirty="0" err="1" smtClean="0">
                <a:solidFill>
                  <a:schemeClr val="tx1"/>
                </a:solidFill>
              </a:rPr>
              <a:t>omim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ovim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>
                <a:solidFill>
                  <a:schemeClr val="tx1"/>
                </a:solidFill>
              </a:rPr>
              <a:t>Eretz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Yisroel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can mean </a:t>
            </a:r>
            <a:r>
              <a:rPr lang="en-US" dirty="0">
                <a:solidFill>
                  <a:schemeClr val="tx1"/>
                </a:solidFill>
              </a:rPr>
              <a:t>that </a:t>
            </a:r>
            <a:r>
              <a:rPr lang="en-US" dirty="0" smtClean="0">
                <a:solidFill>
                  <a:schemeClr val="tx1"/>
                </a:solidFill>
              </a:rPr>
              <a:t>the second day of </a:t>
            </a:r>
            <a:r>
              <a:rPr lang="en-US" dirty="0" err="1">
                <a:solidFill>
                  <a:schemeClr val="tx1"/>
                </a:solidFill>
              </a:rPr>
              <a:t>y</a:t>
            </a:r>
            <a:r>
              <a:rPr lang="en-US" dirty="0" err="1" smtClean="0">
                <a:solidFill>
                  <a:schemeClr val="tx1"/>
                </a:solidFill>
              </a:rPr>
              <a:t>om</a:t>
            </a:r>
            <a:r>
              <a:rPr lang="en-US" dirty="0" smtClean="0">
                <a:solidFill>
                  <a:schemeClr val="tx1"/>
                </a:solidFill>
              </a:rPr>
              <a:t> tov </a:t>
            </a:r>
            <a:r>
              <a:rPr lang="en-US" dirty="0">
                <a:solidFill>
                  <a:schemeClr val="tx1"/>
                </a:solidFill>
              </a:rPr>
              <a:t>falls on </a:t>
            </a:r>
            <a:r>
              <a:rPr lang="en-US" dirty="0" smtClean="0">
                <a:solidFill>
                  <a:schemeClr val="tx1"/>
                </a:solidFill>
              </a:rPr>
              <a:t>Shabbos, and takes over the Torah reading in </a:t>
            </a:r>
            <a:r>
              <a:rPr lang="en-US" dirty="0" err="1" smtClean="0">
                <a:solidFill>
                  <a:schemeClr val="tx1"/>
                </a:solidFill>
              </a:rPr>
              <a:t>chutzah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la’aretz</a:t>
            </a:r>
            <a:r>
              <a:rPr lang="en-US" dirty="0" smtClean="0">
                <a:solidFill>
                  <a:schemeClr val="tx1"/>
                </a:solidFill>
              </a:rPr>
              <a:t> -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but not in </a:t>
            </a:r>
            <a:r>
              <a:rPr lang="en-US" dirty="0" err="1" smtClean="0">
                <a:solidFill>
                  <a:schemeClr val="tx1"/>
                </a:solidFill>
              </a:rPr>
              <a:t>Eretz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Yisroel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800"/>
              </a:spcBef>
            </a:pPr>
            <a:r>
              <a:rPr lang="en-US" dirty="0" smtClean="0">
                <a:solidFill>
                  <a:schemeClr val="tx1"/>
                </a:solidFill>
              </a:rPr>
              <a:t>That would mean that </a:t>
            </a:r>
            <a:r>
              <a:rPr lang="en-US" dirty="0" err="1" smtClean="0">
                <a:solidFill>
                  <a:schemeClr val="tx1"/>
                </a:solidFill>
              </a:rPr>
              <a:t>Eretz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Yisroel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has room for an extra </a:t>
            </a:r>
            <a:r>
              <a:rPr lang="en-US" dirty="0" err="1">
                <a:solidFill>
                  <a:schemeClr val="tx1"/>
                </a:solidFill>
              </a:rPr>
              <a:t>parsha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that year, compared to </a:t>
            </a:r>
            <a:r>
              <a:rPr lang="en-US" dirty="0" err="1" smtClean="0">
                <a:solidFill>
                  <a:schemeClr val="tx1"/>
                </a:solidFill>
              </a:rPr>
              <a:t>chutzah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la’aretz</a:t>
            </a:r>
            <a:r>
              <a:rPr lang="en-US" dirty="0" smtClean="0">
                <a:solidFill>
                  <a:schemeClr val="tx1"/>
                </a:solidFill>
              </a:rPr>
              <a:t>. It will jump a week ahead then, and stay ahead until </a:t>
            </a:r>
            <a:r>
              <a:rPr lang="en-US" dirty="0" err="1" smtClean="0">
                <a:solidFill>
                  <a:schemeClr val="tx1"/>
                </a:solidFill>
              </a:rPr>
              <a:t>chutzah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la’aretz</a:t>
            </a:r>
            <a:r>
              <a:rPr lang="en-US" dirty="0" smtClean="0">
                <a:solidFill>
                  <a:schemeClr val="tx1"/>
                </a:solidFill>
              </a:rPr>
              <a:t> has a double </a:t>
            </a:r>
            <a:r>
              <a:rPr lang="en-US" dirty="0" err="1" smtClean="0">
                <a:solidFill>
                  <a:schemeClr val="tx1"/>
                </a:solidFill>
              </a:rPr>
              <a:t>parsha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err="1" smtClean="0">
                <a:solidFill>
                  <a:schemeClr val="tx1"/>
                </a:solidFill>
              </a:rPr>
              <a:t>Eretz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Yisroel</a:t>
            </a:r>
            <a:r>
              <a:rPr lang="en-US" dirty="0" smtClean="0">
                <a:solidFill>
                  <a:schemeClr val="tx1"/>
                </a:solidFill>
              </a:rPr>
              <a:t> not.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2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Sidros, cont.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04048" y="1584072"/>
          <a:ext cx="10183904" cy="451781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4625787">
                  <a:extLst>
                    <a:ext uri="{9D8B030D-6E8A-4147-A177-3AD203B41FA5}">
                      <a16:colId xmlns:a16="http://schemas.microsoft.com/office/drawing/2014/main" val="1323424614"/>
                    </a:ext>
                  </a:extLst>
                </a:gridCol>
                <a:gridCol w="5558117">
                  <a:extLst>
                    <a:ext uri="{9D8B030D-6E8A-4147-A177-3AD203B41FA5}">
                      <a16:colId xmlns:a16="http://schemas.microsoft.com/office/drawing/2014/main" val="277971998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b="1" dirty="0" smtClean="0"/>
                        <a:t>This year: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76476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Scroll down your calendar </a:t>
                      </a:r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for the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year and see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48642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where the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parshiyos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get pushed away by the major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Yomim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Tovim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e-IL" sz="2400" dirty="0" smtClean="0">
                          <a:solidFill>
                            <a:schemeClr val="tx1"/>
                          </a:solidFill>
                        </a:rPr>
                        <a:t>בש"ז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leap year. On Shabbos: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Chol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Hamoed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Sukkos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, first day of Pesach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-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i="1" dirty="0" smtClean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2400" i="0" dirty="0" smtClean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last day but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only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chutzah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la’aretz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032743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and how many times they need to be doubled to make things fit – to use all 54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sidros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21920" marR="121920" marT="60960" marB="6096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We are only going to need one double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parsha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chutza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la’aretz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(which turns out to be Matos-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Masei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) – and none at all in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Eretz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Yisroel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88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5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1859</Words>
  <Application>Microsoft Office PowerPoint</Application>
  <PresentationFormat>Widescreen</PresentationFormat>
  <Paragraphs>148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Sidros</vt:lpstr>
      <vt:lpstr>Sidros</vt:lpstr>
      <vt:lpstr>Sidros - introduction</vt:lpstr>
      <vt:lpstr>a) Yomim Tovim</vt:lpstr>
      <vt:lpstr>b) Counting parshiyos </vt:lpstr>
      <vt:lpstr>b) Counting parshiyos, cont. </vt:lpstr>
      <vt:lpstr>b) Counting parshiyos, cont. </vt:lpstr>
      <vt:lpstr>c) Eretz Yisroel and chutzah la’aretz</vt:lpstr>
      <vt:lpstr>Sidros, cont.</vt:lpstr>
      <vt:lpstr>Sidros</vt:lpstr>
      <vt:lpstr>Sidros – Arranging the sidros</vt:lpstr>
      <vt:lpstr>1) Arranging the sidros – beginning the year</vt:lpstr>
      <vt:lpstr>2a) Arranging the sidros – Pesach - פשוטה</vt:lpstr>
      <vt:lpstr>2b) Arranging the sidros – Pesach - מעוברת</vt:lpstr>
      <vt:lpstr>3) Arranging the sidros – Shavuos</vt:lpstr>
      <vt:lpstr>4a) Arranging the sidros – Tisha B’Av</vt:lpstr>
      <vt:lpstr>4b) Arranging the sidros – Tisha B’Av, cont.</vt:lpstr>
      <vt:lpstr>4c) Arranging the sidros – Tisha B’Av, cont.</vt:lpstr>
      <vt:lpstr>4d) Arranging the sidros – Tisha B’Av, cont.</vt:lpstr>
      <vt:lpstr>5) Arranging the sidros – Nitzavim-Vayeilech</vt:lpstr>
      <vt:lpstr>5) Arranging the sidros – Nitzavim-Vayeilech, cont.</vt:lpstr>
      <vt:lpstr>6) Eretz Yisroel and chutzah la’aretz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Sidros</dc:title>
  <dc:creator>Michael Reach</dc:creator>
  <cp:lastModifiedBy>Michael Reach</cp:lastModifiedBy>
  <cp:revision>7</cp:revision>
  <dcterms:created xsi:type="dcterms:W3CDTF">2018-12-24T14:51:23Z</dcterms:created>
  <dcterms:modified xsi:type="dcterms:W3CDTF">2018-12-24T16:40:10Z</dcterms:modified>
</cp:coreProperties>
</file>