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333" r:id="rId3"/>
    <p:sldId id="258" r:id="rId4"/>
    <p:sldId id="351" r:id="rId5"/>
    <p:sldId id="352" r:id="rId6"/>
    <p:sldId id="294" r:id="rId7"/>
    <p:sldId id="358" r:id="rId8"/>
    <p:sldId id="353" r:id="rId9"/>
    <p:sldId id="356" r:id="rId10"/>
    <p:sldId id="354" r:id="rId11"/>
    <p:sldId id="355" r:id="rId12"/>
    <p:sldId id="359" r:id="rId13"/>
    <p:sldId id="357" r:id="rId14"/>
    <p:sldId id="304" r:id="rId15"/>
    <p:sldId id="361" r:id="rId16"/>
    <p:sldId id="363" r:id="rId17"/>
    <p:sldId id="362"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50" r:id="rId31"/>
  </p:sldIdLst>
  <p:sldSz cx="9144000" cy="5143500" type="screen16x9"/>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4" roundtripDataSignature="AMtx7mjWAUdR7GAsra11wdbxDMbs6Ffe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B18E70-B681-499C-819D-2F231DCEA863}">
  <a:tblStyle styleId="{95B18E70-B681-499C-819D-2F231DCEA86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3A1E8A81-E97A-4723-8504-E6DAB8015269}"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EEEF"/>
          </a:solidFill>
        </a:fill>
      </a:tcStyle>
    </a:wholeTbl>
    <a:band1H>
      <a:tcTxStyle/>
      <a:tcStyle>
        <a:tcBdr/>
        <a:fill>
          <a:solidFill>
            <a:srgbClr val="D5DBDE"/>
          </a:solidFill>
        </a:fill>
      </a:tcStyle>
    </a:band1H>
    <a:band2H>
      <a:tcTxStyle/>
      <a:tcStyle>
        <a:tcBdr/>
      </a:tcStyle>
    </a:band2H>
    <a:band1V>
      <a:tcTxStyle/>
      <a:tcStyle>
        <a:tcBdr/>
        <a:fill>
          <a:solidFill>
            <a:srgbClr val="D5DBDE"/>
          </a:solidFill>
        </a:fill>
      </a:tcStyle>
    </a:band1V>
    <a:band2V>
      <a:tcTxStyle/>
      <a:tcStyle>
        <a:tcBdr/>
      </a:tcStyle>
    </a:band2V>
    <a:lastCol>
      <a:tcTxStyle b="on" i="off">
        <a:font>
          <a:latin typeface="Arial"/>
          <a:ea typeface="Arial"/>
          <a:cs typeface="Arial"/>
        </a:font>
        <a:schemeClr val="lt1"/>
      </a:tcTxStyle>
      <a:tcStyle>
        <a:tcBdr/>
        <a:fill>
          <a:solidFill>
            <a:schemeClr val="accent3"/>
          </a:solidFill>
        </a:fill>
      </a:tcStyle>
    </a:lastCol>
    <a:firstCol>
      <a:tcTxStyle b="on" i="off">
        <a:font>
          <a:latin typeface="Arial"/>
          <a:ea typeface="Arial"/>
          <a:cs typeface="Arial"/>
        </a:font>
        <a:schemeClr val="lt1"/>
      </a:tcTxStyle>
      <a:tcStyle>
        <a:tcBdr/>
        <a:fill>
          <a:solidFill>
            <a:schemeClr val="accent3"/>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86" autoAdjust="0"/>
  </p:normalViewPr>
  <p:slideViewPr>
    <p:cSldViewPr snapToGrid="0">
      <p:cViewPr varScale="1">
        <p:scale>
          <a:sx n="122" d="100"/>
          <a:sy n="122" d="100"/>
        </p:scale>
        <p:origin x="322" y="86"/>
      </p:cViewPr>
      <p:guideLst>
        <p:guide orient="horz" pos="1620"/>
        <p:guide pos="2880"/>
      </p:guideLst>
    </p:cSldViewPr>
  </p:slideViewPr>
  <p:outlineViewPr>
    <p:cViewPr>
      <p:scale>
        <a:sx n="33" d="100"/>
        <a:sy n="33" d="100"/>
      </p:scale>
      <p:origin x="0" y="-53491"/>
    </p:cViewPr>
  </p:outlineViewPr>
  <p:notesTextViewPr>
    <p:cViewPr>
      <p:scale>
        <a:sx n="1" d="1"/>
        <a:sy n="1" d="1"/>
      </p:scale>
      <p:origin x="0" y="0"/>
    </p:cViewPr>
  </p:notesTextViewPr>
  <p:sorterViewPr>
    <p:cViewPr>
      <p:scale>
        <a:sx n="100" d="100"/>
        <a:sy n="100" d="100"/>
      </p:scale>
      <p:origin x="0" y="-14213"/>
    </p:cViewPr>
  </p:sorterViewPr>
  <p:notesViewPr>
    <p:cSldViewPr snapToGrid="0">
      <p:cViewPr varScale="1">
        <p:scale>
          <a:sx n="63" d="100"/>
          <a:sy n="63" d="100"/>
        </p:scale>
        <p:origin x="3120"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8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8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85"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1: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024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32993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fb65a912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fb65a912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794361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234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49: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3419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25369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45068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fb65a912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fb65a912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4049706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19734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fb65a912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fb65a912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503892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1481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36872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59338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10269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729660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702533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5236936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60111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135375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35417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6: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8450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57803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7819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39: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6977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8057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7561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7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7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8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8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8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8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8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8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8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8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8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8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8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8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8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8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8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8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8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8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MichoelR/Keviyus/tree/master/FourGate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drive.google.com/drive/folders/1a1V1rV5Pg-ZidLweWUIJk_-8f5r7Dgw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dirty="0"/>
              <a:t>The Four Gates</a:t>
            </a:r>
            <a:endParaRPr dirty="0"/>
          </a:p>
        </p:txBody>
      </p:sp>
      <p:sp>
        <p:nvSpPr>
          <p:cNvPr id="53" name="Google Shape;53;p1"/>
          <p:cNvSpPr txBox="1">
            <a:spLocks noGrp="1"/>
          </p:cNvSpPr>
          <p:nvPr>
            <p:ph type="subTitle" idx="1"/>
          </p:nvPr>
        </p:nvSpPr>
        <p:spPr>
          <a:xfrm>
            <a:off x="311708" y="2194135"/>
            <a:ext cx="8520600" cy="986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he-IL" dirty="0">
                <a:solidFill>
                  <a:srgbClr val="000000"/>
                </a:solidFill>
              </a:rPr>
              <a:t>ארבעה שערים</a:t>
            </a:r>
            <a:endParaRPr lang="en-US" dirty="0">
              <a:solidFill>
                <a:srgbClr val="000000"/>
              </a:solidFill>
            </a:endParaRPr>
          </a:p>
        </p:txBody>
      </p:sp>
      <p:sp>
        <p:nvSpPr>
          <p:cNvPr id="54" name="Google Shape;54;p1"/>
          <p:cNvSpPr txBox="1"/>
          <p:nvPr/>
        </p:nvSpPr>
        <p:spPr>
          <a:xfrm>
            <a:off x="3040565" y="3452802"/>
            <a:ext cx="306286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dirty="0" err="1">
                <a:solidFill>
                  <a:srgbClr val="000000"/>
                </a:solidFill>
                <a:latin typeface="Arial"/>
                <a:ea typeface="Arial"/>
                <a:cs typeface="Arial"/>
                <a:sym typeface="Arial"/>
              </a:rPr>
              <a:t>Michoel</a:t>
            </a:r>
            <a:r>
              <a:rPr lang="en-US" sz="1800" b="0" i="0" u="none" strike="noStrike" cap="none" dirty="0">
                <a:solidFill>
                  <a:srgbClr val="000000"/>
                </a:solidFill>
                <a:latin typeface="Arial"/>
                <a:ea typeface="Arial"/>
                <a:cs typeface="Arial"/>
                <a:sym typeface="Arial"/>
              </a:rPr>
              <a:t> Reach</a:t>
            </a: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- 5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The Gaonim saw that these adjustments actually only happen in two cases:</a:t>
            </a:r>
          </a:p>
          <a:p>
            <a:pPr marL="457200" lvl="0" indent="-342900" algn="l" rtl="0">
              <a:lnSpc>
                <a:spcPct val="115000"/>
              </a:lnSpc>
              <a:spcBef>
                <a:spcPts val="0"/>
              </a:spcBef>
              <a:spcAft>
                <a:spcPts val="0"/>
              </a:spcAft>
              <a:buSzPts val="1800"/>
              <a:buChar char="●"/>
            </a:pPr>
            <a:r>
              <a:rPr lang="he-IL" b="1" dirty="0">
                <a:solidFill>
                  <a:schemeClr val="dk1"/>
                </a:solidFill>
              </a:rPr>
              <a:t>ג"ט ר"ד</a:t>
            </a:r>
            <a:r>
              <a:rPr lang="en-US" dirty="0">
                <a:solidFill>
                  <a:schemeClr val="dk1"/>
                </a:solidFill>
              </a:rPr>
              <a:t>: In a </a:t>
            </a:r>
            <a:r>
              <a:rPr lang="en-US" b="1" dirty="0">
                <a:solidFill>
                  <a:schemeClr val="dk1"/>
                </a:solidFill>
              </a:rPr>
              <a:t>regular</a:t>
            </a:r>
            <a:r>
              <a:rPr lang="en-US" dirty="0">
                <a:solidFill>
                  <a:schemeClr val="dk1"/>
                </a:solidFill>
              </a:rPr>
              <a:t> year (</a:t>
            </a:r>
            <a:r>
              <a:rPr lang="he-IL" dirty="0">
                <a:solidFill>
                  <a:schemeClr val="dk1"/>
                </a:solidFill>
              </a:rPr>
              <a:t>פשוטה</a:t>
            </a:r>
            <a:r>
              <a:rPr lang="en-US" dirty="0">
                <a:solidFill>
                  <a:schemeClr val="dk1"/>
                </a:solidFill>
              </a:rPr>
              <a:t>), if the </a:t>
            </a:r>
            <a:r>
              <a:rPr lang="en-US" dirty="0" err="1">
                <a:solidFill>
                  <a:schemeClr val="dk1"/>
                </a:solidFill>
              </a:rPr>
              <a:t>molad</a:t>
            </a:r>
            <a:r>
              <a:rPr lang="en-US" dirty="0">
                <a:solidFill>
                  <a:schemeClr val="dk1"/>
                </a:solidFill>
              </a:rPr>
              <a:t> is on Tuesday after 9 </a:t>
            </a:r>
            <a:r>
              <a:rPr lang="en-US" dirty="0" err="1">
                <a:solidFill>
                  <a:schemeClr val="dk1"/>
                </a:solidFill>
              </a:rPr>
              <a:t>hrs</a:t>
            </a:r>
            <a:r>
              <a:rPr lang="en-US" dirty="0">
                <a:solidFill>
                  <a:schemeClr val="dk1"/>
                </a:solidFill>
              </a:rPr>
              <a:t> and 204 </a:t>
            </a:r>
            <a:r>
              <a:rPr lang="en-US" dirty="0" err="1">
                <a:solidFill>
                  <a:schemeClr val="dk1"/>
                </a:solidFill>
              </a:rPr>
              <a:t>chalakim</a:t>
            </a:r>
            <a:r>
              <a:rPr lang="en-US" dirty="0">
                <a:solidFill>
                  <a:schemeClr val="dk1"/>
                </a:solidFill>
              </a:rPr>
              <a:t> (</a:t>
            </a:r>
            <a:r>
              <a:rPr lang="he-IL" dirty="0">
                <a:solidFill>
                  <a:schemeClr val="dk1"/>
                </a:solidFill>
              </a:rPr>
              <a:t>ג' ט' ר"ד</a:t>
            </a:r>
            <a:r>
              <a:rPr lang="en-US" dirty="0">
                <a:solidFill>
                  <a:schemeClr val="dk1"/>
                </a:solidFill>
              </a:rPr>
              <a:t>), next year’s Rosh Hashana ends up moving two days forward and the year is too long. This year’s Rosh Hashana needs to move forward from Tuesday to Wednesday to compensate, and then to Thursday because of </a:t>
            </a:r>
            <a:r>
              <a:rPr lang="he-IL" dirty="0">
                <a:solidFill>
                  <a:schemeClr val="dk1"/>
                </a:solidFill>
              </a:rPr>
              <a:t>לא אד"ו ראש</a:t>
            </a:r>
            <a:r>
              <a:rPr lang="en-US" dirty="0">
                <a:solidFill>
                  <a:schemeClr val="dk1"/>
                </a:solidFill>
              </a:rPr>
              <a:t>.</a:t>
            </a:r>
          </a:p>
          <a:p>
            <a:pPr marL="457200" lvl="0" indent="-342900" algn="l" rtl="0">
              <a:lnSpc>
                <a:spcPct val="115000"/>
              </a:lnSpc>
              <a:spcBef>
                <a:spcPts val="0"/>
              </a:spcBef>
              <a:spcAft>
                <a:spcPts val="0"/>
              </a:spcAft>
              <a:buSzPts val="1800"/>
              <a:buChar char="●"/>
            </a:pPr>
            <a:r>
              <a:rPr lang="he-IL" b="1" dirty="0">
                <a:solidFill>
                  <a:schemeClr val="dk1"/>
                </a:solidFill>
              </a:rPr>
              <a:t>בט"ו תקפ"ט</a:t>
            </a:r>
            <a:r>
              <a:rPr lang="en-US" dirty="0">
                <a:solidFill>
                  <a:schemeClr val="dk1"/>
                </a:solidFill>
              </a:rPr>
              <a:t>: In a </a:t>
            </a:r>
            <a:r>
              <a:rPr lang="en-US" b="1" dirty="0">
                <a:solidFill>
                  <a:schemeClr val="dk1"/>
                </a:solidFill>
              </a:rPr>
              <a:t>leap</a:t>
            </a:r>
            <a:r>
              <a:rPr lang="en-US" dirty="0">
                <a:solidFill>
                  <a:schemeClr val="dk1"/>
                </a:solidFill>
              </a:rPr>
              <a:t> year (</a:t>
            </a:r>
            <a:r>
              <a:rPr lang="he-IL" dirty="0">
                <a:solidFill>
                  <a:schemeClr val="dk1"/>
                </a:solidFill>
              </a:rPr>
              <a:t>מעוברת</a:t>
            </a:r>
            <a:r>
              <a:rPr lang="en-US" dirty="0">
                <a:solidFill>
                  <a:schemeClr val="dk1"/>
                </a:solidFill>
              </a:rPr>
              <a:t>), if the </a:t>
            </a:r>
            <a:r>
              <a:rPr lang="en-US" dirty="0" err="1">
                <a:solidFill>
                  <a:schemeClr val="dk1"/>
                </a:solidFill>
              </a:rPr>
              <a:t>molad</a:t>
            </a:r>
            <a:r>
              <a:rPr lang="en-US" dirty="0">
                <a:solidFill>
                  <a:schemeClr val="dk1"/>
                </a:solidFill>
              </a:rPr>
              <a:t> is on Monday after 15 </a:t>
            </a:r>
            <a:r>
              <a:rPr lang="en-US" dirty="0" err="1">
                <a:solidFill>
                  <a:schemeClr val="dk1"/>
                </a:solidFill>
              </a:rPr>
              <a:t>hrs</a:t>
            </a:r>
            <a:r>
              <a:rPr lang="en-US" dirty="0">
                <a:solidFill>
                  <a:schemeClr val="dk1"/>
                </a:solidFill>
              </a:rPr>
              <a:t> and 589 </a:t>
            </a:r>
            <a:r>
              <a:rPr lang="en-US" dirty="0" err="1">
                <a:solidFill>
                  <a:schemeClr val="dk1"/>
                </a:solidFill>
              </a:rPr>
              <a:t>chalakim</a:t>
            </a:r>
            <a:r>
              <a:rPr lang="en-US" dirty="0">
                <a:solidFill>
                  <a:schemeClr val="dk1"/>
                </a:solidFill>
              </a:rPr>
              <a:t> (</a:t>
            </a:r>
            <a:r>
              <a:rPr lang="he-IL" dirty="0">
                <a:solidFill>
                  <a:schemeClr val="dk1"/>
                </a:solidFill>
              </a:rPr>
              <a:t>ב' ט"ו תקפ"ט</a:t>
            </a:r>
            <a:r>
              <a:rPr lang="en-US" dirty="0">
                <a:solidFill>
                  <a:schemeClr val="dk1"/>
                </a:solidFill>
              </a:rPr>
              <a:t>), </a:t>
            </a:r>
            <a:r>
              <a:rPr lang="en-US" i="1" dirty="0">
                <a:solidFill>
                  <a:schemeClr val="dk1"/>
                </a:solidFill>
              </a:rPr>
              <a:t>last</a:t>
            </a:r>
            <a:r>
              <a:rPr lang="en-US" dirty="0">
                <a:solidFill>
                  <a:schemeClr val="dk1"/>
                </a:solidFill>
              </a:rPr>
              <a:t> year’s Rosh Hashana ends up moving two days forward and the year is too short. This year’s Rosh Hashana needs to move forward from Monday to Tuesday to compensate.</a:t>
            </a:r>
          </a:p>
        </p:txBody>
      </p:sp>
    </p:spTree>
    <p:extLst>
      <p:ext uri="{BB962C8B-B14F-4D97-AF65-F5344CB8AC3E}">
        <p14:creationId xmlns:p14="http://schemas.microsoft.com/office/powerpoint/2010/main" val="1034624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- 6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We now have the “</a:t>
            </a:r>
            <a:r>
              <a:rPr lang="he-IL" b="1" dirty="0">
                <a:solidFill>
                  <a:schemeClr val="dk1"/>
                </a:solidFill>
              </a:rPr>
              <a:t>ד' דחיות</a:t>
            </a:r>
            <a:r>
              <a:rPr lang="en-US" dirty="0">
                <a:solidFill>
                  <a:schemeClr val="dk1"/>
                </a:solidFill>
              </a:rPr>
              <a:t>” given in most discussions of the calendar:</a:t>
            </a:r>
          </a:p>
          <a:p>
            <a:pPr marL="457200" lvl="0" indent="-342900" algn="l" rtl="0">
              <a:lnSpc>
                <a:spcPct val="115000"/>
              </a:lnSpc>
              <a:spcBef>
                <a:spcPts val="0"/>
              </a:spcBef>
              <a:spcAft>
                <a:spcPts val="0"/>
              </a:spcAft>
              <a:buSzPts val="1800"/>
              <a:buChar char="●"/>
            </a:pPr>
            <a:r>
              <a:rPr lang="he-IL" dirty="0">
                <a:solidFill>
                  <a:schemeClr val="dk1"/>
                </a:solidFill>
              </a:rPr>
              <a:t>מולד זקן</a:t>
            </a:r>
            <a:endParaRPr lang="en-US" dirty="0">
              <a:solidFill>
                <a:schemeClr val="dk1"/>
              </a:solidFill>
            </a:endParaRPr>
          </a:p>
          <a:p>
            <a:pPr marL="457200" lvl="0" indent="-342900" algn="l" rtl="0">
              <a:lnSpc>
                <a:spcPct val="115000"/>
              </a:lnSpc>
              <a:spcBef>
                <a:spcPts val="0"/>
              </a:spcBef>
              <a:spcAft>
                <a:spcPts val="0"/>
              </a:spcAft>
              <a:buSzPts val="1800"/>
              <a:buChar char="●"/>
            </a:pPr>
            <a:r>
              <a:rPr lang="he-IL" dirty="0">
                <a:solidFill>
                  <a:schemeClr val="dk1"/>
                </a:solidFill>
              </a:rPr>
              <a:t>לא אד"ו ראש</a:t>
            </a:r>
            <a:endParaRPr lang="en-US" dirty="0">
              <a:solidFill>
                <a:schemeClr val="dk1"/>
              </a:solidFill>
            </a:endParaRPr>
          </a:p>
          <a:p>
            <a:pPr lvl="0"/>
            <a:r>
              <a:rPr lang="he-IL" dirty="0">
                <a:solidFill>
                  <a:schemeClr val="dk1"/>
                </a:solidFill>
              </a:rPr>
              <a:t>ג"ט ר"ד</a:t>
            </a:r>
          </a:p>
          <a:p>
            <a:pPr lvl="0"/>
            <a:r>
              <a:rPr lang="he-IL" dirty="0">
                <a:solidFill>
                  <a:schemeClr val="dk1"/>
                </a:solidFill>
              </a:rPr>
              <a:t>בט"ו תקפ"ט</a:t>
            </a:r>
            <a:endParaRPr lang="en-US" dirty="0">
              <a:solidFill>
                <a:schemeClr val="dk1"/>
              </a:solidFill>
            </a:endParaRPr>
          </a:p>
          <a:p>
            <a:pPr marL="114300" lvl="0" indent="0">
              <a:buNone/>
            </a:pPr>
            <a:r>
              <a:rPr lang="en-US" dirty="0">
                <a:solidFill>
                  <a:schemeClr val="dk1"/>
                </a:solidFill>
              </a:rPr>
              <a:t>This is the system as it is usually presented.</a:t>
            </a:r>
          </a:p>
          <a:p>
            <a:pPr marL="114300" lvl="0" indent="0">
              <a:buNone/>
            </a:pPr>
            <a:endParaRPr lang="en-US" dirty="0">
              <a:solidFill>
                <a:schemeClr val="dk1"/>
              </a:solidFill>
            </a:endParaRPr>
          </a:p>
          <a:p>
            <a:pPr marL="114300" lvl="0" indent="0">
              <a:buNone/>
            </a:pPr>
            <a:r>
              <a:rPr lang="en-US" dirty="0">
                <a:solidFill>
                  <a:schemeClr val="dk1"/>
                </a:solidFill>
              </a:rPr>
              <a:t>Now we just calculate the </a:t>
            </a:r>
            <a:r>
              <a:rPr lang="en-US" dirty="0" err="1">
                <a:solidFill>
                  <a:schemeClr val="dk1"/>
                </a:solidFill>
              </a:rPr>
              <a:t>molad</a:t>
            </a:r>
            <a:r>
              <a:rPr lang="en-US" dirty="0">
                <a:solidFill>
                  <a:schemeClr val="dk1"/>
                </a:solidFill>
              </a:rPr>
              <a:t> of this year’s </a:t>
            </a:r>
            <a:r>
              <a:rPr lang="en-US" dirty="0" err="1">
                <a:solidFill>
                  <a:schemeClr val="dk1"/>
                </a:solidFill>
              </a:rPr>
              <a:t>Tishrei</a:t>
            </a:r>
            <a:r>
              <a:rPr lang="en-US" dirty="0">
                <a:solidFill>
                  <a:schemeClr val="dk1"/>
                </a:solidFill>
              </a:rPr>
              <a:t>, </a:t>
            </a:r>
            <a:r>
              <a:rPr lang="en-US" i="1" dirty="0">
                <a:solidFill>
                  <a:schemeClr val="dk1"/>
                </a:solidFill>
              </a:rPr>
              <a:t>and</a:t>
            </a:r>
            <a:r>
              <a:rPr lang="en-US" dirty="0">
                <a:solidFill>
                  <a:schemeClr val="dk1"/>
                </a:solidFill>
              </a:rPr>
              <a:t> of next year’s. We use these four rules on each of them to see where their Rosh </a:t>
            </a:r>
            <a:r>
              <a:rPr lang="en-US" dirty="0" err="1">
                <a:solidFill>
                  <a:schemeClr val="dk1"/>
                </a:solidFill>
              </a:rPr>
              <a:t>Hashanos</a:t>
            </a:r>
            <a:r>
              <a:rPr lang="en-US" dirty="0">
                <a:solidFill>
                  <a:schemeClr val="dk1"/>
                </a:solidFill>
              </a:rPr>
              <a:t> end up.</a:t>
            </a:r>
          </a:p>
          <a:p>
            <a:pPr marL="114300" lvl="0" indent="0">
              <a:buNone/>
            </a:pPr>
            <a:endParaRPr lang="he-IL" dirty="0">
              <a:solidFill>
                <a:schemeClr val="dk1"/>
              </a:solidFill>
            </a:endParaRPr>
          </a:p>
          <a:p>
            <a:pPr lvl="0"/>
            <a:endParaRPr lang="en-US" dirty="0">
              <a:solidFill>
                <a:schemeClr val="dk1"/>
              </a:solidFill>
            </a:endParaRPr>
          </a:p>
        </p:txBody>
      </p:sp>
    </p:spTree>
    <p:extLst>
      <p:ext uri="{BB962C8B-B14F-4D97-AF65-F5344CB8AC3E}">
        <p14:creationId xmlns:p14="http://schemas.microsoft.com/office/powerpoint/2010/main" val="173898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AutoNum type="alphaUcPeriod"/>
            </a:pPr>
            <a:r>
              <a:rPr lang="en" dirty="0">
                <a:solidFill>
                  <a:srgbClr val="000000"/>
                </a:solidFill>
              </a:rPr>
              <a:t>History and overview</a:t>
            </a:r>
            <a:endParaRPr dirty="0">
              <a:solidFill>
                <a:srgbClr val="000000"/>
              </a:solidFill>
            </a:endParaRPr>
          </a:p>
          <a:p>
            <a:pPr marL="457200" lvl="0" indent="-342900" algn="l" rtl="0">
              <a:spcBef>
                <a:spcPts val="1200"/>
              </a:spcBef>
              <a:spcAft>
                <a:spcPts val="0"/>
              </a:spcAft>
              <a:buClr>
                <a:srgbClr val="000000"/>
              </a:buClr>
              <a:buSzPts val="1800"/>
              <a:buAutoNum type="alphaUcPeriod"/>
            </a:pPr>
            <a:r>
              <a:rPr lang="he-IL" b="1" dirty="0">
                <a:solidFill>
                  <a:srgbClr val="000000"/>
                </a:solidFill>
              </a:rPr>
              <a:t>ארבעה שערים</a:t>
            </a:r>
            <a:endParaRPr lang="en" b="1" dirty="0">
              <a:solidFill>
                <a:srgbClr val="000000"/>
              </a:solidFill>
            </a:endParaRPr>
          </a:p>
          <a:p>
            <a:pPr marL="457200" lvl="0" indent="-342900" algn="l" rtl="0">
              <a:spcBef>
                <a:spcPts val="1200"/>
              </a:spcBef>
              <a:spcAft>
                <a:spcPts val="0"/>
              </a:spcAft>
              <a:buClr>
                <a:srgbClr val="000000"/>
              </a:buClr>
              <a:buSzPts val="1800"/>
              <a:buAutoNum type="alphaUcPeriod"/>
            </a:pPr>
            <a:r>
              <a:rPr lang="en" dirty="0">
                <a:solidFill>
                  <a:srgbClr val="000000"/>
                </a:solidFill>
              </a:rPr>
              <a:t>The Four Gates app</a:t>
            </a:r>
            <a:endParaRPr dirty="0">
              <a:solidFill>
                <a:srgbClr val="000000"/>
              </a:solidFill>
            </a:endParaRPr>
          </a:p>
        </p:txBody>
      </p:sp>
    </p:spTree>
    <p:custDataLst>
      <p:tags r:id="rId1"/>
    </p:custDataLst>
    <p:extLst>
      <p:ext uri="{BB962C8B-B14F-4D97-AF65-F5344CB8AC3E}">
        <p14:creationId xmlns:p14="http://schemas.microsoft.com/office/powerpoint/2010/main" val="3576790204"/>
      </p:ext>
    </p:extLst>
  </p:cSld>
  <p:clrMapOvr>
    <a:masterClrMapping/>
  </p:clrMapOvr>
  <mc:AlternateContent xmlns:mc="http://schemas.openxmlformats.org/markup-compatibility/2006" xmlns:p14="http://schemas.microsoft.com/office/powerpoint/2010/main">
    <mc:Choice Requires="p14">
      <p:transition spd="slow" p14:dur="2000" advTm="7565"/>
    </mc:Choice>
    <mc:Fallback xmlns="">
      <p:transition spd="slow" advTm="75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61">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endCondLst>
                                    <p:cond evt="onNext" delay="0">
                                      <p:tgtEl>
                                        <p:sldTgt/>
                                      </p:tgtEl>
                                    </p:cond>
                                  </p:endCondLst>
                                  <p:childTnLst>
                                    <p:set>
                                      <p:cBhvr override="childStyle">
                                        <p:cTn id="10" dur="indefinite"/>
                                        <p:tgtEl>
                                          <p:spTgt spid="61">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he-IL" dirty="0"/>
              <a:t>ארבעה שערים</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The Gaonim also described a way to mechanize the entire process: the </a:t>
            </a:r>
            <a:r>
              <a:rPr lang="he-IL" dirty="0">
                <a:solidFill>
                  <a:schemeClr val="dk1"/>
                </a:solidFill>
              </a:rPr>
              <a:t>ארבעה</a:t>
            </a:r>
            <a:r>
              <a:rPr lang="en-US" dirty="0">
                <a:solidFill>
                  <a:schemeClr val="dk1"/>
                </a:solidFill>
              </a:rPr>
              <a:t> </a:t>
            </a:r>
            <a:r>
              <a:rPr lang="he-IL" dirty="0">
                <a:solidFill>
                  <a:schemeClr val="dk1"/>
                </a:solidFill>
              </a:rPr>
              <a:t>שערים</a:t>
            </a:r>
            <a:r>
              <a:rPr lang="en-US" dirty="0">
                <a:solidFill>
                  <a:schemeClr val="dk1"/>
                </a:solidFill>
              </a:rPr>
              <a:t>, the “Four Gates”.</a:t>
            </a:r>
          </a:p>
          <a:p>
            <a:pPr marL="457200" lvl="0" indent="-342900" algn="l" rtl="0">
              <a:lnSpc>
                <a:spcPct val="115000"/>
              </a:lnSpc>
              <a:spcBef>
                <a:spcPts val="0"/>
              </a:spcBef>
              <a:spcAft>
                <a:spcPts val="0"/>
              </a:spcAft>
              <a:buSzPts val="1800"/>
              <a:buChar char="●"/>
            </a:pPr>
            <a:r>
              <a:rPr lang="en-US" dirty="0">
                <a:solidFill>
                  <a:schemeClr val="dk1"/>
                </a:solidFill>
              </a:rPr>
              <a:t>You only need </a:t>
            </a:r>
            <a:r>
              <a:rPr lang="en-US" i="1" dirty="0">
                <a:solidFill>
                  <a:schemeClr val="dk1"/>
                </a:solidFill>
              </a:rPr>
              <a:t>this</a:t>
            </a:r>
            <a:r>
              <a:rPr lang="en-US" dirty="0">
                <a:solidFill>
                  <a:schemeClr val="dk1"/>
                </a:solidFill>
              </a:rPr>
              <a:t> year’s </a:t>
            </a:r>
            <a:r>
              <a:rPr lang="en-US" dirty="0" err="1">
                <a:solidFill>
                  <a:schemeClr val="dk1"/>
                </a:solidFill>
              </a:rPr>
              <a:t>molad</a:t>
            </a:r>
            <a:r>
              <a:rPr lang="en-US" dirty="0">
                <a:solidFill>
                  <a:schemeClr val="dk1"/>
                </a:solidFill>
              </a:rPr>
              <a:t> </a:t>
            </a:r>
            <a:r>
              <a:rPr lang="en-US" dirty="0" err="1">
                <a:solidFill>
                  <a:schemeClr val="dk1"/>
                </a:solidFill>
              </a:rPr>
              <a:t>Tishrei</a:t>
            </a:r>
            <a:r>
              <a:rPr lang="en-US" dirty="0">
                <a:solidFill>
                  <a:schemeClr val="dk1"/>
                </a:solidFill>
              </a:rPr>
              <a:t>,</a:t>
            </a:r>
          </a:p>
          <a:p>
            <a:pPr marL="457200" lvl="0" indent="-342900" algn="l" rtl="0">
              <a:lnSpc>
                <a:spcPct val="115000"/>
              </a:lnSpc>
              <a:spcBef>
                <a:spcPts val="0"/>
              </a:spcBef>
              <a:spcAft>
                <a:spcPts val="0"/>
              </a:spcAft>
              <a:buSzPts val="1800"/>
              <a:buChar char="●"/>
            </a:pPr>
            <a:r>
              <a:rPr lang="en-US" dirty="0">
                <a:solidFill>
                  <a:schemeClr val="dk1"/>
                </a:solidFill>
              </a:rPr>
              <a:t>And from the 19 year cycle: Of last year, this year, and next year, which are regular (</a:t>
            </a:r>
            <a:r>
              <a:rPr lang="he-IL" dirty="0">
                <a:solidFill>
                  <a:schemeClr val="dk1"/>
                </a:solidFill>
              </a:rPr>
              <a:t>פ</a:t>
            </a:r>
            <a:r>
              <a:rPr lang="en-US" dirty="0">
                <a:solidFill>
                  <a:schemeClr val="dk1"/>
                </a:solidFill>
              </a:rPr>
              <a:t> for </a:t>
            </a:r>
            <a:r>
              <a:rPr lang="he-IL" dirty="0">
                <a:solidFill>
                  <a:schemeClr val="dk1"/>
                </a:solidFill>
              </a:rPr>
              <a:t>פשוטה</a:t>
            </a:r>
            <a:r>
              <a:rPr lang="en-US" dirty="0">
                <a:solidFill>
                  <a:schemeClr val="dk1"/>
                </a:solidFill>
              </a:rPr>
              <a:t>) and leap years (</a:t>
            </a:r>
            <a:r>
              <a:rPr lang="he-IL" dirty="0">
                <a:solidFill>
                  <a:schemeClr val="dk1"/>
                </a:solidFill>
              </a:rPr>
              <a:t>מ</a:t>
            </a:r>
            <a:r>
              <a:rPr lang="en-US" dirty="0">
                <a:solidFill>
                  <a:schemeClr val="dk1"/>
                </a:solidFill>
              </a:rPr>
              <a:t> for </a:t>
            </a:r>
            <a:r>
              <a:rPr lang="he-IL" dirty="0">
                <a:solidFill>
                  <a:schemeClr val="dk1"/>
                </a:solidFill>
              </a:rPr>
              <a:t>מעוברת</a:t>
            </a:r>
            <a:r>
              <a:rPr lang="en-US" dirty="0">
                <a:solidFill>
                  <a:schemeClr val="dk1"/>
                </a:solidFill>
              </a:rPr>
              <a:t>)? For instance, </a:t>
            </a:r>
            <a:r>
              <a:rPr lang="he-IL" dirty="0">
                <a:solidFill>
                  <a:schemeClr val="dk1"/>
                </a:solidFill>
              </a:rPr>
              <a:t>פמ"פ</a:t>
            </a:r>
            <a:r>
              <a:rPr lang="en-US" dirty="0">
                <a:solidFill>
                  <a:schemeClr val="dk1"/>
                </a:solidFill>
              </a:rPr>
              <a:t> means a leap year in the middle, this year.</a:t>
            </a:r>
          </a:p>
          <a:p>
            <a:pPr lvl="0"/>
            <a:r>
              <a:rPr lang="en-US" dirty="0">
                <a:solidFill>
                  <a:schemeClr val="dk1"/>
                </a:solidFill>
              </a:rPr>
              <a:t>The </a:t>
            </a:r>
            <a:r>
              <a:rPr lang="he-IL" dirty="0">
                <a:solidFill>
                  <a:schemeClr val="dk1"/>
                </a:solidFill>
              </a:rPr>
              <a:t>ארבעה שערים</a:t>
            </a:r>
            <a:r>
              <a:rPr lang="en-US" dirty="0">
                <a:solidFill>
                  <a:schemeClr val="dk1"/>
                </a:solidFill>
              </a:rPr>
              <a:t> now tells you the proper calendar.</a:t>
            </a:r>
          </a:p>
          <a:p>
            <a:pPr lvl="0"/>
            <a:r>
              <a:rPr lang="en-US" dirty="0">
                <a:solidFill>
                  <a:schemeClr val="dk1"/>
                </a:solidFill>
              </a:rPr>
              <a:t>This is the ultimate simplification of the process of determining the calendar. All the </a:t>
            </a:r>
            <a:r>
              <a:rPr lang="en-US" dirty="0" err="1">
                <a:solidFill>
                  <a:schemeClr val="dk1"/>
                </a:solidFill>
              </a:rPr>
              <a:t>dechiyos</a:t>
            </a:r>
            <a:r>
              <a:rPr lang="en-US" dirty="0">
                <a:solidFill>
                  <a:schemeClr val="dk1"/>
                </a:solidFill>
              </a:rPr>
              <a:t> are taken into account automatically.</a:t>
            </a:r>
          </a:p>
        </p:txBody>
      </p:sp>
    </p:spTree>
    <p:extLst>
      <p:ext uri="{BB962C8B-B14F-4D97-AF65-F5344CB8AC3E}">
        <p14:creationId xmlns:p14="http://schemas.microsoft.com/office/powerpoint/2010/main" val="987229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49"/>
          <p:cNvPicPr preferRelativeResize="0"/>
          <p:nvPr/>
        </p:nvPicPr>
        <p:blipFill rotWithShape="1">
          <a:blip r:embed="rId3">
            <a:alphaModFix/>
          </a:blip>
          <a:srcRect l="392" t="1964" r="-392" b="1104"/>
          <a:stretch/>
        </p:blipFill>
        <p:spPr>
          <a:xfrm>
            <a:off x="1452283" y="0"/>
            <a:ext cx="6391835" cy="5085567"/>
          </a:xfrm>
          <a:prstGeom prst="rect">
            <a:avLst/>
          </a:prstGeom>
          <a:noFill/>
          <a:ln>
            <a:noFill/>
          </a:ln>
        </p:spPr>
      </p:pic>
      <p:cxnSp>
        <p:nvCxnSpPr>
          <p:cNvPr id="346" name="Google Shape;346;p49"/>
          <p:cNvCxnSpPr>
            <a:cxnSpLocks/>
          </p:cNvCxnSpPr>
          <p:nvPr/>
        </p:nvCxnSpPr>
        <p:spPr>
          <a:xfrm flipV="1">
            <a:off x="1636966" y="4567410"/>
            <a:ext cx="4914140" cy="1"/>
          </a:xfrm>
          <a:prstGeom prst="straightConnector1">
            <a:avLst/>
          </a:prstGeom>
          <a:noFill/>
          <a:ln w="19050" cap="flat" cmpd="sng">
            <a:solidFill>
              <a:srgbClr val="FF0000"/>
            </a:solidFill>
            <a:prstDash val="solid"/>
            <a:round/>
            <a:headEnd type="oval" w="med" len="med"/>
            <a:tailEnd type="triangle" w="med" len="med"/>
          </a:ln>
        </p:spPr>
      </p:cxnSp>
      <p:sp>
        <p:nvSpPr>
          <p:cNvPr id="347" name="Google Shape;347;p49"/>
          <p:cNvSpPr/>
          <p:nvPr/>
        </p:nvSpPr>
        <p:spPr>
          <a:xfrm>
            <a:off x="6462898" y="851088"/>
            <a:ext cx="194677" cy="215153"/>
          </a:xfrm>
          <a:prstGeom prst="ellipse">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 name="Google Shape;348;p49"/>
          <p:cNvSpPr/>
          <p:nvPr/>
        </p:nvSpPr>
        <p:spPr>
          <a:xfrm>
            <a:off x="6588692" y="4181614"/>
            <a:ext cx="510613" cy="231908"/>
          </a:xfrm>
          <a:prstGeom prst="roundRect">
            <a:avLst>
              <a:gd name="adj" fmla="val 0"/>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349" name="Google Shape;349;p49"/>
          <p:cNvCxnSpPr>
            <a:cxnSpLocks/>
          </p:cNvCxnSpPr>
          <p:nvPr/>
        </p:nvCxnSpPr>
        <p:spPr>
          <a:xfrm>
            <a:off x="6551106" y="1066241"/>
            <a:ext cx="0" cy="3501169"/>
          </a:xfrm>
          <a:prstGeom prst="straightConnector1">
            <a:avLst/>
          </a:prstGeom>
          <a:noFill/>
          <a:ln w="28575" cap="flat" cmpd="sng">
            <a:solidFill>
              <a:srgbClr val="00B050"/>
            </a:solidFill>
            <a:prstDash val="solid"/>
            <a:round/>
            <a:headEnd type="none" w="sm" len="sm"/>
            <a:tailEnd type="triangle" w="med" len="med"/>
          </a:ln>
        </p:spPr>
      </p:cxnSp>
      <p:sp>
        <p:nvSpPr>
          <p:cNvPr id="350" name="Google Shape;350;p49"/>
          <p:cNvSpPr txBox="1"/>
          <p:nvPr/>
        </p:nvSpPr>
        <p:spPr>
          <a:xfrm>
            <a:off x="275192" y="4413522"/>
            <a:ext cx="145228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(6d 11h </a:t>
            </a:r>
            <a:r>
              <a:rPr lang="en-US" dirty="0"/>
              <a:t>882</a:t>
            </a:r>
            <a:r>
              <a:rPr lang="en-US" sz="1400" b="0" i="0" u="none" strike="noStrike" cap="none" dirty="0">
                <a:solidFill>
                  <a:srgbClr val="000000"/>
                </a:solidFill>
                <a:latin typeface="Arial"/>
                <a:ea typeface="Arial"/>
                <a:cs typeface="Arial"/>
                <a:sym typeface="Arial"/>
              </a:rPr>
              <a:t>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7b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marR="0" indent="0" rtl="1">
              <a:buNone/>
            </a:pPr>
            <a:r>
              <a:rPr lang="en-US" dirty="0">
                <a:solidFill>
                  <a:srgbClr val="000000"/>
                </a:solidFill>
                <a:latin typeface="+mn-lt"/>
                <a:cs typeface="David" panose="020E0502060401010101" pitchFamily="34" charset="-79"/>
              </a:rPr>
              <a:t>In the Tur (OH 428) this is just presented as a list of cases:</a:t>
            </a:r>
            <a:endParaRPr lang="en-US" sz="1800" i="0" u="none" strike="noStrike" baseline="0" dirty="0">
              <a:solidFill>
                <a:srgbClr val="000000"/>
              </a:solidFill>
              <a:latin typeface="+mn-lt"/>
              <a:cs typeface="David" panose="020E0502060401010101" pitchFamily="34" charset="-79"/>
            </a:endParaRPr>
          </a:p>
          <a:p>
            <a:pPr marL="114300" marR="0" indent="0" algn="r" rtl="1">
              <a:buNone/>
            </a:pPr>
            <a:r>
              <a:rPr lang="he-IL" sz="1400" b="1" i="0" u="none" strike="noStrike" baseline="0" dirty="0">
                <a:solidFill>
                  <a:srgbClr val="000000"/>
                </a:solidFill>
                <a:latin typeface="David" panose="020E0502060401010101" pitchFamily="34" charset="-79"/>
                <a:cs typeface="David" panose="020E0502060401010101" pitchFamily="34" charset="-79"/>
              </a:rPr>
              <a:t>שנה שעיבור לפניה ולא לאחריה והיא שנת אד"ט י"ב ט"ו</a:t>
            </a:r>
            <a:r>
              <a:rPr lang="he-IL" sz="1400" b="1" dirty="0">
                <a:solidFill>
                  <a:srgbClr val="000000"/>
                </a:solidFill>
                <a:latin typeface="David" panose="020E0502060401010101" pitchFamily="34" charset="-79"/>
                <a:cs typeface="David" panose="020E0502060401010101" pitchFamily="34" charset="-79"/>
              </a:rPr>
              <a:t>,</a:t>
            </a:r>
            <a:r>
              <a:rPr lang="he-IL" sz="1400" b="0" i="0" u="none" strike="noStrike" baseline="0" dirty="0">
                <a:solidFill>
                  <a:srgbClr val="000000"/>
                </a:solidFill>
                <a:latin typeface="David" panose="020E0502060401010101" pitchFamily="34" charset="-79"/>
                <a:cs typeface="David" panose="020E0502060401010101" pitchFamily="34" charset="-79"/>
              </a:rPr>
              <a:t> וכלל שלה </a:t>
            </a:r>
            <a:r>
              <a:rPr lang="he-IL" sz="1400" b="1" i="0" u="none" strike="noStrike" baseline="0" dirty="0">
                <a:solidFill>
                  <a:srgbClr val="000000"/>
                </a:solidFill>
                <a:latin typeface="David" panose="020E0502060401010101" pitchFamily="34" charset="-79"/>
                <a:cs typeface="David" panose="020E0502060401010101" pitchFamily="34" charset="-79"/>
              </a:rPr>
              <a:t>אטר"ד ב"ש בט"ו תקפ"ט ג"כ גטר"ד ה"כ הטר"ד ה"ש הי"ח ז"ח ות"ח ז"ש זי"ח ב"ח</a:t>
            </a:r>
            <a:r>
              <a:rPr lang="he-IL" sz="1400" b="1" dirty="0">
                <a:solidFill>
                  <a:srgbClr val="000000"/>
                </a:solidFill>
                <a:latin typeface="David" panose="020E0502060401010101" pitchFamily="34" charset="-79"/>
                <a:cs typeface="David" panose="020E0502060401010101" pitchFamily="34" charset="-79"/>
              </a:rPr>
              <a:t>.</a:t>
            </a:r>
            <a:r>
              <a:rPr lang="he-IL" sz="1400" b="0" i="0" u="none" strike="noStrike" baseline="0" dirty="0">
                <a:solidFill>
                  <a:srgbClr val="000000"/>
                </a:solidFill>
                <a:latin typeface="David" panose="020E0502060401010101" pitchFamily="34" charset="-79"/>
                <a:cs typeface="David" panose="020E0502060401010101" pitchFamily="34" charset="-79"/>
              </a:rPr>
              <a:t> וזה פירושו מולד של ר"ה שנולד באטר"ד וממנו עד בט"ו ותקפ"ט יהיה ר"ה ביום ב' והשנה שלימה והנולד בבט"ו תקפ"ט וממנו עד גטר"ד יהיה ר"ה ביום ג' והשנה כסדרן והנולד בגטר"ד וממנו עד הטר"ד יהיה ר"ה ביום ה' והשנה כסדרן והנולד בהטר"ד וממנו עד הי"ח יהיה ר"ה ביום ה' והשנה שלימה והנולד בהי"ח וממנו עד ות"ח יהיה ר"ה ביום ז' והשנה חסירה והנולד בות"ח וממנו עד זי"ח יהיה ר"ה ביום ז' והשנה שלימה והנולד בזי"ח וממנו עד אטר"ד יהיה ר"ה ביום ב' והשנה חסירה</a:t>
            </a:r>
          </a:p>
          <a:p>
            <a:pPr marL="114300" marR="0" indent="0" algn="r" rtl="1">
              <a:buNone/>
            </a:pPr>
            <a:r>
              <a:rPr lang="he-IL" sz="1400" b="1" i="0" u="none" strike="noStrike" baseline="0" dirty="0">
                <a:solidFill>
                  <a:srgbClr val="000000"/>
                </a:solidFill>
                <a:latin typeface="David" panose="020E0502060401010101" pitchFamily="34" charset="-79"/>
                <a:cs typeface="David" panose="020E0502060401010101" pitchFamily="34" charset="-79"/>
              </a:rPr>
              <a:t>ובשנה שעיבור לאחריה ולא לפניה והיא שנת ב' ה' י"ג י"ו </a:t>
            </a:r>
            <a:r>
              <a:rPr lang="he-IL" sz="1400" b="0" i="0" u="none" strike="noStrike" baseline="0" dirty="0">
                <a:solidFill>
                  <a:srgbClr val="000000"/>
                </a:solidFill>
                <a:latin typeface="David" panose="020E0502060401010101" pitchFamily="34" charset="-79"/>
                <a:cs typeface="David" panose="020E0502060401010101" pitchFamily="34" charset="-79"/>
              </a:rPr>
              <a:t>כלל שלה </a:t>
            </a:r>
            <a:r>
              <a:rPr lang="he-IL" sz="1400" b="1" i="0" u="none" strike="noStrike" baseline="0" dirty="0">
                <a:solidFill>
                  <a:srgbClr val="000000"/>
                </a:solidFill>
                <a:latin typeface="David" panose="020E0502060401010101" pitchFamily="34" charset="-79"/>
                <a:cs typeface="David" panose="020E0502060401010101" pitchFamily="34" charset="-79"/>
              </a:rPr>
              <a:t>אטר"ד ב"ש בי"ח ג"כ גטר"ד ה"כ הטר"ד ה"ש הי"ח ז"ח וטר"ד ז"ש זי"ח ב"ח</a:t>
            </a:r>
            <a:r>
              <a:rPr lang="he-IL" sz="1400" i="0" u="none" strike="noStrike" baseline="0" dirty="0">
                <a:solidFill>
                  <a:srgbClr val="000000"/>
                </a:solidFill>
                <a:latin typeface="David" panose="020E0502060401010101" pitchFamily="34" charset="-79"/>
                <a:cs typeface="David" panose="020E0502060401010101" pitchFamily="34" charset="-79"/>
              </a:rPr>
              <a:t>.</a:t>
            </a:r>
            <a:r>
              <a:rPr lang="he-IL" sz="1400" b="1" i="0" u="none" strike="noStrike" baseline="0" dirty="0">
                <a:solidFill>
                  <a:srgbClr val="000000"/>
                </a:solidFill>
                <a:latin typeface="David" panose="020E0502060401010101" pitchFamily="34" charset="-79"/>
                <a:cs typeface="David" panose="020E0502060401010101" pitchFamily="34" charset="-79"/>
              </a:rPr>
              <a:t> </a:t>
            </a:r>
            <a:r>
              <a:rPr lang="he-IL" sz="1400" b="0" i="0" u="none" strike="noStrike" baseline="0" dirty="0">
                <a:solidFill>
                  <a:srgbClr val="000000"/>
                </a:solidFill>
                <a:latin typeface="David" panose="020E0502060401010101" pitchFamily="34" charset="-79"/>
                <a:cs typeface="David" panose="020E0502060401010101" pitchFamily="34" charset="-79"/>
              </a:rPr>
              <a:t>והפי' כמו שכתבתי בכלל הראשון מתחלת הסי' עד סי' שלאחריו סי' השנה כמו שכתוב אצלו</a:t>
            </a:r>
          </a:p>
          <a:p>
            <a:pPr marL="114300" marR="0" indent="0" algn="r" rtl="1">
              <a:buNone/>
            </a:pPr>
            <a:r>
              <a:rPr lang="he-IL" sz="1400" b="1" i="0" u="none" strike="noStrike" baseline="0" dirty="0">
                <a:solidFill>
                  <a:srgbClr val="000000"/>
                </a:solidFill>
                <a:latin typeface="David" panose="020E0502060401010101" pitchFamily="34" charset="-79"/>
                <a:cs typeface="David" panose="020E0502060401010101" pitchFamily="34" charset="-79"/>
              </a:rPr>
              <a:t>ובשנה שעיבור לפניה ולאחריה והוא שנת זי"ח</a:t>
            </a:r>
            <a:r>
              <a:rPr lang="he-IL" sz="1400" b="0" i="0" u="none" strike="noStrike" baseline="0" dirty="0">
                <a:solidFill>
                  <a:srgbClr val="000000"/>
                </a:solidFill>
                <a:latin typeface="David" panose="020E0502060401010101" pitchFamily="34" charset="-79"/>
                <a:cs typeface="David" panose="020E0502060401010101" pitchFamily="34" charset="-79"/>
              </a:rPr>
              <a:t> כלל שלה</a:t>
            </a:r>
            <a:r>
              <a:rPr lang="he-IL" sz="1400" b="1" i="0" u="none" strike="noStrike" baseline="0" dirty="0">
                <a:solidFill>
                  <a:srgbClr val="000000"/>
                </a:solidFill>
                <a:latin typeface="David" panose="020E0502060401010101" pitchFamily="34" charset="-79"/>
                <a:cs typeface="David" panose="020E0502060401010101" pitchFamily="34" charset="-79"/>
              </a:rPr>
              <a:t> אטר"ד ב"ש בט"ו תקפ"ט ג"כ גטר"ד ה"כ הטר"ד ה"ש הי"ח ז"ח וטר"ד ז"ש זי"ח ב"ח</a:t>
            </a:r>
          </a:p>
          <a:p>
            <a:pPr marL="114300" marR="0" indent="0" algn="r" rtl="1">
              <a:buNone/>
            </a:pPr>
            <a:r>
              <a:rPr lang="he-IL" sz="1400" b="1" i="0" u="none" strike="noStrike" baseline="0" dirty="0">
                <a:solidFill>
                  <a:srgbClr val="000000"/>
                </a:solidFill>
                <a:latin typeface="David" panose="020E0502060401010101" pitchFamily="34" charset="-79"/>
                <a:cs typeface="David" panose="020E0502060401010101" pitchFamily="34" charset="-79"/>
              </a:rPr>
              <a:t>ובשנה מעוברת שהיא שנת גוח יא יד יז יט</a:t>
            </a:r>
            <a:r>
              <a:rPr lang="he-IL" sz="1400" b="0" i="0" u="none" strike="noStrike" baseline="0" dirty="0">
                <a:solidFill>
                  <a:srgbClr val="000000"/>
                </a:solidFill>
                <a:latin typeface="David" panose="020E0502060401010101" pitchFamily="34" charset="-79"/>
                <a:cs typeface="David" panose="020E0502060401010101" pitchFamily="34" charset="-79"/>
              </a:rPr>
              <a:t> כלל שלה </a:t>
            </a:r>
            <a:r>
              <a:rPr lang="he-IL" sz="1400" b="1" i="0" u="none" strike="noStrike" baseline="0" dirty="0">
                <a:solidFill>
                  <a:srgbClr val="000000"/>
                </a:solidFill>
                <a:latin typeface="David" panose="020E0502060401010101" pitchFamily="34" charset="-79"/>
                <a:cs typeface="David" panose="020E0502060401010101" pitchFamily="34" charset="-79"/>
              </a:rPr>
              <a:t>א"כ תצ"א ב"ש בי"ח ג"כ גי"ח ה"ח די"א תרצ"ה ה"ש הי"ח ז"ח ו"ך תצ"א ז"ש זי"ח ב"ח</a:t>
            </a:r>
            <a:r>
              <a:rPr lang="he-IL" sz="1400" b="0" i="0" u="none" strike="noStrike" baseline="0" dirty="0">
                <a:solidFill>
                  <a:srgbClr val="000000"/>
                </a:solidFill>
                <a:latin typeface="David" panose="020E0502060401010101" pitchFamily="34" charset="-79"/>
                <a:cs typeface="David" panose="020E0502060401010101" pitchFamily="34" charset="-79"/>
              </a:rPr>
              <a:t>. עכ"ל</a:t>
            </a:r>
            <a:endParaRPr lang="en-US" sz="1400" b="0" i="0" u="none" strike="noStrike" baseline="0" dirty="0">
              <a:solidFill>
                <a:srgbClr val="000000"/>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41457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he-IL" dirty="0"/>
              <a:t>ארבעה שערים</a:t>
            </a:r>
            <a:r>
              <a:rPr lang="en-US" dirty="0"/>
              <a:t> - 1</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r>
              <a:rPr lang="en-US" dirty="0">
                <a:solidFill>
                  <a:schemeClr val="dk1"/>
                </a:solidFill>
              </a:rPr>
              <a:t>That list is obviously pretty obscure.</a:t>
            </a:r>
          </a:p>
          <a:p>
            <a:r>
              <a:rPr lang="en-US" dirty="0">
                <a:solidFill>
                  <a:schemeClr val="dk1"/>
                </a:solidFill>
              </a:rPr>
              <a:t>But the idea is that as you gradually move the </a:t>
            </a:r>
            <a:r>
              <a:rPr lang="en-US" dirty="0" err="1">
                <a:solidFill>
                  <a:schemeClr val="dk1"/>
                </a:solidFill>
              </a:rPr>
              <a:t>molad</a:t>
            </a:r>
            <a:r>
              <a:rPr lang="en-US" dirty="0">
                <a:solidFill>
                  <a:schemeClr val="dk1"/>
                </a:solidFill>
              </a:rPr>
              <a:t> of </a:t>
            </a:r>
            <a:r>
              <a:rPr lang="en-US" dirty="0" err="1">
                <a:solidFill>
                  <a:schemeClr val="dk1"/>
                </a:solidFill>
              </a:rPr>
              <a:t>Tishrei</a:t>
            </a:r>
            <a:r>
              <a:rPr lang="en-US" dirty="0">
                <a:solidFill>
                  <a:schemeClr val="dk1"/>
                </a:solidFill>
              </a:rPr>
              <a:t>, from 0h on Shabbos through to 23h on Friday, each of the </a:t>
            </a:r>
            <a:r>
              <a:rPr lang="en-US" dirty="0" err="1">
                <a:solidFill>
                  <a:schemeClr val="dk1"/>
                </a:solidFill>
              </a:rPr>
              <a:t>molads</a:t>
            </a:r>
            <a:r>
              <a:rPr lang="en-US" dirty="0">
                <a:solidFill>
                  <a:schemeClr val="dk1"/>
                </a:solidFill>
              </a:rPr>
              <a:t> for </a:t>
            </a:r>
            <a:r>
              <a:rPr lang="en-US" dirty="0" err="1">
                <a:solidFill>
                  <a:schemeClr val="dk1"/>
                </a:solidFill>
              </a:rPr>
              <a:t>Tishrei</a:t>
            </a:r>
            <a:r>
              <a:rPr lang="en-US" dirty="0">
                <a:solidFill>
                  <a:schemeClr val="dk1"/>
                </a:solidFill>
              </a:rPr>
              <a:t> of the other three years (last year, next year, the year after) move in synch. They are linked together, distanced by the </a:t>
            </a:r>
            <a:r>
              <a:rPr lang="en-US" i="1" dirty="0">
                <a:solidFill>
                  <a:schemeClr val="dk1"/>
                </a:solidFill>
              </a:rPr>
              <a:t>lengths</a:t>
            </a:r>
            <a:r>
              <a:rPr lang="en-US" dirty="0">
                <a:solidFill>
                  <a:schemeClr val="dk1"/>
                </a:solidFill>
              </a:rPr>
              <a:t> of last year, this year, next year.</a:t>
            </a:r>
          </a:p>
          <a:p>
            <a:r>
              <a:rPr lang="en-US" dirty="0">
                <a:solidFill>
                  <a:schemeClr val="dk1"/>
                </a:solidFill>
              </a:rPr>
              <a:t>Those year lengths depend on whether each of those years is </a:t>
            </a:r>
            <a:r>
              <a:rPr lang="he-IL" dirty="0">
                <a:solidFill>
                  <a:schemeClr val="dk1"/>
                </a:solidFill>
              </a:rPr>
              <a:t>פשוטה</a:t>
            </a:r>
            <a:r>
              <a:rPr lang="en-US" dirty="0">
                <a:solidFill>
                  <a:schemeClr val="dk1"/>
                </a:solidFill>
              </a:rPr>
              <a:t> or </a:t>
            </a:r>
            <a:r>
              <a:rPr lang="he-IL" dirty="0">
                <a:solidFill>
                  <a:schemeClr val="dk1"/>
                </a:solidFill>
              </a:rPr>
              <a:t>מעוברת</a:t>
            </a:r>
            <a:r>
              <a:rPr lang="en-US" dirty="0">
                <a:solidFill>
                  <a:schemeClr val="dk1"/>
                </a:solidFill>
              </a:rPr>
              <a:t>, 12 lunar months or 13. Once you’ve chosen this year in the 19-year cycle, all that is determined.</a:t>
            </a:r>
          </a:p>
        </p:txBody>
      </p:sp>
    </p:spTree>
    <p:extLst>
      <p:ext uri="{BB962C8B-B14F-4D97-AF65-F5344CB8AC3E}">
        <p14:creationId xmlns:p14="http://schemas.microsoft.com/office/powerpoint/2010/main" val="124559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he-IL" dirty="0"/>
              <a:t>ארבעה שערים</a:t>
            </a:r>
            <a:r>
              <a:rPr lang="en-US" dirty="0"/>
              <a:t> - 2</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r>
              <a:rPr lang="en-US" dirty="0">
                <a:solidFill>
                  <a:schemeClr val="dk1"/>
                </a:solidFill>
              </a:rPr>
              <a:t>As all these </a:t>
            </a:r>
            <a:r>
              <a:rPr lang="en-US" dirty="0" err="1">
                <a:solidFill>
                  <a:schemeClr val="dk1"/>
                </a:solidFill>
              </a:rPr>
              <a:t>molads</a:t>
            </a:r>
            <a:r>
              <a:rPr lang="en-US" dirty="0">
                <a:solidFill>
                  <a:schemeClr val="dk1"/>
                </a:solidFill>
              </a:rPr>
              <a:t> move in synch, at certain points (listed by the Tur) one of them crosses a transition point – 18h in the day for the rule of </a:t>
            </a:r>
            <a:r>
              <a:rPr lang="he-IL" dirty="0">
                <a:solidFill>
                  <a:schemeClr val="dk1"/>
                </a:solidFill>
              </a:rPr>
              <a:t>מולד זקן</a:t>
            </a:r>
            <a:r>
              <a:rPr lang="en-US" dirty="0">
                <a:solidFill>
                  <a:schemeClr val="dk1"/>
                </a:solidFill>
              </a:rPr>
              <a:t>. At that point a lot of things can happen.</a:t>
            </a:r>
          </a:p>
          <a:p>
            <a:r>
              <a:rPr lang="en-US" dirty="0">
                <a:solidFill>
                  <a:schemeClr val="dk1"/>
                </a:solidFill>
              </a:rPr>
              <a:t>Its Rosh Hashana shifts by a day (maybe two because of </a:t>
            </a:r>
            <a:r>
              <a:rPr lang="he-IL" dirty="0">
                <a:solidFill>
                  <a:schemeClr val="dk1"/>
                </a:solidFill>
              </a:rPr>
              <a:t>לא אד"ו ראש</a:t>
            </a:r>
            <a:r>
              <a:rPr lang="en-US" dirty="0">
                <a:solidFill>
                  <a:schemeClr val="dk1"/>
                </a:solidFill>
              </a:rPr>
              <a:t>). </a:t>
            </a:r>
          </a:p>
          <a:p>
            <a:r>
              <a:rPr lang="en-US" dirty="0">
                <a:solidFill>
                  <a:schemeClr val="dk1"/>
                </a:solidFill>
              </a:rPr>
              <a:t>As we’ve seen, that can affect the neighboring years as well, pulling them forward to make the year in between longer or shorter.</a:t>
            </a:r>
          </a:p>
          <a:p>
            <a:r>
              <a:rPr lang="en-US" dirty="0">
                <a:solidFill>
                  <a:schemeClr val="dk1"/>
                </a:solidFill>
              </a:rPr>
              <a:t>To understand the list, you need to go through them one by one and work out which </a:t>
            </a:r>
            <a:r>
              <a:rPr lang="en-US" dirty="0" err="1">
                <a:solidFill>
                  <a:schemeClr val="dk1"/>
                </a:solidFill>
              </a:rPr>
              <a:t>molad</a:t>
            </a:r>
            <a:r>
              <a:rPr lang="en-US" dirty="0">
                <a:solidFill>
                  <a:schemeClr val="dk1"/>
                </a:solidFill>
              </a:rPr>
              <a:t> is hitting the transition and what happens as a result.</a:t>
            </a:r>
          </a:p>
          <a:p>
            <a:pPr marL="114300" lvl="0" indent="0" algn="l" rtl="0">
              <a:lnSpc>
                <a:spcPct val="115000"/>
              </a:lnSpc>
              <a:spcBef>
                <a:spcPts val="0"/>
              </a:spcBef>
              <a:spcAft>
                <a:spcPts val="0"/>
              </a:spcAft>
              <a:buSzPts val="1800"/>
              <a:buNone/>
            </a:pPr>
            <a:endParaRPr lang="en-US" dirty="0">
              <a:solidFill>
                <a:schemeClr val="dk1"/>
              </a:solidFill>
            </a:endParaRPr>
          </a:p>
        </p:txBody>
      </p:sp>
    </p:spTree>
    <p:extLst>
      <p:ext uri="{BB962C8B-B14F-4D97-AF65-F5344CB8AC3E}">
        <p14:creationId xmlns:p14="http://schemas.microsoft.com/office/powerpoint/2010/main" val="189174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AutoNum type="alphaUcPeriod"/>
            </a:pPr>
            <a:r>
              <a:rPr lang="en" dirty="0">
                <a:solidFill>
                  <a:srgbClr val="000000"/>
                </a:solidFill>
              </a:rPr>
              <a:t>History and overview</a:t>
            </a:r>
            <a:endParaRPr dirty="0">
              <a:solidFill>
                <a:srgbClr val="000000"/>
              </a:solidFill>
            </a:endParaRPr>
          </a:p>
          <a:p>
            <a:pPr marL="457200" lvl="0" indent="-342900" algn="l" rtl="0">
              <a:spcBef>
                <a:spcPts val="1200"/>
              </a:spcBef>
              <a:spcAft>
                <a:spcPts val="0"/>
              </a:spcAft>
              <a:buClr>
                <a:srgbClr val="000000"/>
              </a:buClr>
              <a:buSzPts val="1800"/>
              <a:buAutoNum type="alphaUcPeriod"/>
            </a:pPr>
            <a:r>
              <a:rPr lang="he-IL" dirty="0">
                <a:solidFill>
                  <a:srgbClr val="000000"/>
                </a:solidFill>
              </a:rPr>
              <a:t>ארבעה שערים</a:t>
            </a:r>
            <a:endParaRPr lang="en" dirty="0">
              <a:solidFill>
                <a:srgbClr val="000000"/>
              </a:solidFill>
            </a:endParaRPr>
          </a:p>
          <a:p>
            <a:pPr marL="457200" lvl="0" indent="-342900" algn="l" rtl="0">
              <a:spcBef>
                <a:spcPts val="1200"/>
              </a:spcBef>
              <a:spcAft>
                <a:spcPts val="0"/>
              </a:spcAft>
              <a:buClr>
                <a:srgbClr val="000000"/>
              </a:buClr>
              <a:buSzPts val="1800"/>
              <a:buAutoNum type="alphaUcPeriod"/>
            </a:pPr>
            <a:r>
              <a:rPr lang="en" b="1" dirty="0">
                <a:solidFill>
                  <a:srgbClr val="000000"/>
                </a:solidFill>
              </a:rPr>
              <a:t>The Four Gates app</a:t>
            </a:r>
            <a:endParaRPr b="1" dirty="0">
              <a:solidFill>
                <a:srgbClr val="000000"/>
              </a:solidFill>
            </a:endParaRPr>
          </a:p>
        </p:txBody>
      </p:sp>
    </p:spTree>
    <p:custDataLst>
      <p:tags r:id="rId1"/>
    </p:custDataLst>
    <p:extLst>
      <p:ext uri="{BB962C8B-B14F-4D97-AF65-F5344CB8AC3E}">
        <p14:creationId xmlns:p14="http://schemas.microsoft.com/office/powerpoint/2010/main" val="1605224141"/>
      </p:ext>
    </p:extLst>
  </p:cSld>
  <p:clrMapOvr>
    <a:masterClrMapping/>
  </p:clrMapOvr>
  <mc:AlternateContent xmlns:mc="http://schemas.openxmlformats.org/markup-compatibility/2006" xmlns:p14="http://schemas.microsoft.com/office/powerpoint/2010/main">
    <mc:Choice Requires="p14">
      <p:transition spd="slow" p14:dur="2000" advTm="7565"/>
    </mc:Choice>
    <mc:Fallback xmlns="">
      <p:transition spd="slow" advTm="75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61">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endCondLst>
                                    <p:cond evt="onNext" delay="0">
                                      <p:tgtEl>
                                        <p:sldTgt/>
                                      </p:tgtEl>
                                    </p:cond>
                                  </p:endCondLst>
                                  <p:childTnLst>
                                    <p:set>
                                      <p:cBhvr override="childStyle">
                                        <p:cTn id="10" dur="indefinite"/>
                                        <p:tgtEl>
                                          <p:spTgt spid="61">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- 1</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To help in understanding this, I made an app to illustrate the Four Gates. It is a self-contained web page.</a:t>
            </a:r>
          </a:p>
          <a:p>
            <a:pPr marL="114300" indent="0">
              <a:buNone/>
            </a:pPr>
            <a:endParaRPr lang="en-US" dirty="0">
              <a:solidFill>
                <a:schemeClr val="dk1"/>
              </a:solidFill>
            </a:endParaRPr>
          </a:p>
        </p:txBody>
      </p:sp>
      <p:pic>
        <p:nvPicPr>
          <p:cNvPr id="3" name="Picture 2">
            <a:extLst>
              <a:ext uri="{FF2B5EF4-FFF2-40B4-BE49-F238E27FC236}">
                <a16:creationId xmlns:a16="http://schemas.microsoft.com/office/drawing/2014/main" id="{835F5EF3-18A9-4FAA-A4EE-F78FB72881E2}"/>
              </a:ext>
            </a:extLst>
          </p:cNvPr>
          <p:cNvPicPr>
            <a:picLocks noChangeAspect="1"/>
          </p:cNvPicPr>
          <p:nvPr/>
        </p:nvPicPr>
        <p:blipFill rotWithShape="1">
          <a:blip r:embed="rId3"/>
          <a:srcRect t="12700" r="2437" b="6367"/>
          <a:stretch/>
        </p:blipFill>
        <p:spPr>
          <a:xfrm>
            <a:off x="1152396" y="1759425"/>
            <a:ext cx="7139834" cy="3331599"/>
          </a:xfrm>
          <a:prstGeom prst="rect">
            <a:avLst/>
          </a:prstGeom>
        </p:spPr>
      </p:pic>
    </p:spTree>
    <p:extLst>
      <p:ext uri="{BB962C8B-B14F-4D97-AF65-F5344CB8AC3E}">
        <p14:creationId xmlns:p14="http://schemas.microsoft.com/office/powerpoint/2010/main" val="380453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AutoNum type="alphaUcPeriod"/>
            </a:pPr>
            <a:r>
              <a:rPr lang="en" b="1" dirty="0">
                <a:solidFill>
                  <a:srgbClr val="000000"/>
                </a:solidFill>
              </a:rPr>
              <a:t>History and overview</a:t>
            </a:r>
            <a:endParaRPr b="1" dirty="0">
              <a:solidFill>
                <a:srgbClr val="000000"/>
              </a:solidFill>
            </a:endParaRPr>
          </a:p>
          <a:p>
            <a:pPr marL="457200" lvl="0" indent="-342900" algn="l" rtl="0">
              <a:spcBef>
                <a:spcPts val="1200"/>
              </a:spcBef>
              <a:spcAft>
                <a:spcPts val="0"/>
              </a:spcAft>
              <a:buClr>
                <a:srgbClr val="000000"/>
              </a:buClr>
              <a:buSzPts val="1800"/>
              <a:buAutoNum type="alphaUcPeriod"/>
            </a:pPr>
            <a:r>
              <a:rPr lang="he-IL" dirty="0">
                <a:solidFill>
                  <a:srgbClr val="000000"/>
                </a:solidFill>
              </a:rPr>
              <a:t>ארבעה שערים</a:t>
            </a:r>
            <a:endParaRPr lang="en" dirty="0">
              <a:solidFill>
                <a:srgbClr val="000000"/>
              </a:solidFill>
            </a:endParaRPr>
          </a:p>
          <a:p>
            <a:pPr marL="457200" lvl="0" indent="-342900" algn="l" rtl="0">
              <a:spcBef>
                <a:spcPts val="1200"/>
              </a:spcBef>
              <a:spcAft>
                <a:spcPts val="0"/>
              </a:spcAft>
              <a:buClr>
                <a:srgbClr val="000000"/>
              </a:buClr>
              <a:buSzPts val="1800"/>
              <a:buAutoNum type="alphaUcPeriod"/>
            </a:pPr>
            <a:r>
              <a:rPr lang="en" dirty="0">
                <a:solidFill>
                  <a:srgbClr val="000000"/>
                </a:solidFill>
              </a:rPr>
              <a:t>The Four Gates app</a:t>
            </a:r>
            <a:endParaRPr dirty="0">
              <a:solidFill>
                <a:srgbClr val="000000"/>
              </a:solidFill>
            </a:endParaRPr>
          </a:p>
        </p:txBody>
      </p:sp>
    </p:spTree>
    <p:custDataLst>
      <p:tags r:id="rId1"/>
    </p:custDataLst>
    <p:extLst>
      <p:ext uri="{BB962C8B-B14F-4D97-AF65-F5344CB8AC3E}">
        <p14:creationId xmlns:p14="http://schemas.microsoft.com/office/powerpoint/2010/main" val="869641624"/>
      </p:ext>
    </p:extLst>
  </p:cSld>
  <p:clrMapOvr>
    <a:masterClrMapping/>
  </p:clrMapOvr>
  <mc:AlternateContent xmlns:mc="http://schemas.openxmlformats.org/markup-compatibility/2006" xmlns:p14="http://schemas.microsoft.com/office/powerpoint/2010/main">
    <mc:Choice Requires="p14">
      <p:transition spd="slow" p14:dur="2000" advTm="7565"/>
    </mc:Choice>
    <mc:Fallback xmlns="">
      <p:transition spd="slow" advTm="75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61">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endCondLst>
                                    <p:cond evt="onNext" delay="0">
                                      <p:tgtEl>
                                        <p:sldTgt/>
                                      </p:tgtEl>
                                    </p:cond>
                                  </p:endCondLst>
                                  <p:childTnLst>
                                    <p:set>
                                      <p:cBhvr override="childStyle">
                                        <p:cTn id="10" dur="indefinite"/>
                                        <p:tgtEl>
                                          <p:spTgt spid="61">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- 2</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You can pull on this year’s </a:t>
            </a:r>
            <a:r>
              <a:rPr lang="en-US" dirty="0" err="1">
                <a:solidFill>
                  <a:schemeClr val="dk1"/>
                </a:solidFill>
              </a:rPr>
              <a:t>molad</a:t>
            </a:r>
            <a:r>
              <a:rPr lang="en-US" dirty="0">
                <a:solidFill>
                  <a:schemeClr val="dk1"/>
                </a:solidFill>
              </a:rPr>
              <a:t> </a:t>
            </a:r>
            <a:r>
              <a:rPr lang="en-US" dirty="0" err="1">
                <a:solidFill>
                  <a:schemeClr val="dk1"/>
                </a:solidFill>
              </a:rPr>
              <a:t>Tishrei</a:t>
            </a:r>
            <a:r>
              <a:rPr lang="en-US" dirty="0">
                <a:solidFill>
                  <a:schemeClr val="dk1"/>
                </a:solidFill>
              </a:rPr>
              <a:t> – the green triangle in the third column on the left – to change the </a:t>
            </a:r>
            <a:r>
              <a:rPr lang="en-US" dirty="0" err="1">
                <a:solidFill>
                  <a:schemeClr val="dk1"/>
                </a:solidFill>
              </a:rPr>
              <a:t>molad</a:t>
            </a:r>
            <a:r>
              <a:rPr lang="en-US" dirty="0">
                <a:solidFill>
                  <a:schemeClr val="dk1"/>
                </a:solidFill>
              </a:rPr>
              <a:t>. The other three </a:t>
            </a:r>
            <a:r>
              <a:rPr lang="en-US" dirty="0" err="1">
                <a:solidFill>
                  <a:schemeClr val="dk1"/>
                </a:solidFill>
              </a:rPr>
              <a:t>molads</a:t>
            </a:r>
            <a:r>
              <a:rPr lang="en-US" dirty="0">
                <a:solidFill>
                  <a:schemeClr val="dk1"/>
                </a:solidFill>
              </a:rPr>
              <a:t> keep track.</a:t>
            </a:r>
          </a:p>
          <a:p>
            <a:pPr marL="114300" indent="0">
              <a:buNone/>
            </a:pPr>
            <a:endParaRPr lang="en-US" dirty="0">
              <a:solidFill>
                <a:schemeClr val="dk1"/>
              </a:solidFill>
            </a:endParaRPr>
          </a:p>
        </p:txBody>
      </p:sp>
      <p:pic>
        <p:nvPicPr>
          <p:cNvPr id="4" name="Picture 3">
            <a:extLst>
              <a:ext uri="{FF2B5EF4-FFF2-40B4-BE49-F238E27FC236}">
                <a16:creationId xmlns:a16="http://schemas.microsoft.com/office/drawing/2014/main" id="{980D6217-F377-4F95-91EF-0195BE1B3EAF}"/>
              </a:ext>
            </a:extLst>
          </p:cNvPr>
          <p:cNvPicPr>
            <a:picLocks noChangeAspect="1"/>
          </p:cNvPicPr>
          <p:nvPr/>
        </p:nvPicPr>
        <p:blipFill rotWithShape="1">
          <a:blip r:embed="rId3"/>
          <a:srcRect l="-688" t="15452" r="3012" b="4379"/>
          <a:stretch/>
        </p:blipFill>
        <p:spPr>
          <a:xfrm>
            <a:off x="933189" y="1766169"/>
            <a:ext cx="7315403" cy="3377331"/>
          </a:xfrm>
          <a:prstGeom prst="rect">
            <a:avLst/>
          </a:prstGeom>
        </p:spPr>
      </p:pic>
    </p:spTree>
    <p:extLst>
      <p:ext uri="{BB962C8B-B14F-4D97-AF65-F5344CB8AC3E}">
        <p14:creationId xmlns:p14="http://schemas.microsoft.com/office/powerpoint/2010/main" val="2563079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- 3</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You can also set the </a:t>
            </a:r>
            <a:r>
              <a:rPr lang="en-US" dirty="0" err="1">
                <a:solidFill>
                  <a:schemeClr val="dk1"/>
                </a:solidFill>
              </a:rPr>
              <a:t>molad</a:t>
            </a:r>
            <a:r>
              <a:rPr lang="en-US" dirty="0">
                <a:solidFill>
                  <a:schemeClr val="dk1"/>
                </a:solidFill>
              </a:rPr>
              <a:t> by hand in the green rectangle box on the bottom left. Again the other </a:t>
            </a:r>
            <a:r>
              <a:rPr lang="en-US" dirty="0" err="1">
                <a:solidFill>
                  <a:schemeClr val="dk1"/>
                </a:solidFill>
              </a:rPr>
              <a:t>molads</a:t>
            </a:r>
            <a:r>
              <a:rPr lang="en-US" dirty="0">
                <a:solidFill>
                  <a:schemeClr val="dk1"/>
                </a:solidFill>
              </a:rPr>
              <a:t> shift to match the new value.</a:t>
            </a:r>
          </a:p>
          <a:p>
            <a:pPr marL="114300" indent="0">
              <a:buNone/>
            </a:pPr>
            <a:endParaRPr lang="en-US" dirty="0">
              <a:solidFill>
                <a:schemeClr val="dk1"/>
              </a:solidFill>
            </a:endParaRPr>
          </a:p>
        </p:txBody>
      </p:sp>
      <p:pic>
        <p:nvPicPr>
          <p:cNvPr id="6" name="Picture 5">
            <a:extLst>
              <a:ext uri="{FF2B5EF4-FFF2-40B4-BE49-F238E27FC236}">
                <a16:creationId xmlns:a16="http://schemas.microsoft.com/office/drawing/2014/main" id="{F3976341-27C1-407E-9C4C-C16DFBCA50F9}"/>
              </a:ext>
            </a:extLst>
          </p:cNvPr>
          <p:cNvPicPr>
            <a:picLocks noChangeAspect="1"/>
          </p:cNvPicPr>
          <p:nvPr/>
        </p:nvPicPr>
        <p:blipFill rotWithShape="1">
          <a:blip r:embed="rId3"/>
          <a:srcRect t="13415" r="2850" b="6353"/>
          <a:stretch/>
        </p:blipFill>
        <p:spPr>
          <a:xfrm>
            <a:off x="1058449" y="1722328"/>
            <a:ext cx="7258833" cy="3372074"/>
          </a:xfrm>
          <a:prstGeom prst="rect">
            <a:avLst/>
          </a:prstGeom>
        </p:spPr>
      </p:pic>
    </p:spTree>
    <p:extLst>
      <p:ext uri="{BB962C8B-B14F-4D97-AF65-F5344CB8AC3E}">
        <p14:creationId xmlns:p14="http://schemas.microsoft.com/office/powerpoint/2010/main" val="3015342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- 4</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Click on a grey year-type headers on the right – </a:t>
            </a:r>
            <a:r>
              <a:rPr lang="en-US" b="1" dirty="0">
                <a:solidFill>
                  <a:schemeClr val="dk1"/>
                </a:solidFill>
              </a:rPr>
              <a:t>(</a:t>
            </a:r>
            <a:r>
              <a:rPr lang="he-IL" b="1" dirty="0">
                <a:solidFill>
                  <a:schemeClr val="dk1"/>
                </a:solidFill>
              </a:rPr>
              <a:t>פמ"פ</a:t>
            </a:r>
            <a:r>
              <a:rPr lang="en-US" b="1" dirty="0">
                <a:solidFill>
                  <a:schemeClr val="dk1"/>
                </a:solidFill>
              </a:rPr>
              <a:t>)</a:t>
            </a:r>
            <a:r>
              <a:rPr lang="en-US" dirty="0">
                <a:solidFill>
                  <a:schemeClr val="dk1"/>
                </a:solidFill>
              </a:rPr>
              <a:t> here – and the </a:t>
            </a:r>
            <a:r>
              <a:rPr lang="en-US" dirty="0" err="1">
                <a:solidFill>
                  <a:schemeClr val="dk1"/>
                </a:solidFill>
              </a:rPr>
              <a:t>molad</a:t>
            </a:r>
            <a:r>
              <a:rPr lang="en-US" dirty="0">
                <a:solidFill>
                  <a:schemeClr val="dk1"/>
                </a:solidFill>
              </a:rPr>
              <a:t> pointers on the </a:t>
            </a:r>
            <a:r>
              <a:rPr lang="en-US" i="1" dirty="0">
                <a:solidFill>
                  <a:schemeClr val="dk1"/>
                </a:solidFill>
              </a:rPr>
              <a:t>left-</a:t>
            </a:r>
            <a:r>
              <a:rPr lang="en-US" dirty="0">
                <a:solidFill>
                  <a:schemeClr val="dk1"/>
                </a:solidFill>
              </a:rPr>
              <a:t>hand-size adjust, because the lengths of the years changed.</a:t>
            </a:r>
          </a:p>
          <a:p>
            <a:pPr marL="114300" indent="0">
              <a:buNone/>
            </a:pPr>
            <a:endParaRPr lang="en-US" dirty="0">
              <a:solidFill>
                <a:schemeClr val="dk1"/>
              </a:solidFill>
            </a:endParaRPr>
          </a:p>
        </p:txBody>
      </p:sp>
      <p:pic>
        <p:nvPicPr>
          <p:cNvPr id="3" name="Picture 2">
            <a:extLst>
              <a:ext uri="{FF2B5EF4-FFF2-40B4-BE49-F238E27FC236}">
                <a16:creationId xmlns:a16="http://schemas.microsoft.com/office/drawing/2014/main" id="{0F06759B-9764-444D-872B-7751AFC921BC}"/>
              </a:ext>
            </a:extLst>
          </p:cNvPr>
          <p:cNvPicPr>
            <a:picLocks noChangeAspect="1"/>
          </p:cNvPicPr>
          <p:nvPr/>
        </p:nvPicPr>
        <p:blipFill rotWithShape="1">
          <a:blip r:embed="rId3"/>
          <a:srcRect t="13272" r="3409" b="7337"/>
          <a:stretch/>
        </p:blipFill>
        <p:spPr>
          <a:xfrm>
            <a:off x="963339" y="1737720"/>
            <a:ext cx="7366470" cy="3405780"/>
          </a:xfrm>
          <a:prstGeom prst="rect">
            <a:avLst/>
          </a:prstGeom>
        </p:spPr>
      </p:pic>
    </p:spTree>
    <p:extLst>
      <p:ext uri="{BB962C8B-B14F-4D97-AF65-F5344CB8AC3E}">
        <p14:creationId xmlns:p14="http://schemas.microsoft.com/office/powerpoint/2010/main" val="2351851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- 5</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The red and green arrows always point from this year’s </a:t>
            </a:r>
            <a:r>
              <a:rPr lang="en-US" dirty="0" err="1">
                <a:solidFill>
                  <a:schemeClr val="dk1"/>
                </a:solidFill>
              </a:rPr>
              <a:t>molad</a:t>
            </a:r>
            <a:r>
              <a:rPr lang="en-US" dirty="0">
                <a:solidFill>
                  <a:schemeClr val="dk1"/>
                </a:solidFill>
              </a:rPr>
              <a:t> (red), and this year’s type (green), to the actual calendar for the year. Here that is </a:t>
            </a:r>
            <a:r>
              <a:rPr lang="he-IL" dirty="0">
                <a:solidFill>
                  <a:schemeClr val="dk1"/>
                </a:solidFill>
              </a:rPr>
              <a:t>הח"א</a:t>
            </a:r>
            <a:r>
              <a:rPr lang="en-US" dirty="0">
                <a:solidFill>
                  <a:schemeClr val="dk1"/>
                </a:solidFill>
              </a:rPr>
              <a:t>.</a:t>
            </a:r>
          </a:p>
          <a:p>
            <a:pPr marL="114300" indent="0">
              <a:buNone/>
            </a:pPr>
            <a:endParaRPr lang="en-US" dirty="0">
              <a:solidFill>
                <a:schemeClr val="dk1"/>
              </a:solidFill>
            </a:endParaRPr>
          </a:p>
        </p:txBody>
      </p:sp>
      <p:pic>
        <p:nvPicPr>
          <p:cNvPr id="3" name="Picture 2">
            <a:extLst>
              <a:ext uri="{FF2B5EF4-FFF2-40B4-BE49-F238E27FC236}">
                <a16:creationId xmlns:a16="http://schemas.microsoft.com/office/drawing/2014/main" id="{0F06759B-9764-444D-872B-7751AFC921BC}"/>
              </a:ext>
            </a:extLst>
          </p:cNvPr>
          <p:cNvPicPr>
            <a:picLocks noChangeAspect="1"/>
          </p:cNvPicPr>
          <p:nvPr/>
        </p:nvPicPr>
        <p:blipFill rotWithShape="1">
          <a:blip r:embed="rId3"/>
          <a:srcRect t="13272" r="3409" b="7337"/>
          <a:stretch/>
        </p:blipFill>
        <p:spPr>
          <a:xfrm>
            <a:off x="895028" y="1743512"/>
            <a:ext cx="7353944" cy="3399988"/>
          </a:xfrm>
          <a:prstGeom prst="rect">
            <a:avLst/>
          </a:prstGeom>
        </p:spPr>
      </p:pic>
    </p:spTree>
    <p:extLst>
      <p:ext uri="{BB962C8B-B14F-4D97-AF65-F5344CB8AC3E}">
        <p14:creationId xmlns:p14="http://schemas.microsoft.com/office/powerpoint/2010/main" val="1139733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- 6</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If you enter the year in the box on the upper right, it will set the </a:t>
            </a:r>
            <a:r>
              <a:rPr lang="en-US" dirty="0" err="1">
                <a:solidFill>
                  <a:schemeClr val="dk1"/>
                </a:solidFill>
              </a:rPr>
              <a:t>molad</a:t>
            </a:r>
            <a:r>
              <a:rPr lang="en-US" dirty="0">
                <a:solidFill>
                  <a:schemeClr val="dk1"/>
                </a:solidFill>
              </a:rPr>
              <a:t> to the </a:t>
            </a:r>
            <a:r>
              <a:rPr lang="en-US" dirty="0" err="1">
                <a:solidFill>
                  <a:schemeClr val="dk1"/>
                </a:solidFill>
              </a:rPr>
              <a:t>molad</a:t>
            </a:r>
            <a:r>
              <a:rPr lang="en-US" dirty="0">
                <a:solidFill>
                  <a:schemeClr val="dk1"/>
                </a:solidFill>
              </a:rPr>
              <a:t> </a:t>
            </a:r>
            <a:r>
              <a:rPr lang="en-US" dirty="0" err="1">
                <a:solidFill>
                  <a:schemeClr val="dk1"/>
                </a:solidFill>
              </a:rPr>
              <a:t>Tishrei</a:t>
            </a:r>
            <a:r>
              <a:rPr lang="en-US" dirty="0">
                <a:solidFill>
                  <a:schemeClr val="dk1"/>
                </a:solidFill>
              </a:rPr>
              <a:t> - and give the correct calendar - for that year. This year:</a:t>
            </a:r>
          </a:p>
          <a:p>
            <a:pPr marL="114300" indent="0">
              <a:buNone/>
            </a:pPr>
            <a:endParaRPr lang="en-US" dirty="0">
              <a:solidFill>
                <a:schemeClr val="dk1"/>
              </a:solidFill>
            </a:endParaRPr>
          </a:p>
        </p:txBody>
      </p:sp>
      <p:pic>
        <p:nvPicPr>
          <p:cNvPr id="4" name="Picture 3">
            <a:extLst>
              <a:ext uri="{FF2B5EF4-FFF2-40B4-BE49-F238E27FC236}">
                <a16:creationId xmlns:a16="http://schemas.microsoft.com/office/drawing/2014/main" id="{88BE1486-9201-42B9-B210-A52D0BF12975}"/>
              </a:ext>
            </a:extLst>
          </p:cNvPr>
          <p:cNvPicPr>
            <a:picLocks noChangeAspect="1"/>
          </p:cNvPicPr>
          <p:nvPr/>
        </p:nvPicPr>
        <p:blipFill rotWithShape="1">
          <a:blip r:embed="rId3"/>
          <a:srcRect t="14247" r="3409" b="6971"/>
          <a:stretch/>
        </p:blipFill>
        <p:spPr>
          <a:xfrm>
            <a:off x="829849" y="1746635"/>
            <a:ext cx="7449855" cy="3417918"/>
          </a:xfrm>
          <a:prstGeom prst="rect">
            <a:avLst/>
          </a:prstGeom>
        </p:spPr>
      </p:pic>
    </p:spTree>
    <p:extLst>
      <p:ext uri="{BB962C8B-B14F-4D97-AF65-F5344CB8AC3E}">
        <p14:creationId xmlns:p14="http://schemas.microsoft.com/office/powerpoint/2010/main" val="3271336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7a</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Okay, let’s look at those transitions! These are the </a:t>
            </a:r>
            <a:r>
              <a:rPr lang="en-US" dirty="0" err="1">
                <a:solidFill>
                  <a:schemeClr val="dk1"/>
                </a:solidFill>
              </a:rPr>
              <a:t>molad</a:t>
            </a:r>
            <a:r>
              <a:rPr lang="en-US" dirty="0">
                <a:solidFill>
                  <a:schemeClr val="dk1"/>
                </a:solidFill>
              </a:rPr>
              <a:t> times in the column titled “Molad </a:t>
            </a:r>
            <a:r>
              <a:rPr lang="en-US" dirty="0" err="1">
                <a:solidFill>
                  <a:schemeClr val="dk1"/>
                </a:solidFill>
              </a:rPr>
              <a:t>Tishrei</a:t>
            </a:r>
            <a:r>
              <a:rPr lang="en-US" dirty="0">
                <a:solidFill>
                  <a:schemeClr val="dk1"/>
                </a:solidFill>
              </a:rPr>
              <a:t>”. Hover over one of them!</a:t>
            </a:r>
          </a:p>
          <a:p>
            <a:pPr marL="114300" indent="0">
              <a:buNone/>
            </a:pPr>
            <a:endParaRPr lang="en-US" dirty="0">
              <a:solidFill>
                <a:schemeClr val="dk1"/>
              </a:solidFill>
            </a:endParaRPr>
          </a:p>
        </p:txBody>
      </p:sp>
      <p:pic>
        <p:nvPicPr>
          <p:cNvPr id="6" name="Picture 5">
            <a:extLst>
              <a:ext uri="{FF2B5EF4-FFF2-40B4-BE49-F238E27FC236}">
                <a16:creationId xmlns:a16="http://schemas.microsoft.com/office/drawing/2014/main" id="{A1D72212-102B-413D-81A7-DCB90AC41451}"/>
              </a:ext>
            </a:extLst>
          </p:cNvPr>
          <p:cNvPicPr>
            <a:picLocks noChangeAspect="1"/>
          </p:cNvPicPr>
          <p:nvPr/>
        </p:nvPicPr>
        <p:blipFill rotWithShape="1">
          <a:blip r:embed="rId3"/>
          <a:srcRect t="12907" r="2877" b="8674"/>
          <a:stretch/>
        </p:blipFill>
        <p:spPr>
          <a:xfrm>
            <a:off x="610644" y="1680296"/>
            <a:ext cx="7625220" cy="3463204"/>
          </a:xfrm>
          <a:prstGeom prst="rect">
            <a:avLst/>
          </a:prstGeom>
        </p:spPr>
      </p:pic>
    </p:spTree>
    <p:extLst>
      <p:ext uri="{BB962C8B-B14F-4D97-AF65-F5344CB8AC3E}">
        <p14:creationId xmlns:p14="http://schemas.microsoft.com/office/powerpoint/2010/main" val="1208943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7b</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If you click on one of them, (a) a full explanation appears in the Stories section:</a:t>
            </a:r>
          </a:p>
        </p:txBody>
      </p:sp>
      <p:pic>
        <p:nvPicPr>
          <p:cNvPr id="3" name="Picture 2">
            <a:extLst>
              <a:ext uri="{FF2B5EF4-FFF2-40B4-BE49-F238E27FC236}">
                <a16:creationId xmlns:a16="http://schemas.microsoft.com/office/drawing/2014/main" id="{5EC21C33-7660-4B89-844E-3ED1BA20B58D}"/>
              </a:ext>
            </a:extLst>
          </p:cNvPr>
          <p:cNvPicPr>
            <a:picLocks noChangeAspect="1"/>
          </p:cNvPicPr>
          <p:nvPr/>
        </p:nvPicPr>
        <p:blipFill rotWithShape="1">
          <a:blip r:embed="rId3"/>
          <a:srcRect t="13150" r="1484" b="5067"/>
          <a:stretch/>
        </p:blipFill>
        <p:spPr>
          <a:xfrm>
            <a:off x="492373" y="1453370"/>
            <a:ext cx="7781069" cy="3633413"/>
          </a:xfrm>
          <a:prstGeom prst="rect">
            <a:avLst/>
          </a:prstGeom>
        </p:spPr>
      </p:pic>
    </p:spTree>
    <p:extLst>
      <p:ext uri="{BB962C8B-B14F-4D97-AF65-F5344CB8AC3E}">
        <p14:creationId xmlns:p14="http://schemas.microsoft.com/office/powerpoint/2010/main" val="1577065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7c</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i="1" dirty="0">
                <a:solidFill>
                  <a:schemeClr val="dk1"/>
                </a:solidFill>
              </a:rPr>
              <a:t>Also</a:t>
            </a:r>
            <a:r>
              <a:rPr lang="en-US" dirty="0">
                <a:solidFill>
                  <a:schemeClr val="dk1"/>
                </a:solidFill>
              </a:rPr>
              <a:t>, (b) the </a:t>
            </a:r>
            <a:r>
              <a:rPr lang="en-US" dirty="0" err="1">
                <a:solidFill>
                  <a:schemeClr val="dk1"/>
                </a:solidFill>
              </a:rPr>
              <a:t>molad</a:t>
            </a:r>
            <a:r>
              <a:rPr lang="en-US" dirty="0">
                <a:solidFill>
                  <a:schemeClr val="dk1"/>
                </a:solidFill>
              </a:rPr>
              <a:t> is set on the left. You can see all the changes that happened in the relevant years: initial Rosh Hashana, and where it ended up (</a:t>
            </a:r>
            <a:r>
              <a:rPr lang="en-US" dirty="0">
                <a:solidFill>
                  <a:schemeClr val="accent5">
                    <a:lumMod val="75000"/>
                  </a:schemeClr>
                </a:solidFill>
              </a:rPr>
              <a:t>blue</a:t>
            </a:r>
            <a:r>
              <a:rPr lang="en-US" dirty="0">
                <a:solidFill>
                  <a:schemeClr val="dk1"/>
                </a:solidFill>
              </a:rPr>
              <a:t> bar).</a:t>
            </a:r>
            <a:endParaRPr lang="en-US" i="1" dirty="0">
              <a:solidFill>
                <a:schemeClr val="dk1"/>
              </a:solidFill>
            </a:endParaRPr>
          </a:p>
          <a:p>
            <a:pPr marL="114300" indent="0">
              <a:buNone/>
            </a:pPr>
            <a:endParaRPr lang="en-US" dirty="0">
              <a:solidFill>
                <a:schemeClr val="dk1"/>
              </a:solidFill>
            </a:endParaRPr>
          </a:p>
        </p:txBody>
      </p:sp>
      <p:pic>
        <p:nvPicPr>
          <p:cNvPr id="4" name="Picture 3">
            <a:extLst>
              <a:ext uri="{FF2B5EF4-FFF2-40B4-BE49-F238E27FC236}">
                <a16:creationId xmlns:a16="http://schemas.microsoft.com/office/drawing/2014/main" id="{5888F8FC-1606-4621-A095-F1CEBA29CB2C}"/>
              </a:ext>
            </a:extLst>
          </p:cNvPr>
          <p:cNvPicPr>
            <a:picLocks noChangeAspect="1"/>
          </p:cNvPicPr>
          <p:nvPr/>
        </p:nvPicPr>
        <p:blipFill rotWithShape="1">
          <a:blip r:embed="rId3"/>
          <a:srcRect t="12995" r="3517" b="9655"/>
          <a:stretch/>
        </p:blipFill>
        <p:spPr>
          <a:xfrm>
            <a:off x="870558" y="1734489"/>
            <a:ext cx="7559458" cy="3409011"/>
          </a:xfrm>
          <a:prstGeom prst="rect">
            <a:avLst/>
          </a:prstGeom>
        </p:spPr>
      </p:pic>
    </p:spTree>
    <p:extLst>
      <p:ext uri="{BB962C8B-B14F-4D97-AF65-F5344CB8AC3E}">
        <p14:creationId xmlns:p14="http://schemas.microsoft.com/office/powerpoint/2010/main" val="1008185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7d</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You will see the </a:t>
            </a:r>
            <a:r>
              <a:rPr lang="en-US" dirty="0" err="1">
                <a:solidFill>
                  <a:schemeClr val="dk1"/>
                </a:solidFill>
              </a:rPr>
              <a:t>molad</a:t>
            </a:r>
            <a:r>
              <a:rPr lang="en-US" dirty="0">
                <a:solidFill>
                  <a:schemeClr val="dk1"/>
                </a:solidFill>
              </a:rPr>
              <a:t> </a:t>
            </a:r>
            <a:r>
              <a:rPr lang="en-US" dirty="0" err="1">
                <a:solidFill>
                  <a:schemeClr val="dk1"/>
                </a:solidFill>
              </a:rPr>
              <a:t>Tishrei</a:t>
            </a:r>
            <a:r>
              <a:rPr lang="en-US" dirty="0">
                <a:solidFill>
                  <a:schemeClr val="dk1"/>
                </a:solidFill>
              </a:rPr>
              <a:t> that triggered the rest, as it passed an 18h mark (</a:t>
            </a:r>
            <a:r>
              <a:rPr lang="he-IL" dirty="0">
                <a:solidFill>
                  <a:schemeClr val="dk1"/>
                </a:solidFill>
              </a:rPr>
              <a:t>מולד זקן</a:t>
            </a:r>
            <a:r>
              <a:rPr lang="en-US" dirty="0">
                <a:solidFill>
                  <a:schemeClr val="dk1"/>
                </a:solidFill>
              </a:rPr>
              <a:t>). In this case (2d 15h 589ch), it was </a:t>
            </a:r>
            <a:r>
              <a:rPr lang="en-US" i="1" dirty="0">
                <a:solidFill>
                  <a:schemeClr val="dk1"/>
                </a:solidFill>
              </a:rPr>
              <a:t>last</a:t>
            </a:r>
            <a:r>
              <a:rPr lang="en-US" dirty="0">
                <a:solidFill>
                  <a:schemeClr val="dk1"/>
                </a:solidFill>
              </a:rPr>
              <a:t> year’s </a:t>
            </a:r>
            <a:r>
              <a:rPr lang="en-US" dirty="0" err="1">
                <a:solidFill>
                  <a:schemeClr val="dk1"/>
                </a:solidFill>
              </a:rPr>
              <a:t>molad</a:t>
            </a:r>
            <a:r>
              <a:rPr lang="en-US" dirty="0">
                <a:solidFill>
                  <a:schemeClr val="dk1"/>
                </a:solidFill>
              </a:rPr>
              <a:t> (fourth column).</a:t>
            </a:r>
          </a:p>
          <a:p>
            <a:pPr marL="114300" indent="0">
              <a:buNone/>
            </a:pPr>
            <a:endParaRPr lang="en-US" dirty="0">
              <a:solidFill>
                <a:schemeClr val="dk1"/>
              </a:solidFill>
            </a:endParaRPr>
          </a:p>
        </p:txBody>
      </p:sp>
      <p:pic>
        <p:nvPicPr>
          <p:cNvPr id="4" name="Picture 3">
            <a:extLst>
              <a:ext uri="{FF2B5EF4-FFF2-40B4-BE49-F238E27FC236}">
                <a16:creationId xmlns:a16="http://schemas.microsoft.com/office/drawing/2014/main" id="{5888F8FC-1606-4621-A095-F1CEBA29CB2C}"/>
              </a:ext>
            </a:extLst>
          </p:cNvPr>
          <p:cNvPicPr>
            <a:picLocks noChangeAspect="1"/>
          </p:cNvPicPr>
          <p:nvPr/>
        </p:nvPicPr>
        <p:blipFill rotWithShape="1">
          <a:blip r:embed="rId3"/>
          <a:srcRect t="12995" r="3517" b="9655"/>
          <a:stretch/>
        </p:blipFill>
        <p:spPr>
          <a:xfrm>
            <a:off x="870558" y="1734489"/>
            <a:ext cx="7559458" cy="3409011"/>
          </a:xfrm>
          <a:prstGeom prst="rect">
            <a:avLst/>
          </a:prstGeom>
        </p:spPr>
      </p:pic>
    </p:spTree>
    <p:extLst>
      <p:ext uri="{BB962C8B-B14F-4D97-AF65-F5344CB8AC3E}">
        <p14:creationId xmlns:p14="http://schemas.microsoft.com/office/powerpoint/2010/main" val="3180933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7e</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In this way, you can see how each of the Tur’s transitions works.</a:t>
            </a:r>
          </a:p>
          <a:p>
            <a:pPr marL="114300" indent="0">
              <a:buNone/>
            </a:pPr>
            <a:endParaRPr lang="en-US" dirty="0">
              <a:solidFill>
                <a:schemeClr val="dk1"/>
              </a:solidFill>
            </a:endParaRPr>
          </a:p>
        </p:txBody>
      </p:sp>
      <p:pic>
        <p:nvPicPr>
          <p:cNvPr id="6" name="Picture 5">
            <a:extLst>
              <a:ext uri="{FF2B5EF4-FFF2-40B4-BE49-F238E27FC236}">
                <a16:creationId xmlns:a16="http://schemas.microsoft.com/office/drawing/2014/main" id="{08E41BB4-E4FC-4AC1-87C3-5E11ECB62D7D}"/>
              </a:ext>
            </a:extLst>
          </p:cNvPr>
          <p:cNvPicPr>
            <a:picLocks noChangeAspect="1"/>
          </p:cNvPicPr>
          <p:nvPr/>
        </p:nvPicPr>
        <p:blipFill rotWithShape="1">
          <a:blip r:embed="rId3"/>
          <a:srcRect t="11962" r="2701" b="6715"/>
          <a:stretch/>
        </p:blipFill>
        <p:spPr>
          <a:xfrm>
            <a:off x="770351" y="1515650"/>
            <a:ext cx="7446724" cy="3501024"/>
          </a:xfrm>
          <a:prstGeom prst="rect">
            <a:avLst/>
          </a:prstGeom>
        </p:spPr>
      </p:pic>
    </p:spTree>
    <p:extLst>
      <p:ext uri="{BB962C8B-B14F-4D97-AF65-F5344CB8AC3E}">
        <p14:creationId xmlns:p14="http://schemas.microsoft.com/office/powerpoint/2010/main" val="3500563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- 1</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See my presentation on “This Year’s Calendar”.</a:t>
            </a:r>
            <a:endParaRPr lang="en-US" dirty="0"/>
          </a:p>
          <a:p>
            <a:pPr marL="457200" lvl="0" indent="-342900" algn="l" rtl="0">
              <a:lnSpc>
                <a:spcPct val="115000"/>
              </a:lnSpc>
              <a:spcBef>
                <a:spcPts val="0"/>
              </a:spcBef>
              <a:spcAft>
                <a:spcPts val="0"/>
              </a:spcAft>
              <a:buSzPts val="1800"/>
              <a:buChar char="●"/>
            </a:pPr>
            <a:r>
              <a:rPr lang="en-US" dirty="0">
                <a:solidFill>
                  <a:schemeClr val="dk1"/>
                </a:solidFill>
              </a:rPr>
              <a:t>The Rambam says calculation of the fixed calendar began around the time of </a:t>
            </a:r>
            <a:r>
              <a:rPr lang="en-US" dirty="0" err="1">
                <a:solidFill>
                  <a:schemeClr val="dk1"/>
                </a:solidFill>
              </a:rPr>
              <a:t>Abaye</a:t>
            </a:r>
            <a:r>
              <a:rPr lang="en-US" dirty="0">
                <a:solidFill>
                  <a:schemeClr val="dk1"/>
                </a:solidFill>
              </a:rPr>
              <a:t> and </a:t>
            </a:r>
            <a:r>
              <a:rPr lang="en-US" dirty="0" err="1">
                <a:solidFill>
                  <a:schemeClr val="dk1"/>
                </a:solidFill>
              </a:rPr>
              <a:t>Rava</a:t>
            </a:r>
            <a:r>
              <a:rPr lang="en-US" dirty="0">
                <a:solidFill>
                  <a:schemeClr val="dk1"/>
                </a:solidFill>
              </a:rPr>
              <a:t>.</a:t>
            </a:r>
            <a:endParaRPr dirty="0"/>
          </a:p>
          <a:p>
            <a:pPr marL="457200" lvl="0" indent="-342900" algn="l" rtl="0">
              <a:lnSpc>
                <a:spcPct val="115000"/>
              </a:lnSpc>
              <a:spcBef>
                <a:spcPts val="0"/>
              </a:spcBef>
              <a:spcAft>
                <a:spcPts val="0"/>
              </a:spcAft>
              <a:buSzPts val="1800"/>
              <a:buChar char="●"/>
            </a:pPr>
            <a:r>
              <a:rPr lang="en-US" dirty="0">
                <a:solidFill>
                  <a:schemeClr val="dk1"/>
                </a:solidFill>
              </a:rPr>
              <a:t>The basic steps of calculating the calendar:</a:t>
            </a:r>
            <a:br>
              <a:rPr lang="en-US" dirty="0">
                <a:solidFill>
                  <a:schemeClr val="dk1"/>
                </a:solidFill>
              </a:rPr>
            </a:br>
            <a:r>
              <a:rPr lang="en-US" dirty="0">
                <a:solidFill>
                  <a:schemeClr val="dk1"/>
                </a:solidFill>
              </a:rPr>
              <a:t>(a) Is the year is </a:t>
            </a:r>
            <a:r>
              <a:rPr lang="he-IL" dirty="0">
                <a:solidFill>
                  <a:schemeClr val="dk1"/>
                </a:solidFill>
              </a:rPr>
              <a:t>פשוטה</a:t>
            </a:r>
            <a:r>
              <a:rPr lang="en-US" dirty="0">
                <a:solidFill>
                  <a:schemeClr val="dk1"/>
                </a:solidFill>
              </a:rPr>
              <a:t> (regular) or </a:t>
            </a:r>
            <a:r>
              <a:rPr lang="he-IL" dirty="0">
                <a:solidFill>
                  <a:schemeClr val="dk1"/>
                </a:solidFill>
              </a:rPr>
              <a:t>מעוברת</a:t>
            </a:r>
            <a:r>
              <a:rPr lang="en-US" dirty="0">
                <a:solidFill>
                  <a:schemeClr val="dk1"/>
                </a:solidFill>
              </a:rPr>
              <a:t> (leap)? – 19 year cycle.</a:t>
            </a:r>
            <a:br>
              <a:rPr lang="en-US" dirty="0">
                <a:solidFill>
                  <a:schemeClr val="dk1"/>
                </a:solidFill>
              </a:rPr>
            </a:br>
            <a:r>
              <a:rPr lang="en-US" dirty="0">
                <a:solidFill>
                  <a:schemeClr val="dk1"/>
                </a:solidFill>
              </a:rPr>
              <a:t>(b) When is the </a:t>
            </a:r>
            <a:r>
              <a:rPr lang="en-US" dirty="0" err="1">
                <a:solidFill>
                  <a:schemeClr val="dk1"/>
                </a:solidFill>
              </a:rPr>
              <a:t>molad</a:t>
            </a:r>
            <a:r>
              <a:rPr lang="en-US" dirty="0">
                <a:solidFill>
                  <a:schemeClr val="dk1"/>
                </a:solidFill>
              </a:rPr>
              <a:t> for this year’s Rosh Hashana? - counting months from the beginning of time, and</a:t>
            </a:r>
            <a:br>
              <a:rPr lang="en-US" dirty="0">
                <a:solidFill>
                  <a:schemeClr val="dk1"/>
                </a:solidFill>
              </a:rPr>
            </a:br>
            <a:r>
              <a:rPr lang="en-US" dirty="0">
                <a:solidFill>
                  <a:schemeClr val="dk1"/>
                </a:solidFill>
              </a:rPr>
              <a:t>(c) Use that to decide on the actual calendar for the year.</a:t>
            </a:r>
            <a:endParaRPr dirty="0"/>
          </a:p>
          <a:p>
            <a:pPr marL="457200" lvl="0" indent="-342900" algn="l" rtl="0">
              <a:lnSpc>
                <a:spcPct val="115000"/>
              </a:lnSpc>
              <a:spcBef>
                <a:spcPts val="0"/>
              </a:spcBef>
              <a:spcAft>
                <a:spcPts val="0"/>
              </a:spcAft>
              <a:buSzPts val="1800"/>
              <a:buChar char="●"/>
            </a:pPr>
            <a:r>
              <a:rPr lang="en-US" dirty="0">
                <a:solidFill>
                  <a:schemeClr val="dk1"/>
                </a:solidFill>
              </a:rPr>
              <a:t>Details are in “This Year’s Calendar”. Here I assume that the reader is familiar with the 19 year cycle and how to calculate the </a:t>
            </a:r>
            <a:r>
              <a:rPr lang="en-US" dirty="0" err="1">
                <a:solidFill>
                  <a:schemeClr val="dk1"/>
                </a:solidFill>
              </a:rPr>
              <a:t>molad</a:t>
            </a:r>
            <a:r>
              <a:rPr lang="en-US" dirty="0">
                <a:solidFill>
                  <a:schemeClr val="dk1"/>
                </a:solidFill>
              </a:rPr>
              <a: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References</a:t>
            </a:r>
            <a:endParaRPr/>
          </a:p>
        </p:txBody>
      </p:sp>
      <p:sp>
        <p:nvSpPr>
          <p:cNvPr id="84" name="Google Shape;84;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Tur, Orach Chaim, 428. The chart there is the basis of the </a:t>
            </a:r>
            <a:r>
              <a:rPr lang="en-US" dirty="0" err="1">
                <a:solidFill>
                  <a:schemeClr val="dk1"/>
                </a:solidFill>
              </a:rPr>
              <a:t>Keviyus</a:t>
            </a:r>
            <a:r>
              <a:rPr lang="en-US" dirty="0">
                <a:solidFill>
                  <a:schemeClr val="dk1"/>
                </a:solidFill>
              </a:rPr>
              <a:t> web page.</a:t>
            </a:r>
          </a:p>
          <a:p>
            <a:pPr marL="457200" lvl="0" indent="-342900" algn="l" rtl="0">
              <a:lnSpc>
                <a:spcPct val="115000"/>
              </a:lnSpc>
              <a:spcBef>
                <a:spcPts val="0"/>
              </a:spcBef>
              <a:spcAft>
                <a:spcPts val="0"/>
              </a:spcAft>
              <a:buSzPts val="1800"/>
              <a:buChar char="●"/>
            </a:pPr>
            <a:r>
              <a:rPr lang="en-US" dirty="0" err="1">
                <a:solidFill>
                  <a:schemeClr val="dk1"/>
                </a:solidFill>
              </a:rPr>
              <a:t>Tiferes</a:t>
            </a:r>
            <a:r>
              <a:rPr lang="en-US" dirty="0">
                <a:solidFill>
                  <a:schemeClr val="dk1"/>
                </a:solidFill>
              </a:rPr>
              <a:t> </a:t>
            </a:r>
            <a:r>
              <a:rPr lang="en-US" dirty="0" err="1">
                <a:solidFill>
                  <a:schemeClr val="dk1"/>
                </a:solidFill>
              </a:rPr>
              <a:t>Yisrael</a:t>
            </a:r>
            <a:r>
              <a:rPr lang="en-US" dirty="0">
                <a:solidFill>
                  <a:schemeClr val="dk1"/>
                </a:solidFill>
              </a:rPr>
              <a:t>, </a:t>
            </a:r>
            <a:r>
              <a:rPr lang="en-US" dirty="0" err="1">
                <a:solidFill>
                  <a:schemeClr val="dk1"/>
                </a:solidFill>
              </a:rPr>
              <a:t>Sh’vilei</a:t>
            </a:r>
            <a:r>
              <a:rPr lang="en-US" dirty="0">
                <a:solidFill>
                  <a:schemeClr val="dk1"/>
                </a:solidFill>
              </a:rPr>
              <a:t> </a:t>
            </a:r>
            <a:r>
              <a:rPr lang="en-US" dirty="0" err="1">
                <a:solidFill>
                  <a:schemeClr val="dk1"/>
                </a:solidFill>
              </a:rPr>
              <a:t>d’rakia</a:t>
            </a:r>
            <a:r>
              <a:rPr lang="en-US" dirty="0">
                <a:solidFill>
                  <a:schemeClr val="dk1"/>
                </a:solidFill>
              </a:rPr>
              <a:t> (at end of Seder </a:t>
            </a:r>
            <a:r>
              <a:rPr lang="en-US" dirty="0" err="1">
                <a:solidFill>
                  <a:schemeClr val="dk1"/>
                </a:solidFill>
              </a:rPr>
              <a:t>Moed</a:t>
            </a:r>
            <a:r>
              <a:rPr lang="en-US" dirty="0">
                <a:solidFill>
                  <a:schemeClr val="dk1"/>
                </a:solidFill>
              </a:rPr>
              <a:t>)</a:t>
            </a:r>
            <a:endParaRPr dirty="0"/>
          </a:p>
          <a:p>
            <a:pPr marL="457200" lvl="0" indent="-342900" algn="l" rtl="0">
              <a:lnSpc>
                <a:spcPct val="115000"/>
              </a:lnSpc>
              <a:spcBef>
                <a:spcPts val="0"/>
              </a:spcBef>
              <a:spcAft>
                <a:spcPts val="0"/>
              </a:spcAft>
              <a:buSzPts val="1800"/>
              <a:buChar char="●"/>
            </a:pPr>
            <a:r>
              <a:rPr lang="en-US" dirty="0">
                <a:solidFill>
                  <a:schemeClr val="dk1"/>
                </a:solidFill>
              </a:rPr>
              <a:t>Rabbi Nathan Bushwick, </a:t>
            </a:r>
            <a:r>
              <a:rPr lang="en-US" i="1" dirty="0">
                <a:solidFill>
                  <a:schemeClr val="dk1"/>
                </a:solidFill>
              </a:rPr>
              <a:t>Understanding the Jewish Calendar</a:t>
            </a:r>
            <a:r>
              <a:rPr lang="en-US" dirty="0">
                <a:solidFill>
                  <a:schemeClr val="dk1"/>
                </a:solidFill>
              </a:rPr>
              <a:t>, </a:t>
            </a:r>
            <a:r>
              <a:rPr lang="en-US" dirty="0" err="1">
                <a:solidFill>
                  <a:schemeClr val="dk1"/>
                </a:solidFill>
              </a:rPr>
              <a:t>Moznayim</a:t>
            </a:r>
            <a:r>
              <a:rPr lang="en-US" dirty="0">
                <a:solidFill>
                  <a:schemeClr val="dk1"/>
                </a:solidFill>
              </a:rPr>
              <a:t>, 1989.</a:t>
            </a:r>
            <a:endParaRPr lang="en-US" dirty="0"/>
          </a:p>
          <a:p>
            <a:pPr marL="457200" lvl="0" indent="-342900" algn="l" rtl="0">
              <a:lnSpc>
                <a:spcPct val="115000"/>
              </a:lnSpc>
              <a:spcBef>
                <a:spcPts val="0"/>
              </a:spcBef>
              <a:spcAft>
                <a:spcPts val="0"/>
              </a:spcAft>
              <a:buSzPts val="1800"/>
              <a:buChar char="●"/>
            </a:pPr>
            <a:endParaRPr lang="en-US"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This presentation and the Four Gates app are available on </a:t>
            </a:r>
            <a:r>
              <a:rPr lang="en-US" dirty="0">
                <a:solidFill>
                  <a:schemeClr val="dk1"/>
                </a:solidFill>
                <a:hlinkClick r:id="rId3"/>
              </a:rPr>
              <a:t>https://github.com/MichoelR/Keviyus/tree/master/FourGates</a:t>
            </a:r>
            <a:r>
              <a:rPr lang="en-US" dirty="0">
                <a:solidFill>
                  <a:schemeClr val="dk1"/>
                </a:solidFill>
              </a:rPr>
              <a:t> and</a:t>
            </a:r>
          </a:p>
          <a:p>
            <a:pPr marL="457200" lvl="0" indent="-342900" algn="l" rtl="0">
              <a:lnSpc>
                <a:spcPct val="115000"/>
              </a:lnSpc>
              <a:spcBef>
                <a:spcPts val="0"/>
              </a:spcBef>
              <a:spcAft>
                <a:spcPts val="0"/>
              </a:spcAft>
              <a:buSzPts val="1800"/>
              <a:buChar char="●"/>
            </a:pPr>
            <a:r>
              <a:rPr lang="en-US" dirty="0">
                <a:solidFill>
                  <a:schemeClr val="dk1"/>
                </a:solidFill>
                <a:hlinkClick r:id="rId4"/>
              </a:rPr>
              <a:t>https://drive.google.com/drive/folders/1a1V1rV5Pg-ZidLweWUIJk_-8f5r7Dgwm</a:t>
            </a:r>
            <a:endParaRPr dirty="0">
              <a:solidFill>
                <a:schemeClr val="dk1"/>
              </a:solidFill>
            </a:endParaRPr>
          </a:p>
        </p:txBody>
      </p:sp>
    </p:spTree>
    <p:extLst>
      <p:ext uri="{BB962C8B-B14F-4D97-AF65-F5344CB8AC3E}">
        <p14:creationId xmlns:p14="http://schemas.microsoft.com/office/powerpoint/2010/main" val="273939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- 2</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The date of Rosh Hashana is always on or after the day where the </a:t>
            </a:r>
            <a:r>
              <a:rPr lang="en-US" dirty="0" err="1">
                <a:solidFill>
                  <a:schemeClr val="dk1"/>
                </a:solidFill>
              </a:rPr>
              <a:t>molad</a:t>
            </a:r>
            <a:r>
              <a:rPr lang="en-US" dirty="0">
                <a:solidFill>
                  <a:schemeClr val="dk1"/>
                </a:solidFill>
              </a:rPr>
              <a:t> falls. But -</a:t>
            </a:r>
          </a:p>
          <a:p>
            <a:pPr marL="457200" lvl="0" indent="-342900" algn="l" rtl="0">
              <a:lnSpc>
                <a:spcPct val="115000"/>
              </a:lnSpc>
              <a:spcBef>
                <a:spcPts val="0"/>
              </a:spcBef>
              <a:spcAft>
                <a:spcPts val="0"/>
              </a:spcAft>
              <a:buSzPts val="1800"/>
              <a:buChar char="●"/>
            </a:pPr>
            <a:r>
              <a:rPr lang="he-IL" dirty="0">
                <a:solidFill>
                  <a:schemeClr val="dk1"/>
                </a:solidFill>
              </a:rPr>
              <a:t>מולד זקן</a:t>
            </a:r>
            <a:r>
              <a:rPr lang="en-US" dirty="0">
                <a:solidFill>
                  <a:schemeClr val="dk1"/>
                </a:solidFill>
              </a:rPr>
              <a:t> – if the </a:t>
            </a:r>
            <a:r>
              <a:rPr lang="en-US" dirty="0" err="1">
                <a:solidFill>
                  <a:schemeClr val="dk1"/>
                </a:solidFill>
              </a:rPr>
              <a:t>molad</a:t>
            </a:r>
            <a:r>
              <a:rPr lang="en-US" dirty="0">
                <a:solidFill>
                  <a:schemeClr val="dk1"/>
                </a:solidFill>
              </a:rPr>
              <a:t> is after 18 hours of the day (=noon), Rosh Hashana is moved forward to the next day.</a:t>
            </a:r>
          </a:p>
          <a:p>
            <a:pPr marL="457200" lvl="0" indent="-342900" algn="l" rtl="0">
              <a:lnSpc>
                <a:spcPct val="115000"/>
              </a:lnSpc>
              <a:spcBef>
                <a:spcPts val="0"/>
              </a:spcBef>
              <a:spcAft>
                <a:spcPts val="0"/>
              </a:spcAft>
              <a:buSzPts val="1800"/>
              <a:buChar char="●"/>
            </a:pPr>
            <a:r>
              <a:rPr lang="he-IL" dirty="0">
                <a:solidFill>
                  <a:schemeClr val="dk1"/>
                </a:solidFill>
              </a:rPr>
              <a:t>לא אד"ו ראש</a:t>
            </a:r>
            <a:r>
              <a:rPr lang="en-US" dirty="0">
                <a:solidFill>
                  <a:schemeClr val="dk1"/>
                </a:solidFill>
              </a:rPr>
              <a:t> – Rosh Hashana is never allowed to be on Sunday, Wednesday, or Friday. If that happens, it is moved to the next day. Both of these can happen, or just one of them.</a:t>
            </a:r>
          </a:p>
          <a:p>
            <a:pPr marL="457200" lvl="0" indent="-342900" algn="l" rtl="0">
              <a:lnSpc>
                <a:spcPct val="115000"/>
              </a:lnSpc>
              <a:spcBef>
                <a:spcPts val="0"/>
              </a:spcBef>
              <a:spcAft>
                <a:spcPts val="0"/>
              </a:spcAft>
              <a:buSzPts val="1800"/>
              <a:buChar char="●"/>
            </a:pPr>
            <a:r>
              <a:rPr lang="en-US" dirty="0">
                <a:solidFill>
                  <a:schemeClr val="dk1"/>
                </a:solidFill>
              </a:rPr>
              <a:t>For example, if the </a:t>
            </a:r>
            <a:r>
              <a:rPr lang="en-US" dirty="0" err="1">
                <a:solidFill>
                  <a:schemeClr val="dk1"/>
                </a:solidFill>
              </a:rPr>
              <a:t>molad</a:t>
            </a:r>
            <a:r>
              <a:rPr lang="en-US" dirty="0">
                <a:solidFill>
                  <a:schemeClr val="dk1"/>
                </a:solidFill>
              </a:rPr>
              <a:t> is (</a:t>
            </a:r>
            <a:r>
              <a:rPr lang="he-IL" dirty="0">
                <a:solidFill>
                  <a:schemeClr val="dk1"/>
                </a:solidFill>
              </a:rPr>
              <a:t>ג, יט, כ</a:t>
            </a:r>
            <a:r>
              <a:rPr lang="en-US" dirty="0">
                <a:solidFill>
                  <a:schemeClr val="dk1"/>
                </a:solidFill>
              </a:rPr>
              <a:t>) = (3 days, 19 h, 20 </a:t>
            </a:r>
            <a:r>
              <a:rPr lang="en-US" dirty="0" err="1">
                <a:solidFill>
                  <a:schemeClr val="dk1"/>
                </a:solidFill>
              </a:rPr>
              <a:t>chalakim</a:t>
            </a:r>
            <a:r>
              <a:rPr lang="en-US" dirty="0">
                <a:solidFill>
                  <a:schemeClr val="dk1"/>
                </a:solidFill>
              </a:rPr>
              <a:t>), Rosh Hashana would move from Tuesday to Wednesday because 19h &gt; 18h, </a:t>
            </a:r>
            <a:r>
              <a:rPr lang="he-IL" dirty="0">
                <a:solidFill>
                  <a:schemeClr val="dk1"/>
                </a:solidFill>
              </a:rPr>
              <a:t>מולד זקן</a:t>
            </a:r>
            <a:r>
              <a:rPr lang="en-US" dirty="0">
                <a:solidFill>
                  <a:schemeClr val="dk1"/>
                </a:solidFill>
              </a:rPr>
              <a:t>.</a:t>
            </a:r>
          </a:p>
          <a:p>
            <a:pPr marL="457200" lvl="0" indent="-342900" algn="l" rtl="0">
              <a:lnSpc>
                <a:spcPct val="115000"/>
              </a:lnSpc>
              <a:spcBef>
                <a:spcPts val="0"/>
              </a:spcBef>
              <a:spcAft>
                <a:spcPts val="0"/>
              </a:spcAft>
              <a:buSzPts val="1800"/>
              <a:buChar char="●"/>
            </a:pPr>
            <a:r>
              <a:rPr lang="en-US" dirty="0">
                <a:solidFill>
                  <a:schemeClr val="dk1"/>
                </a:solidFill>
              </a:rPr>
              <a:t>But Rosh Hashana cannot fall on Wednesday (</a:t>
            </a:r>
            <a:r>
              <a:rPr lang="he-IL" dirty="0">
                <a:solidFill>
                  <a:schemeClr val="dk1"/>
                </a:solidFill>
              </a:rPr>
              <a:t>לא אד"ו ראש</a:t>
            </a:r>
            <a:r>
              <a:rPr lang="en-US" dirty="0">
                <a:solidFill>
                  <a:schemeClr val="dk1"/>
                </a:solidFill>
              </a:rPr>
              <a:t>), so it would move to Thursday.</a:t>
            </a:r>
            <a:endParaRPr dirty="0"/>
          </a:p>
        </p:txBody>
      </p:sp>
    </p:spTree>
    <p:extLst>
      <p:ext uri="{BB962C8B-B14F-4D97-AF65-F5344CB8AC3E}">
        <p14:creationId xmlns:p14="http://schemas.microsoft.com/office/powerpoint/2010/main" val="196780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3a</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Aside from those two “</a:t>
            </a:r>
            <a:r>
              <a:rPr lang="he-IL" dirty="0">
                <a:solidFill>
                  <a:schemeClr val="dk1"/>
                </a:solidFill>
              </a:rPr>
              <a:t>דחיות</a:t>
            </a:r>
            <a:r>
              <a:rPr lang="en-US" dirty="0">
                <a:solidFill>
                  <a:schemeClr val="dk1"/>
                </a:solidFill>
              </a:rPr>
              <a:t>”, additional adjustments to Rosh Hashana:</a:t>
            </a:r>
          </a:p>
          <a:p>
            <a:r>
              <a:rPr lang="he-IL" b="1" dirty="0">
                <a:solidFill>
                  <a:schemeClr val="tx1"/>
                </a:solidFill>
              </a:rPr>
              <a:t>שו"ח כה"ז חד"ו</a:t>
            </a:r>
            <a:r>
              <a:rPr lang="en-US" dirty="0">
                <a:solidFill>
                  <a:schemeClr val="tx1"/>
                </a:solidFill>
              </a:rPr>
              <a:t> - </a:t>
            </a:r>
            <a:r>
              <a:rPr lang="en-US" dirty="0">
                <a:solidFill>
                  <a:schemeClr val="dk1"/>
                </a:solidFill>
              </a:rPr>
              <a:t>the </a:t>
            </a:r>
            <a:r>
              <a:rPr lang="en-US" i="1" dirty="0">
                <a:solidFill>
                  <a:schemeClr val="dk1"/>
                </a:solidFill>
              </a:rPr>
              <a:t>original</a:t>
            </a:r>
            <a:r>
              <a:rPr lang="en-US" dirty="0">
                <a:solidFill>
                  <a:schemeClr val="dk1"/>
                </a:solidFill>
              </a:rPr>
              <a:t> system described in the writings of the Gaonim.</a:t>
            </a:r>
            <a:endParaRPr lang="he-IL" b="1" dirty="0">
              <a:solidFill>
                <a:schemeClr val="tx1"/>
              </a:solidFill>
            </a:endParaRPr>
          </a:p>
          <a:p>
            <a:pPr marL="457200" lvl="0" indent="-342900" algn="l" rtl="0">
              <a:lnSpc>
                <a:spcPct val="115000"/>
              </a:lnSpc>
              <a:spcBef>
                <a:spcPts val="0"/>
              </a:spcBef>
              <a:spcAft>
                <a:spcPts val="0"/>
              </a:spcAft>
              <a:buSzPts val="1800"/>
              <a:buChar char="●"/>
            </a:pPr>
            <a:r>
              <a:rPr lang="en-US" dirty="0">
                <a:solidFill>
                  <a:schemeClr val="dk1"/>
                </a:solidFill>
              </a:rPr>
              <a:t>Chazal set allowable lengths of the year, from one Rosh Hashana to the next. There are three types of years: </a:t>
            </a:r>
            <a:r>
              <a:rPr lang="he-IL" b="1" dirty="0">
                <a:solidFill>
                  <a:schemeClr val="dk1"/>
                </a:solidFill>
              </a:rPr>
              <a:t>ש</a:t>
            </a:r>
            <a:r>
              <a:rPr lang="he-IL" dirty="0">
                <a:solidFill>
                  <a:schemeClr val="dk1"/>
                </a:solidFill>
              </a:rPr>
              <a:t>לימה, </a:t>
            </a:r>
            <a:r>
              <a:rPr lang="he-IL" b="1" dirty="0">
                <a:solidFill>
                  <a:schemeClr val="dk1"/>
                </a:solidFill>
              </a:rPr>
              <a:t>כ</a:t>
            </a:r>
            <a:r>
              <a:rPr lang="he-IL" dirty="0">
                <a:solidFill>
                  <a:schemeClr val="dk1"/>
                </a:solidFill>
              </a:rPr>
              <a:t>סידרן, </a:t>
            </a:r>
            <a:r>
              <a:rPr lang="he-IL" b="1" dirty="0">
                <a:solidFill>
                  <a:schemeClr val="dk1"/>
                </a:solidFill>
              </a:rPr>
              <a:t>ח</a:t>
            </a:r>
            <a:r>
              <a:rPr lang="he-IL" dirty="0">
                <a:solidFill>
                  <a:schemeClr val="dk1"/>
                </a:solidFill>
              </a:rPr>
              <a:t>סרה</a:t>
            </a:r>
            <a:r>
              <a:rPr lang="en-US" dirty="0">
                <a:solidFill>
                  <a:schemeClr val="dk1"/>
                </a:solidFill>
              </a:rPr>
              <a:t>. Short, medium, long.</a:t>
            </a:r>
          </a:p>
          <a:p>
            <a:pPr marL="457200" lvl="0" indent="-342900" algn="l" rtl="0">
              <a:lnSpc>
                <a:spcPct val="115000"/>
              </a:lnSpc>
              <a:spcBef>
                <a:spcPts val="0"/>
              </a:spcBef>
              <a:spcAft>
                <a:spcPts val="0"/>
              </a:spcAft>
              <a:buSzPts val="1800"/>
              <a:buChar char="●"/>
            </a:pPr>
            <a:r>
              <a:rPr lang="en-US" dirty="0">
                <a:solidFill>
                  <a:schemeClr val="dk1"/>
                </a:solidFill>
              </a:rPr>
              <a:t>For a regular </a:t>
            </a:r>
            <a:r>
              <a:rPr lang="he-IL" dirty="0">
                <a:solidFill>
                  <a:schemeClr val="dk1"/>
                </a:solidFill>
              </a:rPr>
              <a:t>פשוטה</a:t>
            </a:r>
            <a:r>
              <a:rPr lang="en-US" dirty="0">
                <a:solidFill>
                  <a:schemeClr val="dk1"/>
                </a:solidFill>
              </a:rPr>
              <a:t> year, the allowable lengths are 353, 354, 355 days. Leaving off the 50 weeks (=350 days), that’s a shift of 3, 4, or 5 days in the week from one Rosh Hashana to the next.</a:t>
            </a:r>
          </a:p>
          <a:p>
            <a:pPr marL="457200" lvl="0" indent="-342900" algn="l" rtl="0">
              <a:lnSpc>
                <a:spcPct val="115000"/>
              </a:lnSpc>
              <a:spcBef>
                <a:spcPts val="0"/>
              </a:spcBef>
              <a:spcAft>
                <a:spcPts val="0"/>
              </a:spcAft>
              <a:buSzPts val="1800"/>
              <a:buChar char="●"/>
            </a:pPr>
            <a:r>
              <a:rPr lang="en-US" dirty="0">
                <a:solidFill>
                  <a:schemeClr val="dk1"/>
                </a:solidFill>
              </a:rPr>
              <a:t>For a leap </a:t>
            </a:r>
            <a:r>
              <a:rPr lang="he-IL" dirty="0">
                <a:solidFill>
                  <a:schemeClr val="dk1"/>
                </a:solidFill>
              </a:rPr>
              <a:t>מעוברת</a:t>
            </a:r>
            <a:r>
              <a:rPr lang="en-US" dirty="0">
                <a:solidFill>
                  <a:schemeClr val="dk1"/>
                </a:solidFill>
              </a:rPr>
              <a:t> year – an extra month! - the allowable lengths are 383, 384, and 385 days. Leaving off 54 weeks (=378 days), that’s a shift of 5, 6, 7 days in the week from one Rosh Hashana to the next.</a:t>
            </a:r>
          </a:p>
        </p:txBody>
      </p:sp>
    </p:spTree>
    <p:extLst>
      <p:ext uri="{BB962C8B-B14F-4D97-AF65-F5344CB8AC3E}">
        <p14:creationId xmlns:p14="http://schemas.microsoft.com/office/powerpoint/2010/main" val="2420457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Allowable length of year - summary</a:t>
            </a:r>
            <a:endParaRPr dirty="0"/>
          </a:p>
        </p:txBody>
      </p:sp>
      <p:graphicFrame>
        <p:nvGraphicFramePr>
          <p:cNvPr id="284" name="Google Shape;284;p39"/>
          <p:cNvGraphicFramePr/>
          <p:nvPr/>
        </p:nvGraphicFramePr>
        <p:xfrm>
          <a:off x="1491590" y="1723091"/>
          <a:ext cx="6096000" cy="1651030"/>
        </p:xfrm>
        <a:graphic>
          <a:graphicData uri="http://schemas.openxmlformats.org/drawingml/2006/table">
            <a:tbl>
              <a:tblPr firstRow="1" bandRow="1">
                <a:noFill/>
                <a:tableStyleId>{3A1E8A81-E97A-4723-8504-E6DAB8015269}</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50">
                <a:tc>
                  <a:txBody>
                    <a:bodyPr/>
                    <a:lstStyle/>
                    <a:p>
                      <a:pPr marL="0" marR="0" lvl="0" indent="0" algn="ctr" rtl="0">
                        <a:lnSpc>
                          <a:spcPct val="100000"/>
                        </a:lnSpc>
                        <a:spcBef>
                          <a:spcPts val="0"/>
                        </a:spcBef>
                        <a:spcAft>
                          <a:spcPts val="0"/>
                        </a:spcAft>
                        <a:buNone/>
                      </a:pP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שלימה</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כסידרה</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חסירה</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פשוטה</a:t>
                      </a:r>
                      <a:endParaRPr sz="1800" b="1"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5 day shift (355 days)</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4 day shift (354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3 day shift (353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None/>
                      </a:pPr>
                      <a:r>
                        <a:rPr lang="en-US" sz="1800" b="1" u="none" strike="noStrike" cap="none" dirty="0" err="1">
                          <a:solidFill>
                            <a:schemeClr val="dk1"/>
                          </a:solidFill>
                        </a:rPr>
                        <a:t>מעוברת</a:t>
                      </a:r>
                      <a:endParaRPr sz="1800" b="1"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7 day shift (385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6 day shift (384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rPr>
                        <a:t>5 day shift (383 days)</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3b</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he-IL" b="1" dirty="0">
                <a:solidFill>
                  <a:schemeClr val="tx1"/>
                </a:solidFill>
              </a:rPr>
              <a:t>שו"ח כה"ז חד"ו</a:t>
            </a:r>
            <a:r>
              <a:rPr lang="en-US" dirty="0">
                <a:solidFill>
                  <a:schemeClr val="tx1"/>
                </a:solidFill>
              </a:rPr>
              <a:t>, cont.</a:t>
            </a:r>
            <a:endParaRPr lang="en-US"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Somewhat confusingly, the Gaonim counted the shifts </a:t>
            </a:r>
            <a:r>
              <a:rPr lang="en-US" i="1" dirty="0">
                <a:solidFill>
                  <a:schemeClr val="dk1"/>
                </a:solidFill>
              </a:rPr>
              <a:t>inclusively</a:t>
            </a:r>
            <a:r>
              <a:rPr lang="en-US" dirty="0">
                <a:solidFill>
                  <a:schemeClr val="dk1"/>
                </a:solidFill>
              </a:rPr>
              <a:t>, including both the beginning and the ending day.</a:t>
            </a:r>
          </a:p>
          <a:p>
            <a:pPr marL="457200" lvl="0" indent="-342900" algn="l" rtl="0">
              <a:lnSpc>
                <a:spcPct val="115000"/>
              </a:lnSpc>
              <a:spcBef>
                <a:spcPts val="0"/>
              </a:spcBef>
              <a:spcAft>
                <a:spcPts val="0"/>
              </a:spcAft>
              <a:buSzPts val="1800"/>
              <a:buChar char="●"/>
            </a:pPr>
            <a:r>
              <a:rPr lang="en-US" dirty="0">
                <a:solidFill>
                  <a:schemeClr val="dk1"/>
                </a:solidFill>
              </a:rPr>
              <a:t>So the shift of 3, 4, or 5 days for a regular year, they called it 4, 5, 6 days: </a:t>
            </a:r>
            <a:r>
              <a:rPr lang="he-IL" dirty="0">
                <a:solidFill>
                  <a:srgbClr val="FF0000"/>
                </a:solidFill>
              </a:rPr>
              <a:t>ד, ה, ו</a:t>
            </a:r>
            <a:r>
              <a:rPr lang="en-US" dirty="0">
                <a:solidFill>
                  <a:schemeClr val="dk1"/>
                </a:solidFill>
              </a:rPr>
              <a:t>., for short, medium, and long years.</a:t>
            </a:r>
          </a:p>
          <a:p>
            <a:r>
              <a:rPr lang="en-US" dirty="0">
                <a:solidFill>
                  <a:schemeClr val="dk1"/>
                </a:solidFill>
              </a:rPr>
              <a:t>The shift of 5, 6, 7 days in the week for a leap year, that’s 6, 7, 8 days: </a:t>
            </a:r>
            <a:r>
              <a:rPr lang="he-IL" dirty="0">
                <a:solidFill>
                  <a:schemeClr val="accent5">
                    <a:lumMod val="60000"/>
                    <a:lumOff val="40000"/>
                  </a:schemeClr>
                </a:solidFill>
              </a:rPr>
              <a:t>ו, ז, ח</a:t>
            </a:r>
            <a:r>
              <a:rPr lang="en-US" dirty="0">
                <a:solidFill>
                  <a:schemeClr val="dk1"/>
                </a:solidFill>
              </a:rPr>
              <a:t>.</a:t>
            </a:r>
          </a:p>
          <a:p>
            <a:r>
              <a:rPr lang="he-IL" b="1" dirty="0">
                <a:solidFill>
                  <a:schemeClr val="dk1"/>
                </a:solidFill>
              </a:rPr>
              <a:t>ש</a:t>
            </a:r>
            <a:r>
              <a:rPr lang="en-US" dirty="0">
                <a:solidFill>
                  <a:schemeClr val="dk1"/>
                </a:solidFill>
              </a:rPr>
              <a:t> is a long year, </a:t>
            </a:r>
            <a:r>
              <a:rPr lang="he-IL" dirty="0">
                <a:solidFill>
                  <a:schemeClr val="dk1"/>
                </a:solidFill>
              </a:rPr>
              <a:t>שלימה</a:t>
            </a:r>
            <a:r>
              <a:rPr lang="en-US" dirty="0">
                <a:solidFill>
                  <a:schemeClr val="dk1"/>
                </a:solidFill>
              </a:rPr>
              <a:t>. </a:t>
            </a:r>
            <a:r>
              <a:rPr lang="he-IL" b="1" dirty="0">
                <a:solidFill>
                  <a:schemeClr val="dk1"/>
                </a:solidFill>
              </a:rPr>
              <a:t>כ</a:t>
            </a:r>
            <a:r>
              <a:rPr lang="en-US" dirty="0">
                <a:solidFill>
                  <a:schemeClr val="dk1"/>
                </a:solidFill>
              </a:rPr>
              <a:t> is a medium year, </a:t>
            </a:r>
            <a:r>
              <a:rPr lang="he-IL" dirty="0">
                <a:solidFill>
                  <a:schemeClr val="dk1"/>
                </a:solidFill>
              </a:rPr>
              <a:t>כסידרן</a:t>
            </a:r>
            <a:r>
              <a:rPr lang="en-US" dirty="0">
                <a:solidFill>
                  <a:schemeClr val="dk1"/>
                </a:solidFill>
              </a:rPr>
              <a:t>. And </a:t>
            </a:r>
            <a:r>
              <a:rPr lang="he-IL" b="1" dirty="0">
                <a:solidFill>
                  <a:schemeClr val="dk1"/>
                </a:solidFill>
              </a:rPr>
              <a:t>ח</a:t>
            </a:r>
            <a:r>
              <a:rPr lang="en-US" dirty="0">
                <a:solidFill>
                  <a:schemeClr val="dk1"/>
                </a:solidFill>
              </a:rPr>
              <a:t> is a short year, </a:t>
            </a:r>
            <a:r>
              <a:rPr lang="he-IL" dirty="0">
                <a:solidFill>
                  <a:schemeClr val="dk1"/>
                </a:solidFill>
              </a:rPr>
              <a:t>חסרה</a:t>
            </a:r>
            <a:r>
              <a:rPr lang="en-US" dirty="0">
                <a:solidFill>
                  <a:schemeClr val="dk1"/>
                </a:solidFill>
              </a:rPr>
              <a:t>.</a:t>
            </a:r>
            <a:endParaRPr lang="he-IL" dirty="0"/>
          </a:p>
          <a:p>
            <a:pPr marL="114300" indent="0">
              <a:buNone/>
            </a:pPr>
            <a:r>
              <a:rPr lang="en-US" dirty="0">
                <a:solidFill>
                  <a:schemeClr val="dk1"/>
                </a:solidFill>
              </a:rPr>
              <a:t>To summarize: </a:t>
            </a:r>
            <a:r>
              <a:rPr lang="he-IL" b="1" dirty="0">
                <a:solidFill>
                  <a:schemeClr val="dk1"/>
                </a:solidFill>
              </a:rPr>
              <a:t>ש</a:t>
            </a:r>
            <a:r>
              <a:rPr lang="he-IL" b="1" dirty="0">
                <a:solidFill>
                  <a:srgbClr val="FF0000"/>
                </a:solidFill>
              </a:rPr>
              <a:t>ו</a:t>
            </a:r>
            <a:r>
              <a:rPr lang="he-IL" b="1" dirty="0">
                <a:solidFill>
                  <a:schemeClr val="dk1"/>
                </a:solidFill>
              </a:rPr>
              <a:t>"</a:t>
            </a:r>
            <a:r>
              <a:rPr lang="he-IL" b="1" dirty="0">
                <a:solidFill>
                  <a:schemeClr val="accent5">
                    <a:lumMod val="60000"/>
                    <a:lumOff val="40000"/>
                  </a:schemeClr>
                </a:solidFill>
              </a:rPr>
              <a:t>ח</a:t>
            </a:r>
            <a:r>
              <a:rPr lang="he-IL" b="1" dirty="0">
                <a:solidFill>
                  <a:schemeClr val="dk1"/>
                </a:solidFill>
              </a:rPr>
              <a:t> כ</a:t>
            </a:r>
            <a:r>
              <a:rPr lang="he-IL" b="1" dirty="0">
                <a:solidFill>
                  <a:srgbClr val="FF0000"/>
                </a:solidFill>
              </a:rPr>
              <a:t>ה</a:t>
            </a:r>
            <a:r>
              <a:rPr lang="he-IL" b="1" dirty="0">
                <a:solidFill>
                  <a:schemeClr val="dk1"/>
                </a:solidFill>
              </a:rPr>
              <a:t>"</a:t>
            </a:r>
            <a:r>
              <a:rPr lang="he-IL" b="1" dirty="0">
                <a:solidFill>
                  <a:schemeClr val="accent5">
                    <a:lumMod val="60000"/>
                    <a:lumOff val="40000"/>
                  </a:schemeClr>
                </a:solidFill>
              </a:rPr>
              <a:t>ז</a:t>
            </a:r>
            <a:r>
              <a:rPr lang="he-IL" b="1" dirty="0">
                <a:solidFill>
                  <a:schemeClr val="dk1"/>
                </a:solidFill>
              </a:rPr>
              <a:t> ח</a:t>
            </a:r>
            <a:r>
              <a:rPr lang="he-IL" b="1" dirty="0">
                <a:solidFill>
                  <a:srgbClr val="FF0000"/>
                </a:solidFill>
              </a:rPr>
              <a:t>ד</a:t>
            </a:r>
            <a:r>
              <a:rPr lang="he-IL" b="1" dirty="0">
                <a:solidFill>
                  <a:schemeClr val="dk1"/>
                </a:solidFill>
              </a:rPr>
              <a:t>"</a:t>
            </a:r>
            <a:r>
              <a:rPr lang="he-IL" b="1" dirty="0">
                <a:solidFill>
                  <a:schemeClr val="accent5">
                    <a:lumMod val="60000"/>
                    <a:lumOff val="40000"/>
                  </a:schemeClr>
                </a:solidFill>
              </a:rPr>
              <a:t>ו</a:t>
            </a:r>
            <a:r>
              <a:rPr lang="en-US" dirty="0">
                <a:solidFill>
                  <a:schemeClr val="dk1"/>
                </a:solidFill>
              </a:rPr>
              <a:t>, a mnemonic for remembering the allowable year lengths.</a:t>
            </a:r>
          </a:p>
          <a:p>
            <a:pPr marL="457200" lvl="0" indent="-342900" algn="l" rtl="0">
              <a:lnSpc>
                <a:spcPct val="115000"/>
              </a:lnSpc>
              <a:spcBef>
                <a:spcPts val="0"/>
              </a:spcBef>
              <a:spcAft>
                <a:spcPts val="0"/>
              </a:spcAft>
              <a:buSzPts val="1800"/>
              <a:buChar char="●"/>
            </a:pPr>
            <a:endParaRPr lang="en-US" dirty="0">
              <a:solidFill>
                <a:schemeClr val="dk1"/>
              </a:solidFill>
            </a:endParaRPr>
          </a:p>
        </p:txBody>
      </p:sp>
    </p:spTree>
    <p:extLst>
      <p:ext uri="{BB962C8B-B14F-4D97-AF65-F5344CB8AC3E}">
        <p14:creationId xmlns:p14="http://schemas.microsoft.com/office/powerpoint/2010/main" val="401493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- 4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So here was the original </a:t>
            </a:r>
            <a:r>
              <a:rPr lang="he-IL" b="1" dirty="0">
                <a:solidFill>
                  <a:schemeClr val="tx1"/>
                </a:solidFill>
              </a:rPr>
              <a:t>שו"ח כה"ז חד"ו </a:t>
            </a:r>
            <a:r>
              <a:rPr lang="en-US" b="1" dirty="0">
                <a:solidFill>
                  <a:schemeClr val="tx1"/>
                </a:solidFill>
              </a:rPr>
              <a:t> </a:t>
            </a:r>
            <a:r>
              <a:rPr lang="en-US" dirty="0">
                <a:solidFill>
                  <a:schemeClr val="tx1"/>
                </a:solidFill>
              </a:rPr>
              <a:t>system:</a:t>
            </a:r>
            <a:endParaRPr lang="en-US"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Find the </a:t>
            </a:r>
            <a:r>
              <a:rPr lang="en-US" dirty="0" err="1">
                <a:solidFill>
                  <a:schemeClr val="dk1"/>
                </a:solidFill>
              </a:rPr>
              <a:t>molad</a:t>
            </a:r>
            <a:r>
              <a:rPr lang="en-US" dirty="0">
                <a:solidFill>
                  <a:schemeClr val="dk1"/>
                </a:solidFill>
              </a:rPr>
              <a:t> of </a:t>
            </a:r>
            <a:r>
              <a:rPr lang="en-US" dirty="0" err="1">
                <a:solidFill>
                  <a:schemeClr val="dk1"/>
                </a:solidFill>
              </a:rPr>
              <a:t>Tishrei</a:t>
            </a:r>
            <a:r>
              <a:rPr lang="en-US" dirty="0">
                <a:solidFill>
                  <a:schemeClr val="dk1"/>
                </a:solidFill>
              </a:rPr>
              <a:t> for </a:t>
            </a:r>
            <a:r>
              <a:rPr lang="en-US" i="1" dirty="0">
                <a:solidFill>
                  <a:schemeClr val="dk1"/>
                </a:solidFill>
              </a:rPr>
              <a:t>four </a:t>
            </a:r>
            <a:r>
              <a:rPr lang="en-US" dirty="0">
                <a:solidFill>
                  <a:schemeClr val="dk1"/>
                </a:solidFill>
              </a:rPr>
              <a:t>years: last year, this year, next year, the year after.</a:t>
            </a:r>
          </a:p>
          <a:p>
            <a:pPr marL="457200" lvl="0" indent="-342900" algn="l" rtl="0">
              <a:lnSpc>
                <a:spcPct val="115000"/>
              </a:lnSpc>
              <a:spcBef>
                <a:spcPts val="0"/>
              </a:spcBef>
              <a:spcAft>
                <a:spcPts val="0"/>
              </a:spcAft>
              <a:buSzPts val="1800"/>
              <a:buChar char="●"/>
            </a:pPr>
            <a:r>
              <a:rPr lang="en-US" dirty="0">
                <a:solidFill>
                  <a:schemeClr val="dk1"/>
                </a:solidFill>
              </a:rPr>
              <a:t>Adjust each of them forward, if needed, using </a:t>
            </a:r>
            <a:r>
              <a:rPr lang="he-IL" dirty="0">
                <a:solidFill>
                  <a:schemeClr val="dk1"/>
                </a:solidFill>
              </a:rPr>
              <a:t>מולד זקן</a:t>
            </a:r>
            <a:r>
              <a:rPr lang="en-US" dirty="0">
                <a:solidFill>
                  <a:schemeClr val="dk1"/>
                </a:solidFill>
              </a:rPr>
              <a:t> and </a:t>
            </a:r>
            <a:r>
              <a:rPr lang="he-IL" dirty="0">
                <a:solidFill>
                  <a:schemeClr val="dk1"/>
                </a:solidFill>
              </a:rPr>
              <a:t>לא אד"ו ראש</a:t>
            </a:r>
            <a:r>
              <a:rPr lang="en-US" dirty="0">
                <a:solidFill>
                  <a:schemeClr val="dk1"/>
                </a:solidFill>
              </a:rPr>
              <a:t>.</a:t>
            </a:r>
          </a:p>
          <a:p>
            <a:pPr marL="457200" lvl="0" indent="-342900" algn="l" rtl="0">
              <a:lnSpc>
                <a:spcPct val="115000"/>
              </a:lnSpc>
              <a:spcBef>
                <a:spcPts val="0"/>
              </a:spcBef>
              <a:spcAft>
                <a:spcPts val="0"/>
              </a:spcAft>
              <a:buSzPts val="1800"/>
              <a:buChar char="●"/>
            </a:pPr>
            <a:r>
              <a:rPr lang="en-US" dirty="0">
                <a:solidFill>
                  <a:schemeClr val="dk1"/>
                </a:solidFill>
              </a:rPr>
              <a:t>Check the resulting lengths of last year, this year, and next year.</a:t>
            </a:r>
          </a:p>
          <a:p>
            <a:pPr marL="457200" lvl="0" indent="-342900" algn="l" rtl="0">
              <a:lnSpc>
                <a:spcPct val="115000"/>
              </a:lnSpc>
              <a:spcBef>
                <a:spcPts val="0"/>
              </a:spcBef>
              <a:spcAft>
                <a:spcPts val="0"/>
              </a:spcAft>
              <a:buSzPts val="1800"/>
              <a:buChar char="●"/>
            </a:pPr>
            <a:r>
              <a:rPr lang="en-US" dirty="0">
                <a:solidFill>
                  <a:schemeClr val="dk1"/>
                </a:solidFill>
              </a:rPr>
              <a:t>Use the rule </a:t>
            </a:r>
            <a:r>
              <a:rPr lang="he-IL" dirty="0">
                <a:solidFill>
                  <a:schemeClr val="tx1"/>
                </a:solidFill>
              </a:rPr>
              <a:t>שו"ח כה"ז חד"ו</a:t>
            </a:r>
            <a:r>
              <a:rPr lang="en-US" dirty="0">
                <a:solidFill>
                  <a:schemeClr val="tx1"/>
                </a:solidFill>
              </a:rPr>
              <a:t>. I</a:t>
            </a:r>
            <a:r>
              <a:rPr lang="en-US" dirty="0">
                <a:solidFill>
                  <a:schemeClr val="dk1"/>
                </a:solidFill>
              </a:rPr>
              <a:t>f any one is too long, move the day of Rosh Hashana at its beginning forward one day to adjust. If that violates </a:t>
            </a:r>
            <a:r>
              <a:rPr lang="he-IL" dirty="0">
                <a:solidFill>
                  <a:schemeClr val="dk1"/>
                </a:solidFill>
              </a:rPr>
              <a:t>לא אד"ו ראש</a:t>
            </a:r>
            <a:r>
              <a:rPr lang="en-US" dirty="0">
                <a:solidFill>
                  <a:schemeClr val="dk1"/>
                </a:solidFill>
              </a:rPr>
              <a:t>, move it again.</a:t>
            </a:r>
          </a:p>
          <a:p>
            <a:pPr marL="457200" lvl="0" indent="-342900" algn="l" rtl="0">
              <a:lnSpc>
                <a:spcPct val="115000"/>
              </a:lnSpc>
              <a:spcBef>
                <a:spcPts val="0"/>
              </a:spcBef>
              <a:spcAft>
                <a:spcPts val="0"/>
              </a:spcAft>
              <a:buSzPts val="1800"/>
              <a:buChar char="●"/>
            </a:pPr>
            <a:r>
              <a:rPr lang="en-US" dirty="0">
                <a:solidFill>
                  <a:schemeClr val="dk1"/>
                </a:solidFill>
              </a:rPr>
              <a:t>If one is too short, move the day of Rosh Hashana at its </a:t>
            </a:r>
            <a:r>
              <a:rPr lang="en-US" i="1" dirty="0">
                <a:solidFill>
                  <a:schemeClr val="dk1"/>
                </a:solidFill>
              </a:rPr>
              <a:t>end</a:t>
            </a:r>
            <a:r>
              <a:rPr lang="en-US" dirty="0">
                <a:solidFill>
                  <a:schemeClr val="dk1"/>
                </a:solidFill>
              </a:rPr>
              <a:t> forward one day to adjust, same idea.</a:t>
            </a:r>
          </a:p>
        </p:txBody>
      </p:sp>
    </p:spTree>
    <p:extLst>
      <p:ext uri="{BB962C8B-B14F-4D97-AF65-F5344CB8AC3E}">
        <p14:creationId xmlns:p14="http://schemas.microsoft.com/office/powerpoint/2010/main" val="351392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4b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More on the</a:t>
            </a:r>
            <a:r>
              <a:rPr lang="he-IL" b="1" dirty="0">
                <a:solidFill>
                  <a:schemeClr val="tx1"/>
                </a:solidFill>
              </a:rPr>
              <a:t>שו"ח כה"ז חד"ו </a:t>
            </a:r>
            <a:r>
              <a:rPr lang="en-US" b="1" dirty="0">
                <a:solidFill>
                  <a:schemeClr val="tx1"/>
                </a:solidFill>
              </a:rPr>
              <a:t> </a:t>
            </a:r>
            <a:r>
              <a:rPr lang="en-US" dirty="0">
                <a:solidFill>
                  <a:schemeClr val="tx1"/>
                </a:solidFill>
              </a:rPr>
              <a:t>system:</a:t>
            </a:r>
            <a:endParaRPr lang="en-US"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You might think that adjustments like that could have a knock-on effect, messing up the length of the next year over. That turns out never to happen; you never need to do it more than once.</a:t>
            </a:r>
          </a:p>
          <a:p>
            <a:pPr lvl="0"/>
            <a:r>
              <a:rPr lang="en-US" dirty="0">
                <a:solidFill>
                  <a:schemeClr val="dk1"/>
                </a:solidFill>
              </a:rPr>
              <a:t>Even if we are only interested in the beginning and end of </a:t>
            </a:r>
            <a:r>
              <a:rPr lang="en-US" i="1" dirty="0">
                <a:solidFill>
                  <a:schemeClr val="dk1"/>
                </a:solidFill>
              </a:rPr>
              <a:t>this </a:t>
            </a:r>
            <a:r>
              <a:rPr lang="en-US" dirty="0">
                <a:solidFill>
                  <a:schemeClr val="dk1"/>
                </a:solidFill>
              </a:rPr>
              <a:t>year, for this year’s calendar, we still need to work out the </a:t>
            </a:r>
            <a:r>
              <a:rPr lang="en-US" dirty="0" err="1">
                <a:solidFill>
                  <a:schemeClr val="dk1"/>
                </a:solidFill>
              </a:rPr>
              <a:t>molads</a:t>
            </a:r>
            <a:r>
              <a:rPr lang="en-US" dirty="0">
                <a:solidFill>
                  <a:schemeClr val="dk1"/>
                </a:solidFill>
              </a:rPr>
              <a:t> of all these four years. That’s because the length of </a:t>
            </a:r>
            <a:r>
              <a:rPr lang="en-US" i="1" dirty="0">
                <a:solidFill>
                  <a:schemeClr val="dk1"/>
                </a:solidFill>
              </a:rPr>
              <a:t>next</a:t>
            </a:r>
            <a:r>
              <a:rPr lang="en-US" dirty="0">
                <a:solidFill>
                  <a:schemeClr val="dk1"/>
                </a:solidFill>
              </a:rPr>
              <a:t> year could pull the Rosh Hashana at the end of this year forward, and the length of </a:t>
            </a:r>
            <a:r>
              <a:rPr lang="en-US" i="1" dirty="0">
                <a:solidFill>
                  <a:schemeClr val="dk1"/>
                </a:solidFill>
              </a:rPr>
              <a:t>last</a:t>
            </a:r>
            <a:r>
              <a:rPr lang="en-US" dirty="0">
                <a:solidFill>
                  <a:schemeClr val="dk1"/>
                </a:solidFill>
              </a:rPr>
              <a:t> year could pull the Rosh Hashana at the beginning of this year forward.</a:t>
            </a:r>
          </a:p>
        </p:txBody>
      </p:sp>
    </p:spTree>
    <p:extLst>
      <p:ext uri="{BB962C8B-B14F-4D97-AF65-F5344CB8AC3E}">
        <p14:creationId xmlns:p14="http://schemas.microsoft.com/office/powerpoint/2010/main" val="18158194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7"/>
</p:tagLst>
</file>

<file path=ppt/tags/tag2.xml><?xml version="1.0" encoding="utf-8"?>
<p:tagLst xmlns:a="http://schemas.openxmlformats.org/drawingml/2006/main" xmlns:r="http://schemas.openxmlformats.org/officeDocument/2006/relationships" xmlns:p="http://schemas.openxmlformats.org/presentationml/2006/main">
  <p:tag name="TIMING" val="|3.7"/>
</p:tagLst>
</file>

<file path=ppt/tags/tag3.xml><?xml version="1.0" encoding="utf-8"?>
<p:tagLst xmlns:a="http://schemas.openxmlformats.org/drawingml/2006/main" xmlns:r="http://schemas.openxmlformats.org/officeDocument/2006/relationships" xmlns:p="http://schemas.openxmlformats.org/presentationml/2006/main">
  <p:tag name="TIMING" val="|3.7"/>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7171</TotalTime>
  <Words>2279</Words>
  <Application>Microsoft Office PowerPoint</Application>
  <PresentationFormat>On-screen Show (16:9)</PresentationFormat>
  <Paragraphs>126</Paragraphs>
  <Slides>30</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David</vt:lpstr>
      <vt:lpstr>Simple Light</vt:lpstr>
      <vt:lpstr>The Four Gates</vt:lpstr>
      <vt:lpstr>Contents</vt:lpstr>
      <vt:lpstr>History of the “ארבעה שערים” - 1</vt:lpstr>
      <vt:lpstr>History of the “ארבעה שערים” - 2</vt:lpstr>
      <vt:lpstr>History of the “ארבעה שערים” – 3a</vt:lpstr>
      <vt:lpstr>Allowable length of year - summary</vt:lpstr>
      <vt:lpstr>History of the “ארבעה שערים” – 3b</vt:lpstr>
      <vt:lpstr>History of the “ארבעה שערים” - 4 </vt:lpstr>
      <vt:lpstr>History of the “ארבעה שערים” – 4b </vt:lpstr>
      <vt:lpstr>History of the “ארבעה שערים” - 5 </vt:lpstr>
      <vt:lpstr>History of the “ארבעה שערים” - 6 </vt:lpstr>
      <vt:lpstr>Contents</vt:lpstr>
      <vt:lpstr>ארבעה שערים</vt:lpstr>
      <vt:lpstr>PowerPoint Presentation</vt:lpstr>
      <vt:lpstr>History of the “ארבעה שערים” – 7b </vt:lpstr>
      <vt:lpstr>ארבעה שערים - 1</vt:lpstr>
      <vt:lpstr>ארבעה שערים - 2</vt:lpstr>
      <vt:lpstr>Contents</vt:lpstr>
      <vt:lpstr>The Four Gates app - 1</vt:lpstr>
      <vt:lpstr>The Four Gates app - 2</vt:lpstr>
      <vt:lpstr>The Four Gates app - 3</vt:lpstr>
      <vt:lpstr>The Four Gates app - 4</vt:lpstr>
      <vt:lpstr>The Four Gates app - 5</vt:lpstr>
      <vt:lpstr>The Four Gates app - 6</vt:lpstr>
      <vt:lpstr>The Four Gates app – 7a</vt:lpstr>
      <vt:lpstr>The Four Gates app – 7b</vt:lpstr>
      <vt:lpstr>The Four Gates app – 7c</vt:lpstr>
      <vt:lpstr>The Four Gates app – 7d</vt:lpstr>
      <vt:lpstr>The Four Gates app – 7e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year’s calendar</dc:title>
  <dc:creator>SC-Michael Reach</dc:creator>
  <cp:lastModifiedBy>Michael Reach</cp:lastModifiedBy>
  <cp:revision>276</cp:revision>
  <dcterms:modified xsi:type="dcterms:W3CDTF">2024-03-10T03:43:12Z</dcterms:modified>
</cp:coreProperties>
</file>