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4"/>
    <p:sldMasterId id="2147483653" r:id="rId5"/>
  </p:sldMasterIdLst>
  <p:notesMasterIdLst>
    <p:notesMasterId r:id="rId7"/>
  </p:notesMasterIdLst>
  <p:handoutMasterIdLst>
    <p:handoutMasterId r:id="rId8"/>
  </p:handoutMasterIdLst>
  <p:sldIdLst>
    <p:sldId id="258" r:id="rId6"/>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016"/>
    <a:srgbClr val="47000D"/>
    <a:srgbClr val="4D1404"/>
    <a:srgbClr val="A8071F"/>
    <a:srgbClr val="A33B4A"/>
    <a:srgbClr val="991C2E"/>
    <a:srgbClr val="D41532"/>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F8414-31B5-4469-A5D6-19EF2CC0FB36}" v="292" dt="2025-04-03T16:09:37.6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6" d="100"/>
          <a:sy n="16" d="100"/>
        </p:scale>
        <p:origin x="1642" y="14"/>
      </p:cViewPr>
      <p:guideLst>
        <p:guide orient="horz" pos="3318"/>
        <p:guide orient="horz" pos="288"/>
        <p:guide orient="horz" pos="20160"/>
        <p:guide orient="horz"/>
        <p:guide pos="264"/>
        <p:guide pos="2738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1082302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l">
              <a:buClr>
                <a:schemeClr val="accent1"/>
              </a:buClr>
              <a:buSzPct val="100000"/>
              <a:buFont typeface="Wingdings" pitchFamily="2" charset="2"/>
              <a:buNone/>
              <a:defRPr sz="3700" b="1" u="sng" baseline="0">
                <a:solidFill>
                  <a:schemeClr val="accent1"/>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127915"/>
            <a:ext cx="31998968" cy="1280160"/>
          </a:xfrm>
          <a:prstGeom prst="rect">
            <a:avLst/>
          </a:prstGeom>
        </p:spPr>
        <p:txBody>
          <a:bodyPr>
            <a:normAutofit/>
          </a:bodyPr>
          <a:lstStyle>
            <a:lvl1pPr marL="0" indent="0" algn="ctr">
              <a:buFontTx/>
              <a:buNone/>
              <a:defRPr sz="5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1847755"/>
            <a:ext cx="31998968" cy="1280160"/>
          </a:xfrm>
          <a:prstGeom prst="rect">
            <a:avLst/>
          </a:prstGeom>
        </p:spPr>
        <p:txBody>
          <a:bodyPr anchor="t" anchorCtr="1">
            <a:normAutofit/>
          </a:bodyPr>
          <a:lstStyle>
            <a:lvl1pPr marL="0" indent="0" algn="ctr">
              <a:buFontTx/>
              <a:buNone/>
              <a:defRPr sz="80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209781"/>
            <a:ext cx="31998968" cy="1637973"/>
          </a:xfrm>
          <a:prstGeom prst="rect">
            <a:avLst/>
          </a:prstGeom>
        </p:spPr>
        <p:txBody>
          <a:bodyPr anchor="t" anchorCtr="1">
            <a:normAutofit/>
          </a:bodyPr>
          <a:lstStyle>
            <a:lvl1pPr marL="0" indent="0" algn="ctr">
              <a:buFontTx/>
              <a:buNone/>
              <a:defRPr sz="9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6598284-F28D-A64F-83EE-A86CA6EC938B}"/>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A8CE8E3-AE08-7141-8144-8FB830A2D4B4}"/>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i="0">
                          <a:solidFill>
                            <a:srgbClr val="FFC000"/>
                          </a:solidFill>
                          <a:latin typeface="Arial"/>
                          <a:cs typeface="Arial"/>
                        </a:rPr>
                        <a:t>36"x48" </a:t>
                      </a:r>
                      <a:r>
                        <a:rPr lang="en-US" sz="2000" i="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template for a </a:t>
                      </a:r>
                    </a:p>
                    <a:p>
                      <a:pPr algn="ctr"/>
                      <a:r>
                        <a:rPr lang="en-US" sz="2000">
                          <a:solidFill>
                            <a:schemeClr val="bg1"/>
                          </a:solidFill>
                          <a:latin typeface="Arial" panose="020B0604020202020204" pitchFamily="34" charset="0"/>
                          <a:cs typeface="Arial" panose="020B0604020202020204" pitchFamily="34" charset="0"/>
                        </a:rPr>
                        <a:t>presentation poster</a:t>
                      </a:r>
                      <a:br>
                        <a:rPr lang="en-US" sz="2000">
                          <a:solidFill>
                            <a:schemeClr val="bg1"/>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36 inches tall</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by</a:t>
                      </a:r>
                      <a:br>
                        <a:rPr lang="en-US" sz="3600" b="1">
                          <a:solidFill>
                            <a:srgbClr val="FFC000"/>
                          </a:solidFill>
                          <a:latin typeface="Arial" panose="020B0604020202020204" pitchFamily="34" charset="0"/>
                          <a:cs typeface="Arial" panose="020B0604020202020204" pitchFamily="34" charset="0"/>
                        </a:rPr>
                      </a:br>
                      <a:r>
                        <a:rPr lang="en-US" sz="3600" b="1">
                          <a:solidFill>
                            <a:srgbClr val="FFC000"/>
                          </a:solidFill>
                          <a:latin typeface="Arial" panose="020B0604020202020204" pitchFamily="34" charset="0"/>
                          <a:cs typeface="Arial" panose="020B0604020202020204" pitchFamily="34" charset="0"/>
                        </a:rPr>
                        <a:t>48 inches wide</a:t>
                      </a:r>
                      <a:br>
                        <a:rPr lang="en-US" sz="2000">
                          <a:solidFill>
                            <a:schemeClr val="bg1"/>
                          </a:solidFill>
                          <a:latin typeface="Arial" panose="020B0604020202020204" pitchFamily="34" charset="0"/>
                          <a:cs typeface="Arial" panose="020B0604020202020204" pitchFamily="34" charset="0"/>
                        </a:rPr>
                      </a:br>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30 tall x 40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42 tall x 56 wide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9"/>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35" name="Text Box 14">
            <a:extLst>
              <a:ext uri="{FF2B5EF4-FFF2-40B4-BE49-F238E27FC236}">
                <a16:creationId xmlns:a16="http://schemas.microsoft.com/office/drawing/2014/main" id="{3FFCB1CF-053D-954E-8947-A06DFECB49EC}"/>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B91B61-1BF7-CF4F-A115-F49A79331A94}"/>
              </a:ext>
            </a:extLst>
          </p:cNvPr>
          <p:cNvSpPr/>
          <p:nvPr userDrawn="1"/>
        </p:nvSpPr>
        <p:spPr>
          <a:xfrm rot="10800000">
            <a:off x="0" y="31365486"/>
            <a:ext cx="43891200" cy="15497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3DC4674-0CF7-354A-A116-FE36983B2F8A}"/>
              </a:ext>
            </a:extLst>
          </p:cNvPr>
          <p:cNvSpPr/>
          <p:nvPr userDrawn="1"/>
        </p:nvSpPr>
        <p:spPr>
          <a:xfrm>
            <a:off x="0" y="1"/>
            <a:ext cx="43891200" cy="44927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Box 14">
            <a:extLst>
              <a:ext uri="{FF2B5EF4-FFF2-40B4-BE49-F238E27FC236}">
                <a16:creationId xmlns:a16="http://schemas.microsoft.com/office/drawing/2014/main" id="{DE33BC39-810B-224F-8803-2E61979327C9}"/>
              </a:ext>
            </a:extLst>
          </p:cNvPr>
          <p:cNvSpPr txBox="1">
            <a:spLocks noChangeArrowheads="1"/>
          </p:cNvSpPr>
          <p:nvPr userDrawn="1"/>
        </p:nvSpPr>
        <p:spPr bwMode="auto">
          <a:xfrm>
            <a:off x="1128393" y="31971938"/>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
        <p:nvSpPr>
          <p:cNvPr id="8" name="Text Placeholder 3">
            <a:extLst>
              <a:ext uri="{FF2B5EF4-FFF2-40B4-BE49-F238E27FC236}">
                <a16:creationId xmlns:a16="http://schemas.microsoft.com/office/drawing/2014/main" id="{5DD732AC-3E9E-AA4A-B182-B91BD39117A4}"/>
              </a:ext>
            </a:extLst>
          </p:cNvPr>
          <p:cNvSpPr txBox="1">
            <a:spLocks/>
          </p:cNvSpPr>
          <p:nvPr userDrawn="1"/>
        </p:nvSpPr>
        <p:spPr>
          <a:xfrm>
            <a:off x="459674" y="6378481"/>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9" name="Text Placeholder 5">
            <a:extLst>
              <a:ext uri="{FF2B5EF4-FFF2-40B4-BE49-F238E27FC236}">
                <a16:creationId xmlns:a16="http://schemas.microsoft.com/office/drawing/2014/main" id="{609F4039-E820-734C-ADDF-D84CC5DAE2AE}"/>
              </a:ext>
            </a:extLst>
          </p:cNvPr>
          <p:cNvSpPr txBox="1">
            <a:spLocks/>
          </p:cNvSpPr>
          <p:nvPr userDrawn="1"/>
        </p:nvSpPr>
        <p:spPr>
          <a:xfrm>
            <a:off x="477827"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INTRODUCTION or ABSTRACT</a:t>
            </a:r>
          </a:p>
        </p:txBody>
      </p:sp>
      <p:sp>
        <p:nvSpPr>
          <p:cNvPr id="11" name="Text Placeholder 5">
            <a:extLst>
              <a:ext uri="{FF2B5EF4-FFF2-40B4-BE49-F238E27FC236}">
                <a16:creationId xmlns:a16="http://schemas.microsoft.com/office/drawing/2014/main" id="{9E0C7155-99EC-7148-984A-9AED97984EBE}"/>
              </a:ext>
            </a:extLst>
          </p:cNvPr>
          <p:cNvSpPr txBox="1">
            <a:spLocks/>
          </p:cNvSpPr>
          <p:nvPr userDrawn="1"/>
        </p:nvSpPr>
        <p:spPr>
          <a:xfrm>
            <a:off x="477825" y="14212513"/>
            <a:ext cx="10050462"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OBJECTIVES</a:t>
            </a:r>
          </a:p>
        </p:txBody>
      </p:sp>
      <p:sp>
        <p:nvSpPr>
          <p:cNvPr id="12" name="Text Placeholder 3">
            <a:extLst>
              <a:ext uri="{FF2B5EF4-FFF2-40B4-BE49-F238E27FC236}">
                <a16:creationId xmlns:a16="http://schemas.microsoft.com/office/drawing/2014/main" id="{FD6EF4D6-BCDF-0E4D-8328-4D5259E0E1AF}"/>
              </a:ext>
            </a:extLst>
          </p:cNvPr>
          <p:cNvSpPr txBox="1">
            <a:spLocks/>
          </p:cNvSpPr>
          <p:nvPr userDrawn="1"/>
        </p:nvSpPr>
        <p:spPr>
          <a:xfrm>
            <a:off x="11460161"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3" name="Text Placeholder 5">
            <a:extLst>
              <a:ext uri="{FF2B5EF4-FFF2-40B4-BE49-F238E27FC236}">
                <a16:creationId xmlns:a16="http://schemas.microsoft.com/office/drawing/2014/main" id="{F03D84C9-4789-2645-A0D4-1041D18D8A3D}"/>
              </a:ext>
            </a:extLst>
          </p:cNvPr>
          <p:cNvSpPr txBox="1">
            <a:spLocks/>
          </p:cNvSpPr>
          <p:nvPr userDrawn="1"/>
        </p:nvSpPr>
        <p:spPr>
          <a:xfrm>
            <a:off x="11460162" y="5548749"/>
            <a:ext cx="10048875"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MATERIALS &amp; METHODS</a:t>
            </a:r>
          </a:p>
        </p:txBody>
      </p:sp>
      <p:sp>
        <p:nvSpPr>
          <p:cNvPr id="14" name="Text Placeholder 3">
            <a:extLst>
              <a:ext uri="{FF2B5EF4-FFF2-40B4-BE49-F238E27FC236}">
                <a16:creationId xmlns:a16="http://schemas.microsoft.com/office/drawing/2014/main" id="{48B0F29A-1496-164F-B7A8-A71F3831EAD6}"/>
              </a:ext>
            </a:extLst>
          </p:cNvPr>
          <p:cNvSpPr txBox="1">
            <a:spLocks/>
          </p:cNvSpPr>
          <p:nvPr userDrawn="1"/>
        </p:nvSpPr>
        <p:spPr>
          <a:xfrm>
            <a:off x="22385343" y="6378481"/>
            <a:ext cx="10048874"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5" name="Text Placeholder 5">
            <a:extLst>
              <a:ext uri="{FF2B5EF4-FFF2-40B4-BE49-F238E27FC236}">
                <a16:creationId xmlns:a16="http://schemas.microsoft.com/office/drawing/2014/main" id="{F8EF562C-EBD7-054A-A2AC-2878C2B07911}"/>
              </a:ext>
            </a:extLst>
          </p:cNvPr>
          <p:cNvSpPr txBox="1">
            <a:spLocks/>
          </p:cNvSpPr>
          <p:nvPr userDrawn="1"/>
        </p:nvSpPr>
        <p:spPr>
          <a:xfrm>
            <a:off x="22377404" y="5548749"/>
            <a:ext cx="10058400" cy="754045"/>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RESULTS</a:t>
            </a:r>
          </a:p>
        </p:txBody>
      </p:sp>
      <p:sp>
        <p:nvSpPr>
          <p:cNvPr id="16" name="Text Placeholder 5">
            <a:extLst>
              <a:ext uri="{FF2B5EF4-FFF2-40B4-BE49-F238E27FC236}">
                <a16:creationId xmlns:a16="http://schemas.microsoft.com/office/drawing/2014/main" id="{6EBFD6E6-D930-EE40-8FC7-D76AF1D0E745}"/>
              </a:ext>
            </a:extLst>
          </p:cNvPr>
          <p:cNvSpPr txBox="1">
            <a:spLocks/>
          </p:cNvSpPr>
          <p:nvPr userDrawn="1"/>
        </p:nvSpPr>
        <p:spPr>
          <a:xfrm>
            <a:off x="33390292" y="5548749"/>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CONCLUSIONS</a:t>
            </a:r>
          </a:p>
        </p:txBody>
      </p:sp>
      <p:sp>
        <p:nvSpPr>
          <p:cNvPr id="17" name="Text Placeholder 3">
            <a:extLst>
              <a:ext uri="{FF2B5EF4-FFF2-40B4-BE49-F238E27FC236}">
                <a16:creationId xmlns:a16="http://schemas.microsoft.com/office/drawing/2014/main" id="{802A46EB-776F-BF46-A88D-CF9AB67DA71E}"/>
              </a:ext>
            </a:extLst>
          </p:cNvPr>
          <p:cNvSpPr txBox="1">
            <a:spLocks/>
          </p:cNvSpPr>
          <p:nvPr userDrawn="1"/>
        </p:nvSpPr>
        <p:spPr>
          <a:xfrm>
            <a:off x="33390292" y="6378481"/>
            <a:ext cx="10047018"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18" name="Text Placeholder 5">
            <a:extLst>
              <a:ext uri="{FF2B5EF4-FFF2-40B4-BE49-F238E27FC236}">
                <a16:creationId xmlns:a16="http://schemas.microsoft.com/office/drawing/2014/main" id="{25460E65-74E6-8846-A727-BB6BBAD071AE}"/>
              </a:ext>
            </a:extLst>
          </p:cNvPr>
          <p:cNvSpPr txBox="1">
            <a:spLocks/>
          </p:cNvSpPr>
          <p:nvPr userDrawn="1"/>
        </p:nvSpPr>
        <p:spPr>
          <a:xfrm>
            <a:off x="33390292" y="14272738"/>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REFERENCES</a:t>
            </a:r>
          </a:p>
        </p:txBody>
      </p:sp>
      <p:sp>
        <p:nvSpPr>
          <p:cNvPr id="19" name="Text Placeholder 3">
            <a:extLst>
              <a:ext uri="{FF2B5EF4-FFF2-40B4-BE49-F238E27FC236}">
                <a16:creationId xmlns:a16="http://schemas.microsoft.com/office/drawing/2014/main" id="{4F37FE17-0EC4-9F4C-9A7E-25D1C6169A89}"/>
              </a:ext>
            </a:extLst>
          </p:cNvPr>
          <p:cNvSpPr txBox="1">
            <a:spLocks/>
          </p:cNvSpPr>
          <p:nvPr userDrawn="1"/>
        </p:nvSpPr>
        <p:spPr>
          <a:xfrm>
            <a:off x="33390292" y="15011402"/>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0" name="Text Placeholder 5">
            <a:extLst>
              <a:ext uri="{FF2B5EF4-FFF2-40B4-BE49-F238E27FC236}">
                <a16:creationId xmlns:a16="http://schemas.microsoft.com/office/drawing/2014/main" id="{99AB85CB-8CCD-D64F-BB54-7D62FBC4C219}"/>
              </a:ext>
            </a:extLst>
          </p:cNvPr>
          <p:cNvSpPr txBox="1">
            <a:spLocks/>
          </p:cNvSpPr>
          <p:nvPr userDrawn="1"/>
        </p:nvSpPr>
        <p:spPr>
          <a:xfrm>
            <a:off x="33390292" y="25679401"/>
            <a:ext cx="10047018" cy="754045"/>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to edit)  ACKNOWLEDGEMENTS or  CONTACT</a:t>
            </a:r>
          </a:p>
        </p:txBody>
      </p:sp>
      <p:sp>
        <p:nvSpPr>
          <p:cNvPr id="21" name="Text Placeholder 3">
            <a:extLst>
              <a:ext uri="{FF2B5EF4-FFF2-40B4-BE49-F238E27FC236}">
                <a16:creationId xmlns:a16="http://schemas.microsoft.com/office/drawing/2014/main" id="{13FCCE08-C822-FD48-95EB-FFA5C8601F56}"/>
              </a:ext>
            </a:extLst>
          </p:cNvPr>
          <p:cNvSpPr txBox="1">
            <a:spLocks/>
          </p:cNvSpPr>
          <p:nvPr userDrawn="1"/>
        </p:nvSpPr>
        <p:spPr>
          <a:xfrm>
            <a:off x="33390292" y="26433446"/>
            <a:ext cx="10052050"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2" name="Text Placeholder 3">
            <a:extLst>
              <a:ext uri="{FF2B5EF4-FFF2-40B4-BE49-F238E27FC236}">
                <a16:creationId xmlns:a16="http://schemas.microsoft.com/office/drawing/2014/main" id="{84E05100-FF55-554B-9C62-0172D9F4627E}"/>
              </a:ext>
            </a:extLst>
          </p:cNvPr>
          <p:cNvSpPr txBox="1">
            <a:spLocks/>
          </p:cNvSpPr>
          <p:nvPr userDrawn="1"/>
        </p:nvSpPr>
        <p:spPr>
          <a:xfrm>
            <a:off x="459674" y="14951552"/>
            <a:ext cx="10056813" cy="846363"/>
          </a:xfrm>
          <a:prstGeom prst="rect">
            <a:avLst/>
          </a:prstGeom>
        </p:spPr>
        <p:txBody>
          <a:bodyPr wrap="square" lIns="228589" tIns="228589" rIns="228589" bIns="228589">
            <a:spAutoFit/>
          </a:bodyPr>
          <a:lstStyle>
            <a:lvl1pPr marL="0" indent="0" algn="l" defTabSz="4388900" rtl="0" eaLnBrk="1" latinLnBrk="0" hangingPunct="1">
              <a:spcBef>
                <a:spcPct val="20000"/>
              </a:spcBef>
              <a:buFont typeface="Arial" pitchFamily="34" charset="0"/>
              <a:buNone/>
              <a:defRPr sz="2500" kern="1200">
                <a:solidFill>
                  <a:schemeClr val="accent5">
                    <a:lumMod val="50000"/>
                  </a:schemeClr>
                </a:solidFill>
                <a:latin typeface="Times New Roman" pitchFamily="18" charset="0"/>
                <a:ea typeface="+mn-ea"/>
                <a:cs typeface="Times New Roman" pitchFamily="18" charset="0"/>
              </a:defRPr>
            </a:lvl1pPr>
            <a:lvl2pPr marL="1485825"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2pPr>
            <a:lvl3pPr marL="2057297" indent="-571471"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3pPr>
            <a:lvl4pPr marL="2685916" indent="-628619"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4pPr>
            <a:lvl5pPr marL="3143093" indent="-457177" algn="l" defTabSz="4388900" rtl="0" eaLnBrk="1" latinLnBrk="0" hangingPunct="1">
              <a:spcBef>
                <a:spcPct val="20000"/>
              </a:spcBef>
              <a:buFont typeface="Arial" pitchFamily="34" charset="0"/>
              <a:buChar char="»"/>
              <a:defRPr sz="2500" kern="1200">
                <a:solidFill>
                  <a:schemeClr val="tx1"/>
                </a:solidFill>
                <a:latin typeface="Trebuchet MS" pitchFamily="34" charset="0"/>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Type in or paste your text here</a:t>
            </a:r>
          </a:p>
        </p:txBody>
      </p:sp>
      <p:sp>
        <p:nvSpPr>
          <p:cNvPr id="23" name="Text Placeholder 76">
            <a:extLst>
              <a:ext uri="{FF2B5EF4-FFF2-40B4-BE49-F238E27FC236}">
                <a16:creationId xmlns:a16="http://schemas.microsoft.com/office/drawing/2014/main" id="{0F455A0D-C545-4747-8E3B-634B87BC0696}"/>
              </a:ext>
            </a:extLst>
          </p:cNvPr>
          <p:cNvSpPr txBox="1">
            <a:spLocks/>
          </p:cNvSpPr>
          <p:nvPr userDrawn="1"/>
        </p:nvSpPr>
        <p:spPr>
          <a:xfrm>
            <a:off x="5932593" y="3127915"/>
            <a:ext cx="31998968" cy="1280160"/>
          </a:xfrm>
          <a:prstGeom prst="rect">
            <a:avLst/>
          </a:prstGeom>
        </p:spPr>
        <p:txBody>
          <a:bodyPr>
            <a:normAutofit/>
          </a:bodyPr>
          <a:lstStyle>
            <a:lvl1pPr marL="0" indent="0" algn="ctr" defTabSz="4388900" rtl="0" eaLnBrk="1" latinLnBrk="0" hangingPunct="1">
              <a:spcBef>
                <a:spcPct val="20000"/>
              </a:spcBef>
              <a:buFontTx/>
              <a:buNone/>
              <a:defRPr sz="54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affiliations</a:t>
            </a:r>
          </a:p>
        </p:txBody>
      </p:sp>
      <p:sp>
        <p:nvSpPr>
          <p:cNvPr id="24" name="Text Placeholder 76">
            <a:extLst>
              <a:ext uri="{FF2B5EF4-FFF2-40B4-BE49-F238E27FC236}">
                <a16:creationId xmlns:a16="http://schemas.microsoft.com/office/drawing/2014/main" id="{007FCA07-B2D2-8D4C-8FC8-0CA2ED81515C}"/>
              </a:ext>
            </a:extLst>
          </p:cNvPr>
          <p:cNvSpPr txBox="1">
            <a:spLocks/>
          </p:cNvSpPr>
          <p:nvPr userDrawn="1"/>
        </p:nvSpPr>
        <p:spPr>
          <a:xfrm>
            <a:off x="5932593" y="1847755"/>
            <a:ext cx="31998968" cy="1280160"/>
          </a:xfrm>
          <a:prstGeom prst="rect">
            <a:avLst/>
          </a:prstGeom>
        </p:spPr>
        <p:txBody>
          <a:bodyPr anchor="t" anchorCtr="1">
            <a:normAutofit lnSpcReduction="10000"/>
          </a:bodyPr>
          <a:lstStyle>
            <a:lvl1pPr marL="0" indent="0" algn="ctr" defTabSz="4388900" rtl="0" eaLnBrk="1" latinLnBrk="0" hangingPunct="1">
              <a:spcBef>
                <a:spcPct val="20000"/>
              </a:spcBef>
              <a:buFontTx/>
              <a:buNone/>
              <a:defRPr sz="8000"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authors</a:t>
            </a:r>
          </a:p>
        </p:txBody>
      </p:sp>
      <p:sp>
        <p:nvSpPr>
          <p:cNvPr id="25" name="Text Placeholder 76">
            <a:extLst>
              <a:ext uri="{FF2B5EF4-FFF2-40B4-BE49-F238E27FC236}">
                <a16:creationId xmlns:a16="http://schemas.microsoft.com/office/drawing/2014/main" id="{7C518942-3AE3-994C-8E67-4A9277D25E95}"/>
              </a:ext>
            </a:extLst>
          </p:cNvPr>
          <p:cNvSpPr txBox="1">
            <a:spLocks/>
          </p:cNvSpPr>
          <p:nvPr userDrawn="1"/>
        </p:nvSpPr>
        <p:spPr>
          <a:xfrm>
            <a:off x="5932593" y="209781"/>
            <a:ext cx="31998968" cy="1637973"/>
          </a:xfrm>
          <a:prstGeom prst="rect">
            <a:avLst/>
          </a:prstGeom>
        </p:spPr>
        <p:txBody>
          <a:bodyPr anchor="t" anchorCtr="1">
            <a:normAutofit/>
          </a:bodyPr>
          <a:lstStyle>
            <a:lvl1pPr marL="0" indent="0" algn="ctr" defTabSz="4388900" rtl="0" eaLnBrk="1" latinLnBrk="0" hangingPunct="1">
              <a:spcBef>
                <a:spcPct val="20000"/>
              </a:spcBef>
              <a:buFontTx/>
              <a:buNone/>
              <a:defRPr sz="9600" b="1" kern="1200">
                <a:solidFill>
                  <a:schemeClr val="bg1"/>
                </a:solidFill>
                <a:latin typeface="+mj-lt"/>
                <a:ea typeface="+mn-ea"/>
                <a:cs typeface="+mn-cs"/>
              </a:defRPr>
            </a:lvl1pPr>
            <a:lvl2pPr marL="3565982" indent="-1371531" algn="l" defTabSz="4388900" rtl="0" eaLnBrk="1" latinLnBrk="0" hangingPunct="1">
              <a:spcBef>
                <a:spcPct val="20000"/>
              </a:spcBef>
              <a:buFontTx/>
              <a:buNone/>
              <a:defRPr sz="7200" kern="1200">
                <a:solidFill>
                  <a:schemeClr val="tx1"/>
                </a:solidFill>
                <a:latin typeface="+mn-lt"/>
                <a:ea typeface="+mn-ea"/>
                <a:cs typeface="+mn-cs"/>
              </a:defRPr>
            </a:lvl2pPr>
            <a:lvl3pPr marL="5486126" indent="-1097226" algn="l" defTabSz="4388900" rtl="0" eaLnBrk="1" latinLnBrk="0" hangingPunct="1">
              <a:spcBef>
                <a:spcPct val="20000"/>
              </a:spcBef>
              <a:buFontTx/>
              <a:buNone/>
              <a:defRPr sz="7200" kern="1200">
                <a:solidFill>
                  <a:schemeClr val="tx1"/>
                </a:solidFill>
                <a:latin typeface="+mn-lt"/>
                <a:ea typeface="+mn-ea"/>
                <a:cs typeface="+mn-cs"/>
              </a:defRPr>
            </a:lvl3pPr>
            <a:lvl4pPr marL="7680577" indent="-1097226" algn="l" defTabSz="4388900" rtl="0" eaLnBrk="1" latinLnBrk="0" hangingPunct="1">
              <a:spcBef>
                <a:spcPct val="20000"/>
              </a:spcBef>
              <a:buFontTx/>
              <a:buNone/>
              <a:defRPr sz="7200" kern="1200">
                <a:solidFill>
                  <a:schemeClr val="tx1"/>
                </a:solidFill>
                <a:latin typeface="+mn-lt"/>
                <a:ea typeface="+mn-ea"/>
                <a:cs typeface="+mn-cs"/>
              </a:defRPr>
            </a:lvl4pPr>
            <a:lvl5pPr marL="9875026" indent="-1097226" algn="l" defTabSz="4388900" rtl="0" eaLnBrk="1" latinLnBrk="0" hangingPunct="1">
              <a:spcBef>
                <a:spcPct val="20000"/>
              </a:spcBef>
              <a:buFontTx/>
              <a:buNone/>
              <a:defRPr sz="72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r>
              <a:rPr lang="en-US"/>
              <a:t>Click here to add title</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21" Type="http://schemas.openxmlformats.org/officeDocument/2006/relationships/image" Target="../media/image27.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23"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 Id="rId2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Rectangle: Rounded Corners 83">
            <a:extLst>
              <a:ext uri="{FF2B5EF4-FFF2-40B4-BE49-F238E27FC236}">
                <a16:creationId xmlns:a16="http://schemas.microsoft.com/office/drawing/2014/main" id="{376BC651-ACDD-4EB8-BC06-3858D10C4F9D}"/>
              </a:ext>
            </a:extLst>
          </p:cNvPr>
          <p:cNvSpPr/>
          <p:nvPr/>
        </p:nvSpPr>
        <p:spPr>
          <a:xfrm>
            <a:off x="22890817" y="21132119"/>
            <a:ext cx="10078898" cy="32760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A84428BB-306F-7648-8365-865D8442AB50}"/>
              </a:ext>
            </a:extLst>
          </p:cNvPr>
          <p:cNvSpPr>
            <a:spLocks noGrp="1"/>
          </p:cNvSpPr>
          <p:nvPr>
            <p:ph type="body" sz="quarter" idx="26"/>
          </p:nvPr>
        </p:nvSpPr>
        <p:spPr>
          <a:xfrm>
            <a:off x="33138269" y="20841880"/>
            <a:ext cx="10047018" cy="8156057"/>
          </a:xfrm>
        </p:spPr>
        <p:txBody>
          <a:bodyPr/>
          <a:lstStyle/>
          <a:p>
            <a:r>
              <a:rPr lang="en-US" dirty="0"/>
              <a:t>This project implemented and evaluated five model architectures for stock price forecasting: RNN, Bi-Directional LSTM, GRU, ARIMA, and a hybrid CNN-</a:t>
            </a:r>
            <a:r>
              <a:rPr lang="en-US" dirty="0" err="1"/>
              <a:t>BiLSTM</a:t>
            </a:r>
            <a:r>
              <a:rPr lang="en-US" dirty="0"/>
              <a:t>-Attention model inspired by prior research. Across all three datasets—NVIDIA, Apple, and Tesla—the statistical ARIMA model achieved the lowest error values overall, underscoring its strength in univariate forecasting, but was unable to capture intricate details in the prediction of stock price value. Among deep learning approaches, the stock trends were better captured, with the hybrid model consistently outperformed the standalone RNN, Bi-LSTM, and GRU models across every dataset. These results support the findings in the original research paper and demonstrate that combining convolutional layers (for spatial feature extraction), Bi-LSTM layers (for temporal learning), and attention mechanisms (for dynamic weighting) can significantly enhance predictive performance. While more computationally intensive, the hybrid model proved to be the most accurate deep learning solution, validating its effectiveness for complex financial time series forecasting. For applications that require minimum MSE, MAE, </a:t>
            </a:r>
            <a:r>
              <a:rPr lang="en-US" dirty="0" err="1"/>
              <a:t>etc</a:t>
            </a:r>
            <a:r>
              <a:rPr lang="en-US" dirty="0"/>
              <a:t>, but don’t need to model exact trend details, ARIMA is a suitable model. For more complex applications, the hybrid model is better equipped to handle complex trend details.</a:t>
            </a:r>
          </a:p>
        </p:txBody>
      </p:sp>
      <p:sp>
        <p:nvSpPr>
          <p:cNvPr id="11" name="Text Placeholder 10">
            <a:extLst>
              <a:ext uri="{FF2B5EF4-FFF2-40B4-BE49-F238E27FC236}">
                <a16:creationId xmlns:a16="http://schemas.microsoft.com/office/drawing/2014/main" id="{38D54E99-CD09-EA42-AB77-4AB0DEE80F55}"/>
              </a:ext>
            </a:extLst>
          </p:cNvPr>
          <p:cNvSpPr>
            <a:spLocks noGrp="1"/>
          </p:cNvSpPr>
          <p:nvPr>
            <p:ph type="body" sz="quarter" idx="27"/>
          </p:nvPr>
        </p:nvSpPr>
        <p:spPr>
          <a:xfrm>
            <a:off x="33097295" y="28371355"/>
            <a:ext cx="10047018" cy="1107988"/>
          </a:xfrm>
        </p:spPr>
        <p:txBody>
          <a:bodyPr/>
          <a:lstStyle/>
          <a:p>
            <a:pPr algn="ctr"/>
            <a:r>
              <a:rPr lang="en-US" sz="6000" dirty="0"/>
              <a:t>References</a:t>
            </a:r>
          </a:p>
        </p:txBody>
      </p:sp>
      <p:sp>
        <p:nvSpPr>
          <p:cNvPr id="12" name="Text Placeholder 11">
            <a:extLst>
              <a:ext uri="{FF2B5EF4-FFF2-40B4-BE49-F238E27FC236}">
                <a16:creationId xmlns:a16="http://schemas.microsoft.com/office/drawing/2014/main" id="{D11F3E96-6F91-E14D-AC57-F39AA9727DD5}"/>
              </a:ext>
            </a:extLst>
          </p:cNvPr>
          <p:cNvSpPr>
            <a:spLocks noGrp="1"/>
          </p:cNvSpPr>
          <p:nvPr>
            <p:ph type="body" sz="quarter" idx="28"/>
          </p:nvPr>
        </p:nvSpPr>
        <p:spPr>
          <a:xfrm>
            <a:off x="33097295" y="29416248"/>
            <a:ext cx="10052050" cy="1953851"/>
          </a:xfrm>
        </p:spPr>
        <p:txBody>
          <a:bodyPr/>
          <a:lstStyle/>
          <a:p>
            <a:r>
              <a:rPr lang="en-US" dirty="0"/>
              <a:t>Zheng, H., Wu, J., Song, R., Guo, L., &amp; Xu, Z. (2024, July 11). </a:t>
            </a:r>
            <a:r>
              <a:rPr lang="en-US" i="1" dirty="0"/>
              <a:t>Predicting Financial Enterprise Stocks and Economic Data Trends Using Machine Learning Time Series Analysis</a:t>
            </a:r>
            <a:r>
              <a:rPr lang="en-US" dirty="0"/>
              <a:t>. Preprints.org. https://doi.org/10.20944/preprints202407.0895.v1</a:t>
            </a:r>
          </a:p>
        </p:txBody>
      </p:sp>
      <p:sp>
        <p:nvSpPr>
          <p:cNvPr id="17" name="Text Placeholder 16">
            <a:extLst>
              <a:ext uri="{FF2B5EF4-FFF2-40B4-BE49-F238E27FC236}">
                <a16:creationId xmlns:a16="http://schemas.microsoft.com/office/drawing/2014/main" id="{151933EC-B042-8942-9D9C-760FADF42540}"/>
              </a:ext>
            </a:extLst>
          </p:cNvPr>
          <p:cNvSpPr>
            <a:spLocks noGrp="1"/>
          </p:cNvSpPr>
          <p:nvPr>
            <p:ph type="body" sz="quarter" idx="151"/>
          </p:nvPr>
        </p:nvSpPr>
        <p:spPr>
          <a:xfrm>
            <a:off x="5946115" y="2708929"/>
            <a:ext cx="31998968" cy="1280160"/>
          </a:xfrm>
        </p:spPr>
        <p:txBody>
          <a:bodyPr lIns="91440" tIns="45720" rIns="91440" bIns="45720" anchor="t" anchorCtr="1">
            <a:normAutofit/>
          </a:bodyPr>
          <a:lstStyle/>
          <a:p>
            <a:r>
              <a:rPr lang="en-US" sz="4800" dirty="0">
                <a:latin typeface="Avenir Next LT Pro"/>
              </a:rPr>
              <a:t>Student: Shane Stoll | Advisor: </a:t>
            </a:r>
            <a:r>
              <a:rPr lang="en-US" sz="4800" dirty="0" err="1">
                <a:latin typeface="Avenir Next LT Pro"/>
              </a:rPr>
              <a:t>Uzma</a:t>
            </a:r>
            <a:r>
              <a:rPr lang="en-US" sz="4800" dirty="0">
                <a:latin typeface="Avenir Next LT Pro"/>
              </a:rPr>
              <a:t> </a:t>
            </a:r>
            <a:r>
              <a:rPr lang="en-US" sz="4800" dirty="0" err="1">
                <a:latin typeface="Avenir Next LT Pro"/>
              </a:rPr>
              <a:t>Mushtaque</a:t>
            </a:r>
            <a:endParaRPr lang="en-US" sz="4800" dirty="0">
              <a:latin typeface="Avenir Next LT Pro"/>
            </a:endParaRPr>
          </a:p>
        </p:txBody>
      </p:sp>
      <p:sp>
        <p:nvSpPr>
          <p:cNvPr id="18" name="Text Placeholder 17">
            <a:extLst>
              <a:ext uri="{FF2B5EF4-FFF2-40B4-BE49-F238E27FC236}">
                <a16:creationId xmlns:a16="http://schemas.microsoft.com/office/drawing/2014/main" id="{4D173F97-16EA-804F-A097-81BA0AA49E2D}"/>
              </a:ext>
            </a:extLst>
          </p:cNvPr>
          <p:cNvSpPr>
            <a:spLocks noGrp="1"/>
          </p:cNvSpPr>
          <p:nvPr>
            <p:ph type="body" sz="quarter" idx="153"/>
          </p:nvPr>
        </p:nvSpPr>
        <p:spPr>
          <a:xfrm>
            <a:off x="5946116" y="1137419"/>
            <a:ext cx="31998968" cy="1637973"/>
          </a:xfrm>
        </p:spPr>
        <p:txBody>
          <a:bodyPr lIns="91440" tIns="45720" rIns="91440" bIns="45720" anchor="t" anchorCtr="1">
            <a:noAutofit/>
          </a:bodyPr>
          <a:lstStyle/>
          <a:p>
            <a:r>
              <a:rPr lang="en-US" sz="6400" dirty="0">
                <a:latin typeface="Avenir Next LT Pro"/>
              </a:rPr>
              <a:t>Analysis of Base Model vs Hybrid Model Architecture for Time Series Forecasting</a:t>
            </a:r>
          </a:p>
        </p:txBody>
      </p:sp>
      <p:sp>
        <p:nvSpPr>
          <p:cNvPr id="21" name="Rectangle 20">
            <a:extLst>
              <a:ext uri="{FF2B5EF4-FFF2-40B4-BE49-F238E27FC236}">
                <a16:creationId xmlns:a16="http://schemas.microsoft.com/office/drawing/2014/main" id="{43815F32-49F0-467D-BB36-05492CDD93AA}"/>
              </a:ext>
            </a:extLst>
          </p:cNvPr>
          <p:cNvSpPr/>
          <p:nvPr/>
        </p:nvSpPr>
        <p:spPr>
          <a:xfrm>
            <a:off x="459674" y="31671491"/>
            <a:ext cx="4871258" cy="103077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4" name="Picture 10" descr="RPI Logo - E. Fred Schubert's Homepage">
            <a:extLst>
              <a:ext uri="{FF2B5EF4-FFF2-40B4-BE49-F238E27FC236}">
                <a16:creationId xmlns:a16="http://schemas.microsoft.com/office/drawing/2014/main" id="{A274BA43-7241-496B-8278-EA6044409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45305" y="515074"/>
            <a:ext cx="3394481" cy="3394481"/>
          </a:xfrm>
          <a:prstGeom prst="rect">
            <a:avLst/>
          </a:prstGeom>
          <a:noFill/>
          <a:extLst>
            <a:ext uri="{909E8E84-426E-40DD-AFC4-6F175D3DCCD1}">
              <a14:hiddenFill xmlns:a14="http://schemas.microsoft.com/office/drawing/2010/main">
                <a:solidFill>
                  <a:srgbClr val="FFFFFF"/>
                </a:solidFill>
              </a14:hiddenFill>
            </a:ext>
          </a:extLst>
        </p:spPr>
      </p:pic>
      <p:sp>
        <p:nvSpPr>
          <p:cNvPr id="52" name="AutoShape 8" descr="Python Logo - Python Programming Language Logo - CleanPNG / KissPNG">
            <a:extLst>
              <a:ext uri="{FF2B5EF4-FFF2-40B4-BE49-F238E27FC236}">
                <a16:creationId xmlns:a16="http://schemas.microsoft.com/office/drawing/2014/main" id="{18928731-2EB9-4054-A8D0-A0B6D6828FDF}"/>
              </a:ext>
            </a:extLst>
          </p:cNvPr>
          <p:cNvSpPr>
            <a:spLocks noChangeAspect="1" noChangeArrowheads="1"/>
          </p:cNvSpPr>
          <p:nvPr/>
        </p:nvSpPr>
        <p:spPr bwMode="auto">
          <a:xfrm>
            <a:off x="-6465125" y="18789574"/>
            <a:ext cx="5678207" cy="567820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 Placeholder 8">
            <a:extLst>
              <a:ext uri="{FF2B5EF4-FFF2-40B4-BE49-F238E27FC236}">
                <a16:creationId xmlns:a16="http://schemas.microsoft.com/office/drawing/2014/main" id="{FB3E2728-86D1-43C5-9BFF-A01AA2E55E2E}"/>
              </a:ext>
            </a:extLst>
          </p:cNvPr>
          <p:cNvSpPr txBox="1">
            <a:spLocks/>
          </p:cNvSpPr>
          <p:nvPr/>
        </p:nvSpPr>
        <p:spPr>
          <a:xfrm>
            <a:off x="33069973" y="19700389"/>
            <a:ext cx="10047018" cy="1107988"/>
          </a:xfrm>
          <a:prstGeom prst="rect">
            <a:avLst/>
          </a:prstGeom>
          <a:noFill/>
        </p:spPr>
        <p:txBody>
          <a:bodyPr wrap="square"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000" dirty="0"/>
              <a:t>Conclusion</a:t>
            </a:r>
          </a:p>
        </p:txBody>
      </p:sp>
      <p:sp>
        <p:nvSpPr>
          <p:cNvPr id="47" name="Text Placeholder 46">
            <a:extLst>
              <a:ext uri="{FF2B5EF4-FFF2-40B4-BE49-F238E27FC236}">
                <a16:creationId xmlns:a16="http://schemas.microsoft.com/office/drawing/2014/main" id="{0CE3C0A9-F917-431C-B205-43283A6A57E9}"/>
              </a:ext>
            </a:extLst>
          </p:cNvPr>
          <p:cNvSpPr>
            <a:spLocks noGrp="1"/>
          </p:cNvSpPr>
          <p:nvPr>
            <p:ph type="body" sz="quarter" idx="10"/>
          </p:nvPr>
        </p:nvSpPr>
        <p:spPr>
          <a:xfrm>
            <a:off x="391841" y="6302794"/>
            <a:ext cx="11108549" cy="5262957"/>
          </a:xfrm>
        </p:spPr>
        <p:txBody>
          <a:bodyPr/>
          <a:lstStyle/>
          <a:p>
            <a:r>
              <a:rPr lang="en-US" sz="2400" dirty="0"/>
              <a:t>Accurately forecasting stock prices remains a major challenge in the financial domain due to the volatile, nonlinear, and dynamic nature of markets. Traditional statistical models like ARIMA have been widely used for time series forecasting, but they often struggle to capture the more complex temporal dependencies and patterns present in modern financial data. In contrast, recent advancements in deep learning—particularly Recurrent Neural Networks (RNNs), Long Short-Term Memory (LSTM) models, and Gated Recurrent Units (GRUs)—offer promising alternatives. Motivated by prior research on hybrid architectures, specifically the CNN-</a:t>
            </a:r>
            <a:r>
              <a:rPr lang="en-US" sz="2400" dirty="0" err="1"/>
              <a:t>BiLSTM</a:t>
            </a:r>
            <a:r>
              <a:rPr lang="en-US" sz="2400" dirty="0"/>
              <a:t>-Attention model proposed in the paper </a:t>
            </a:r>
            <a:r>
              <a:rPr lang="en-US" sz="2400" i="1" dirty="0"/>
              <a:t>"Predicting Financial Enterprise Stocks and Economic Trends Based on Hybrid Neural Network Models"</a:t>
            </a:r>
            <a:r>
              <a:rPr lang="en-US" sz="2400" dirty="0"/>
              <a:t>, this project evaluates the performance of classical models alongside deep learning and hybrid approaches. We aim to determine which model architecture most effectively predicts stock price movements across three distinct datasets: NVIDIA, Apple, and Tesla.</a:t>
            </a:r>
          </a:p>
        </p:txBody>
      </p:sp>
      <p:sp>
        <p:nvSpPr>
          <p:cNvPr id="50" name="Text Placeholder 49">
            <a:extLst>
              <a:ext uri="{FF2B5EF4-FFF2-40B4-BE49-F238E27FC236}">
                <a16:creationId xmlns:a16="http://schemas.microsoft.com/office/drawing/2014/main" id="{4E2C645C-9729-4436-B88C-881578A5174B}"/>
              </a:ext>
            </a:extLst>
          </p:cNvPr>
          <p:cNvSpPr>
            <a:spLocks noGrp="1"/>
          </p:cNvSpPr>
          <p:nvPr>
            <p:ph type="body" sz="quarter" idx="11"/>
          </p:nvPr>
        </p:nvSpPr>
        <p:spPr>
          <a:xfrm>
            <a:off x="477827" y="5371778"/>
            <a:ext cx="10048875" cy="1107988"/>
          </a:xfrm>
        </p:spPr>
        <p:txBody>
          <a:bodyPr/>
          <a:lstStyle/>
          <a:p>
            <a:pPr algn="ctr"/>
            <a:r>
              <a:rPr lang="en-US" sz="6000" dirty="0"/>
              <a:t>Problem</a:t>
            </a:r>
          </a:p>
        </p:txBody>
      </p:sp>
      <p:sp>
        <p:nvSpPr>
          <p:cNvPr id="51" name="Text Placeholder 50">
            <a:extLst>
              <a:ext uri="{FF2B5EF4-FFF2-40B4-BE49-F238E27FC236}">
                <a16:creationId xmlns:a16="http://schemas.microsoft.com/office/drawing/2014/main" id="{00FE4B11-7125-4F72-B652-022B160198AF}"/>
              </a:ext>
            </a:extLst>
          </p:cNvPr>
          <p:cNvSpPr>
            <a:spLocks noGrp="1"/>
          </p:cNvSpPr>
          <p:nvPr>
            <p:ph type="body" sz="quarter" idx="20"/>
          </p:nvPr>
        </p:nvSpPr>
        <p:spPr>
          <a:xfrm>
            <a:off x="11934747" y="5371778"/>
            <a:ext cx="10050462" cy="1107988"/>
          </a:xfrm>
        </p:spPr>
        <p:txBody>
          <a:bodyPr/>
          <a:lstStyle/>
          <a:p>
            <a:pPr algn="ctr"/>
            <a:r>
              <a:rPr lang="en-US" sz="6000" dirty="0"/>
              <a:t>Approach</a:t>
            </a:r>
          </a:p>
        </p:txBody>
      </p:sp>
      <p:sp>
        <p:nvSpPr>
          <p:cNvPr id="56" name="Text Placeholder 55">
            <a:extLst>
              <a:ext uri="{FF2B5EF4-FFF2-40B4-BE49-F238E27FC236}">
                <a16:creationId xmlns:a16="http://schemas.microsoft.com/office/drawing/2014/main" id="{866CE09A-066A-42A9-ABD4-76070B160496}"/>
              </a:ext>
            </a:extLst>
          </p:cNvPr>
          <p:cNvSpPr>
            <a:spLocks noGrp="1"/>
          </p:cNvSpPr>
          <p:nvPr>
            <p:ph type="body" sz="quarter" idx="24"/>
          </p:nvPr>
        </p:nvSpPr>
        <p:spPr>
          <a:xfrm>
            <a:off x="567817" y="19725991"/>
            <a:ext cx="10058400" cy="1107988"/>
          </a:xfrm>
        </p:spPr>
        <p:txBody>
          <a:bodyPr/>
          <a:lstStyle/>
          <a:p>
            <a:pPr algn="ctr"/>
            <a:r>
              <a:rPr lang="en-US" sz="6000" dirty="0"/>
              <a:t>Base Model Architecture</a:t>
            </a:r>
          </a:p>
        </p:txBody>
      </p:sp>
      <p:sp>
        <p:nvSpPr>
          <p:cNvPr id="59" name="Rectangle 1">
            <a:extLst>
              <a:ext uri="{FF2B5EF4-FFF2-40B4-BE49-F238E27FC236}">
                <a16:creationId xmlns:a16="http://schemas.microsoft.com/office/drawing/2014/main" id="{9ED761B1-E6E2-4F0E-B22D-D38B026BC2F7}"/>
              </a:ext>
            </a:extLst>
          </p:cNvPr>
          <p:cNvSpPr>
            <a:spLocks noGrp="1" noChangeArrowheads="1"/>
          </p:cNvSpPr>
          <p:nvPr>
            <p:ph type="body" sz="quarter" idx="96"/>
          </p:nvPr>
        </p:nvSpPr>
        <p:spPr bwMode="auto">
          <a:xfrm>
            <a:off x="11412638" y="6747813"/>
            <a:ext cx="11205507" cy="1228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rPr>
              <a:t>Data Acquisition &amp; Preprocessing:</a:t>
            </a:r>
            <a:endParaRPr lang="en-US" altLang="en-US" sz="2400" u="sng" dirty="0">
              <a:solidFill>
                <a:schemeClr val="tx1"/>
              </a:solidFill>
              <a:latin typeface="Trebuchet MS" pitchFamily="34" charset="0"/>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Stock data for NVIDIA, Apple, and Tesla collected using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yfinance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and processed into CSV files.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the 'High' price column was used for consistency.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was scaled using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MinMaxScaler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compatibility with neural network models.</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solidFill>
                  <a:schemeClr val="tx1"/>
                </a:solidFill>
              </a:rPr>
              <a:t>The dataset was split such that data from 2010 to 2021 was used for training and subsequent years for testing, and the rest of the dataset was used for testing.</a:t>
            </a:r>
          </a:p>
          <a:p>
            <a:pPr marL="342900" lvl="0" indent="-342900" defTabSz="914400" eaLnBrk="0" fontAlgn="base" hangingPunct="0">
              <a:spcBef>
                <a:spcPct val="0"/>
              </a:spcBef>
              <a:spcAft>
                <a:spcPct val="0"/>
              </a:spcAft>
              <a:buFont typeface="Arial" panose="020B0604020202020204" pitchFamily="34" charset="0"/>
              <a:buChar char="•"/>
            </a:pPr>
            <a:r>
              <a:rPr lang="en-US" altLang="en-US" sz="2400" dirty="0">
                <a:solidFill>
                  <a:schemeClr val="tx1"/>
                </a:solidFill>
              </a:rPr>
              <a:t>Input sequences were generated using a sliding window of 60 time steps (</a:t>
            </a:r>
            <a:r>
              <a:rPr lang="en-US" altLang="en-US" sz="2400" dirty="0" err="1">
                <a:solidFill>
                  <a:schemeClr val="tx1"/>
                </a:solidFill>
              </a:rPr>
              <a:t>n_steps</a:t>
            </a:r>
            <a:r>
              <a:rPr lang="en-US" altLang="en-US" sz="2400" dirty="0">
                <a:solidFill>
                  <a:schemeClr val="tx1"/>
                </a:solidFill>
              </a:rPr>
              <a:t> = 60)</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Differencing and stationarity tests (ADF) were conducted for ARIMA/SARIMA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rPr>
              <a:t>Model Construction and Training:</a:t>
            </a:r>
            <a:endParaRPr lang="en-US" altLang="en-US" sz="2400" u="sng" dirty="0">
              <a:solidFill>
                <a:schemeClr val="tx1"/>
              </a:solidFill>
              <a:latin typeface="Trebuchet MS" pitchFamily="34" charset="0"/>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RNN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simple recurrent network trained to understand time dependencies.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&amp; Bi-Directional LSTM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using stacked layers with and without dropout/early stopping.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GRU</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Tested with and without dropout for comparison.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ARIMA/SARIMA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models were fitted after checking for stationarity, with log transformation to reduce variance.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Model (CNN-</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BiLSTM</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Inspired by research literature, combining convolutional, recurrent, and attention layers for sequence learning.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rPr>
              <a:t>Evaluation:</a:t>
            </a:r>
            <a:endParaRPr lang="en-US" altLang="en-US" sz="2400" u="sng" dirty="0">
              <a:solidFill>
                <a:schemeClr val="tx1"/>
              </a:solidFill>
              <a:latin typeface="Trebuchet MS" pitchFamily="34" charset="0"/>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models were evaluated using:</a:t>
            </a:r>
          </a:p>
          <a:p>
            <a:pPr marL="1828725"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Squared Error (MSE)</a:t>
            </a:r>
          </a:p>
          <a:p>
            <a:pPr marL="1828725"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Absolute Error (MAE)</a:t>
            </a:r>
          </a:p>
          <a:p>
            <a:pPr marL="1828725"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Root Mean Squared Error (RMSE)</a:t>
            </a:r>
          </a:p>
          <a:p>
            <a:pPr marL="1828725" lvl="1"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 Absolute Percentage Error (MAPE)</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predictions were plotted against real stock values to visually assess prediction accuracy.</a:t>
            </a:r>
          </a:p>
          <a:p>
            <a:pPr defTabSz="914400" eaLnBrk="0" fontAlgn="base" hangingPunct="0">
              <a:spcBef>
                <a:spcPct val="0"/>
              </a:spcBef>
              <a:spcAft>
                <a:spcPct val="0"/>
              </a:spcAft>
            </a:pPr>
            <a:endParaRPr lang="en-US" altLang="en-US" sz="2400" dirty="0">
              <a:solidFill>
                <a:schemeClr val="tx1"/>
              </a:solidFill>
            </a:endParaRPr>
          </a:p>
          <a:p>
            <a:pPr defTabSz="914400" eaLnBrk="0" fontAlgn="base" hangingPunct="0">
              <a:spcBef>
                <a:spcPct val="0"/>
              </a:spcBef>
              <a:spcAft>
                <a:spcPct val="0"/>
              </a:spcAft>
            </a:pPr>
            <a:r>
              <a:rPr kumimoji="0" lang="en-US" altLang="en-US" sz="2400" b="1" i="0" u="sng" strike="noStrike" cap="none" normalizeH="0" baseline="0" dirty="0">
                <a:ln>
                  <a:noFill/>
                </a:ln>
                <a:solidFill>
                  <a:schemeClr val="tx1"/>
                </a:solidFill>
                <a:effectLst/>
              </a:rPr>
              <a:t>Cross-Dataset Validation: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avoid sampling bias and ensure model robustness, the best-performing models were tested on Apple and Tesla.</a:t>
            </a:r>
          </a:p>
        </p:txBody>
      </p:sp>
      <p:sp>
        <p:nvSpPr>
          <p:cNvPr id="67" name="Text Placeholder 55">
            <a:extLst>
              <a:ext uri="{FF2B5EF4-FFF2-40B4-BE49-F238E27FC236}">
                <a16:creationId xmlns:a16="http://schemas.microsoft.com/office/drawing/2014/main" id="{1872B625-A80F-4112-8EB1-090065BBD2CB}"/>
              </a:ext>
            </a:extLst>
          </p:cNvPr>
          <p:cNvSpPr txBox="1">
            <a:spLocks/>
          </p:cNvSpPr>
          <p:nvPr/>
        </p:nvSpPr>
        <p:spPr>
          <a:xfrm>
            <a:off x="11412638" y="19731986"/>
            <a:ext cx="10058400" cy="1107988"/>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000" dirty="0"/>
              <a:t>Hybrid Model Architecture</a:t>
            </a:r>
          </a:p>
        </p:txBody>
      </p:sp>
      <p:pic>
        <p:nvPicPr>
          <p:cNvPr id="2" name="Picture 1">
            <a:extLst>
              <a:ext uri="{FF2B5EF4-FFF2-40B4-BE49-F238E27FC236}">
                <a16:creationId xmlns:a16="http://schemas.microsoft.com/office/drawing/2014/main" id="{45FE5028-1B8D-48DB-AC79-0792677C4D11}"/>
              </a:ext>
            </a:extLst>
          </p:cNvPr>
          <p:cNvPicPr>
            <a:picLocks noChangeAspect="1"/>
          </p:cNvPicPr>
          <p:nvPr/>
        </p:nvPicPr>
        <p:blipFill>
          <a:blip r:embed="rId4"/>
          <a:stretch>
            <a:fillRect/>
          </a:stretch>
        </p:blipFill>
        <p:spPr>
          <a:xfrm>
            <a:off x="690331" y="11519869"/>
            <a:ext cx="10009059" cy="2680134"/>
          </a:xfrm>
          <a:prstGeom prst="rect">
            <a:avLst/>
          </a:prstGeom>
        </p:spPr>
      </p:pic>
      <p:pic>
        <p:nvPicPr>
          <p:cNvPr id="3" name="Picture 2">
            <a:extLst>
              <a:ext uri="{FF2B5EF4-FFF2-40B4-BE49-F238E27FC236}">
                <a16:creationId xmlns:a16="http://schemas.microsoft.com/office/drawing/2014/main" id="{4D874577-7ED2-4B4C-BA21-4B79CC3A84F6}"/>
              </a:ext>
            </a:extLst>
          </p:cNvPr>
          <p:cNvPicPr>
            <a:picLocks noChangeAspect="1"/>
          </p:cNvPicPr>
          <p:nvPr/>
        </p:nvPicPr>
        <p:blipFill>
          <a:blip r:embed="rId5"/>
          <a:stretch>
            <a:fillRect/>
          </a:stretch>
        </p:blipFill>
        <p:spPr>
          <a:xfrm>
            <a:off x="690332" y="14264023"/>
            <a:ext cx="10009059" cy="2680134"/>
          </a:xfrm>
          <a:prstGeom prst="rect">
            <a:avLst/>
          </a:prstGeom>
        </p:spPr>
      </p:pic>
      <p:pic>
        <p:nvPicPr>
          <p:cNvPr id="4" name="Picture 3">
            <a:extLst>
              <a:ext uri="{FF2B5EF4-FFF2-40B4-BE49-F238E27FC236}">
                <a16:creationId xmlns:a16="http://schemas.microsoft.com/office/drawing/2014/main" id="{32CB19D3-5707-4A4F-ACDC-CAB2E707C1E0}"/>
              </a:ext>
            </a:extLst>
          </p:cNvPr>
          <p:cNvPicPr>
            <a:picLocks noChangeAspect="1"/>
          </p:cNvPicPr>
          <p:nvPr/>
        </p:nvPicPr>
        <p:blipFill>
          <a:blip r:embed="rId6"/>
          <a:stretch>
            <a:fillRect/>
          </a:stretch>
        </p:blipFill>
        <p:spPr>
          <a:xfrm>
            <a:off x="690332" y="17008177"/>
            <a:ext cx="10009059" cy="2680134"/>
          </a:xfrm>
          <a:prstGeom prst="rect">
            <a:avLst/>
          </a:prstGeom>
        </p:spPr>
      </p:pic>
      <p:sp>
        <p:nvSpPr>
          <p:cNvPr id="22" name="Text Placeholder 55">
            <a:extLst>
              <a:ext uri="{FF2B5EF4-FFF2-40B4-BE49-F238E27FC236}">
                <a16:creationId xmlns:a16="http://schemas.microsoft.com/office/drawing/2014/main" id="{BA43E840-0525-4D51-BFB7-766A653980BA}"/>
              </a:ext>
            </a:extLst>
          </p:cNvPr>
          <p:cNvSpPr txBox="1">
            <a:spLocks/>
          </p:cNvSpPr>
          <p:nvPr/>
        </p:nvSpPr>
        <p:spPr>
          <a:xfrm>
            <a:off x="33157609" y="5443558"/>
            <a:ext cx="10058400" cy="1107988"/>
          </a:xfrm>
          <a:prstGeom prst="rect">
            <a:avLst/>
          </a:prstGeom>
          <a:noFill/>
        </p:spPr>
        <p:txBody>
          <a:bodyPr lIns="91436" tIns="91436" rIns="91436" bIns="91436" anchor="ctr" anchorCtr="0">
            <a:spAutoFit/>
          </a:bodyPr>
          <a:lstStyle>
            <a:lvl1pPr marL="0" indent="0" algn="l" defTabSz="4388900" rtl="0" eaLnBrk="1" latinLnBrk="0" hangingPunct="1">
              <a:spcBef>
                <a:spcPct val="20000"/>
              </a:spcBef>
              <a:buClr>
                <a:schemeClr val="accent1"/>
              </a:buClr>
              <a:buSzPct val="100000"/>
              <a:buFont typeface="Wingdings" pitchFamily="2" charset="2"/>
              <a:buNone/>
              <a:defRPr sz="3700" b="1" u="sng" kern="1200" baseline="0">
                <a:solidFill>
                  <a:schemeClr val="accent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a:lstStyle>
          <a:p>
            <a:pPr algn="ctr"/>
            <a:r>
              <a:rPr lang="en-US" sz="6000" dirty="0"/>
              <a:t>Model Predictions</a:t>
            </a:r>
          </a:p>
        </p:txBody>
      </p:sp>
      <p:sp>
        <p:nvSpPr>
          <p:cNvPr id="7" name="TextBox 6">
            <a:extLst>
              <a:ext uri="{FF2B5EF4-FFF2-40B4-BE49-F238E27FC236}">
                <a16:creationId xmlns:a16="http://schemas.microsoft.com/office/drawing/2014/main" id="{497ABCBF-EDC2-4583-9C2F-57316A29D647}"/>
              </a:ext>
            </a:extLst>
          </p:cNvPr>
          <p:cNvSpPr txBox="1"/>
          <p:nvPr/>
        </p:nvSpPr>
        <p:spPr>
          <a:xfrm>
            <a:off x="32379387" y="40601570"/>
            <a:ext cx="2158397" cy="2015936"/>
          </a:xfrm>
          <a:prstGeom prst="rect">
            <a:avLst/>
          </a:prstGeom>
          <a:noFill/>
        </p:spPr>
        <p:txBody>
          <a:bodyPr wrap="square" rtlCol="0">
            <a:spAutoFit/>
          </a:bodyPr>
          <a:lstStyle/>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F18D567-A842-4BD1-944B-9C717C86B86D}"/>
              </a:ext>
            </a:extLst>
          </p:cNvPr>
          <p:cNvPicPr>
            <a:picLocks noChangeAspect="1"/>
          </p:cNvPicPr>
          <p:nvPr/>
        </p:nvPicPr>
        <p:blipFill>
          <a:blip r:embed="rId7"/>
          <a:stretch>
            <a:fillRect/>
          </a:stretch>
        </p:blipFill>
        <p:spPr>
          <a:xfrm>
            <a:off x="33040923" y="7563259"/>
            <a:ext cx="3331901" cy="2036939"/>
          </a:xfrm>
          <a:prstGeom prst="rect">
            <a:avLst/>
          </a:prstGeom>
        </p:spPr>
      </p:pic>
      <p:pic>
        <p:nvPicPr>
          <p:cNvPr id="13" name="Picture 12">
            <a:extLst>
              <a:ext uri="{FF2B5EF4-FFF2-40B4-BE49-F238E27FC236}">
                <a16:creationId xmlns:a16="http://schemas.microsoft.com/office/drawing/2014/main" id="{D8291C9D-91EA-4A59-8940-A051CDE1DA69}"/>
              </a:ext>
            </a:extLst>
          </p:cNvPr>
          <p:cNvPicPr>
            <a:picLocks noChangeAspect="1"/>
          </p:cNvPicPr>
          <p:nvPr/>
        </p:nvPicPr>
        <p:blipFill>
          <a:blip r:embed="rId8"/>
          <a:stretch>
            <a:fillRect/>
          </a:stretch>
        </p:blipFill>
        <p:spPr>
          <a:xfrm>
            <a:off x="33040923" y="9864574"/>
            <a:ext cx="3338901" cy="2041218"/>
          </a:xfrm>
          <a:prstGeom prst="rect">
            <a:avLst/>
          </a:prstGeom>
        </p:spPr>
      </p:pic>
      <p:pic>
        <p:nvPicPr>
          <p:cNvPr id="14" name="Picture 13">
            <a:extLst>
              <a:ext uri="{FF2B5EF4-FFF2-40B4-BE49-F238E27FC236}">
                <a16:creationId xmlns:a16="http://schemas.microsoft.com/office/drawing/2014/main" id="{D5E4844B-14A8-41DE-AE2F-2B6C3599EF95}"/>
              </a:ext>
            </a:extLst>
          </p:cNvPr>
          <p:cNvPicPr>
            <a:picLocks noChangeAspect="1"/>
          </p:cNvPicPr>
          <p:nvPr/>
        </p:nvPicPr>
        <p:blipFill>
          <a:blip r:embed="rId9"/>
          <a:stretch>
            <a:fillRect/>
          </a:stretch>
        </p:blipFill>
        <p:spPr>
          <a:xfrm>
            <a:off x="33043027" y="12106577"/>
            <a:ext cx="3331901" cy="2036940"/>
          </a:xfrm>
          <a:prstGeom prst="rect">
            <a:avLst/>
          </a:prstGeom>
        </p:spPr>
      </p:pic>
      <p:pic>
        <p:nvPicPr>
          <p:cNvPr id="15" name="Picture 14">
            <a:extLst>
              <a:ext uri="{FF2B5EF4-FFF2-40B4-BE49-F238E27FC236}">
                <a16:creationId xmlns:a16="http://schemas.microsoft.com/office/drawing/2014/main" id="{7EC09306-9CDD-44AB-957A-D5E717849C47}"/>
              </a:ext>
            </a:extLst>
          </p:cNvPr>
          <p:cNvPicPr>
            <a:picLocks noChangeAspect="1"/>
          </p:cNvPicPr>
          <p:nvPr/>
        </p:nvPicPr>
        <p:blipFill>
          <a:blip r:embed="rId10"/>
          <a:stretch>
            <a:fillRect/>
          </a:stretch>
        </p:blipFill>
        <p:spPr>
          <a:xfrm>
            <a:off x="33033922" y="14354368"/>
            <a:ext cx="3338901" cy="2036939"/>
          </a:xfrm>
          <a:prstGeom prst="rect">
            <a:avLst/>
          </a:prstGeom>
        </p:spPr>
      </p:pic>
      <p:pic>
        <p:nvPicPr>
          <p:cNvPr id="19" name="Picture 18">
            <a:extLst>
              <a:ext uri="{FF2B5EF4-FFF2-40B4-BE49-F238E27FC236}">
                <a16:creationId xmlns:a16="http://schemas.microsoft.com/office/drawing/2014/main" id="{1DFB585E-63B0-4281-98F1-9493A12F6262}"/>
              </a:ext>
            </a:extLst>
          </p:cNvPr>
          <p:cNvPicPr>
            <a:picLocks noChangeAspect="1"/>
          </p:cNvPicPr>
          <p:nvPr/>
        </p:nvPicPr>
        <p:blipFill>
          <a:blip r:embed="rId11"/>
          <a:stretch>
            <a:fillRect/>
          </a:stretch>
        </p:blipFill>
        <p:spPr>
          <a:xfrm>
            <a:off x="36520858" y="7566468"/>
            <a:ext cx="3331902" cy="2036940"/>
          </a:xfrm>
          <a:prstGeom prst="rect">
            <a:avLst/>
          </a:prstGeom>
        </p:spPr>
      </p:pic>
      <p:pic>
        <p:nvPicPr>
          <p:cNvPr id="20" name="Picture 19">
            <a:extLst>
              <a:ext uri="{FF2B5EF4-FFF2-40B4-BE49-F238E27FC236}">
                <a16:creationId xmlns:a16="http://schemas.microsoft.com/office/drawing/2014/main" id="{A4D8B2DD-DB8A-4D73-95CB-37ABA50C6D81}"/>
              </a:ext>
            </a:extLst>
          </p:cNvPr>
          <p:cNvPicPr>
            <a:picLocks noChangeAspect="1"/>
          </p:cNvPicPr>
          <p:nvPr/>
        </p:nvPicPr>
        <p:blipFill>
          <a:blip r:embed="rId12"/>
          <a:stretch>
            <a:fillRect/>
          </a:stretch>
        </p:blipFill>
        <p:spPr>
          <a:xfrm>
            <a:off x="36517361" y="9864574"/>
            <a:ext cx="3331901" cy="2036939"/>
          </a:xfrm>
          <a:prstGeom prst="rect">
            <a:avLst/>
          </a:prstGeom>
        </p:spPr>
      </p:pic>
      <p:pic>
        <p:nvPicPr>
          <p:cNvPr id="23" name="Picture 22">
            <a:extLst>
              <a:ext uri="{FF2B5EF4-FFF2-40B4-BE49-F238E27FC236}">
                <a16:creationId xmlns:a16="http://schemas.microsoft.com/office/drawing/2014/main" id="{44B25789-C97C-42DE-ADA2-CE47A0B2C262}"/>
              </a:ext>
            </a:extLst>
          </p:cNvPr>
          <p:cNvPicPr>
            <a:picLocks noChangeAspect="1"/>
          </p:cNvPicPr>
          <p:nvPr/>
        </p:nvPicPr>
        <p:blipFill>
          <a:blip r:embed="rId13"/>
          <a:stretch>
            <a:fillRect/>
          </a:stretch>
        </p:blipFill>
        <p:spPr>
          <a:xfrm>
            <a:off x="36495828" y="12106578"/>
            <a:ext cx="3331900" cy="2036939"/>
          </a:xfrm>
          <a:prstGeom prst="rect">
            <a:avLst/>
          </a:prstGeom>
        </p:spPr>
      </p:pic>
      <p:pic>
        <p:nvPicPr>
          <p:cNvPr id="24" name="Picture 23">
            <a:extLst>
              <a:ext uri="{FF2B5EF4-FFF2-40B4-BE49-F238E27FC236}">
                <a16:creationId xmlns:a16="http://schemas.microsoft.com/office/drawing/2014/main" id="{CD2586A7-2F41-47FF-A5FD-4E38BED8BC57}"/>
              </a:ext>
            </a:extLst>
          </p:cNvPr>
          <p:cNvPicPr>
            <a:picLocks noChangeAspect="1"/>
          </p:cNvPicPr>
          <p:nvPr/>
        </p:nvPicPr>
        <p:blipFill>
          <a:blip r:embed="rId14"/>
          <a:stretch>
            <a:fillRect/>
          </a:stretch>
        </p:blipFill>
        <p:spPr>
          <a:xfrm>
            <a:off x="36510359" y="14354368"/>
            <a:ext cx="3338899" cy="2036938"/>
          </a:xfrm>
          <a:prstGeom prst="rect">
            <a:avLst/>
          </a:prstGeom>
        </p:spPr>
      </p:pic>
      <p:pic>
        <p:nvPicPr>
          <p:cNvPr id="25" name="Picture 24">
            <a:extLst>
              <a:ext uri="{FF2B5EF4-FFF2-40B4-BE49-F238E27FC236}">
                <a16:creationId xmlns:a16="http://schemas.microsoft.com/office/drawing/2014/main" id="{5E666B5B-768D-479E-9AC6-806CDD788E2A}"/>
              </a:ext>
            </a:extLst>
          </p:cNvPr>
          <p:cNvPicPr>
            <a:picLocks noChangeAspect="1"/>
          </p:cNvPicPr>
          <p:nvPr/>
        </p:nvPicPr>
        <p:blipFill>
          <a:blip r:embed="rId15"/>
          <a:stretch>
            <a:fillRect/>
          </a:stretch>
        </p:blipFill>
        <p:spPr>
          <a:xfrm>
            <a:off x="39969075" y="7563258"/>
            <a:ext cx="3331901" cy="2036940"/>
          </a:xfrm>
          <a:prstGeom prst="rect">
            <a:avLst/>
          </a:prstGeom>
        </p:spPr>
      </p:pic>
      <p:pic>
        <p:nvPicPr>
          <p:cNvPr id="26" name="Picture 25">
            <a:extLst>
              <a:ext uri="{FF2B5EF4-FFF2-40B4-BE49-F238E27FC236}">
                <a16:creationId xmlns:a16="http://schemas.microsoft.com/office/drawing/2014/main" id="{8498AD96-C454-4F09-ACB5-FA0B951A47BD}"/>
              </a:ext>
            </a:extLst>
          </p:cNvPr>
          <p:cNvPicPr>
            <a:picLocks noChangeAspect="1"/>
          </p:cNvPicPr>
          <p:nvPr/>
        </p:nvPicPr>
        <p:blipFill>
          <a:blip r:embed="rId16"/>
          <a:stretch>
            <a:fillRect/>
          </a:stretch>
        </p:blipFill>
        <p:spPr>
          <a:xfrm>
            <a:off x="39954391" y="9859474"/>
            <a:ext cx="3331900" cy="2036939"/>
          </a:xfrm>
          <a:prstGeom prst="rect">
            <a:avLst/>
          </a:prstGeom>
        </p:spPr>
      </p:pic>
      <p:pic>
        <p:nvPicPr>
          <p:cNvPr id="27" name="Picture 26">
            <a:extLst>
              <a:ext uri="{FF2B5EF4-FFF2-40B4-BE49-F238E27FC236}">
                <a16:creationId xmlns:a16="http://schemas.microsoft.com/office/drawing/2014/main" id="{4FF05E2E-02CD-4132-8069-04F12E76A971}"/>
              </a:ext>
            </a:extLst>
          </p:cNvPr>
          <p:cNvPicPr>
            <a:picLocks noChangeAspect="1"/>
          </p:cNvPicPr>
          <p:nvPr/>
        </p:nvPicPr>
        <p:blipFill>
          <a:blip r:embed="rId17"/>
          <a:stretch>
            <a:fillRect/>
          </a:stretch>
        </p:blipFill>
        <p:spPr>
          <a:xfrm>
            <a:off x="39948629" y="12103718"/>
            <a:ext cx="3331900" cy="2036939"/>
          </a:xfrm>
          <a:prstGeom prst="rect">
            <a:avLst/>
          </a:prstGeom>
        </p:spPr>
      </p:pic>
      <p:pic>
        <p:nvPicPr>
          <p:cNvPr id="28" name="Picture 27">
            <a:extLst>
              <a:ext uri="{FF2B5EF4-FFF2-40B4-BE49-F238E27FC236}">
                <a16:creationId xmlns:a16="http://schemas.microsoft.com/office/drawing/2014/main" id="{1D9E5DAB-D238-459E-BFC0-8F64B70D6FC9}"/>
              </a:ext>
            </a:extLst>
          </p:cNvPr>
          <p:cNvPicPr>
            <a:picLocks noChangeAspect="1"/>
          </p:cNvPicPr>
          <p:nvPr/>
        </p:nvPicPr>
        <p:blipFill>
          <a:blip r:embed="rId18"/>
          <a:stretch>
            <a:fillRect/>
          </a:stretch>
        </p:blipFill>
        <p:spPr>
          <a:xfrm>
            <a:off x="39948629" y="14360642"/>
            <a:ext cx="3331900" cy="2032669"/>
          </a:xfrm>
          <a:prstGeom prst="rect">
            <a:avLst/>
          </a:prstGeom>
        </p:spPr>
      </p:pic>
      <p:sp>
        <p:nvSpPr>
          <p:cNvPr id="33" name="Rectangle 3">
            <a:extLst>
              <a:ext uri="{FF2B5EF4-FFF2-40B4-BE49-F238E27FC236}">
                <a16:creationId xmlns:a16="http://schemas.microsoft.com/office/drawing/2014/main" id="{34F57D74-01DE-47E9-BF3D-B19D92848666}"/>
              </a:ext>
            </a:extLst>
          </p:cNvPr>
          <p:cNvSpPr>
            <a:spLocks noGrp="1" noChangeArrowheads="1"/>
          </p:cNvSpPr>
          <p:nvPr>
            <p:ph type="body" sz="quarter" idx="23"/>
          </p:nvPr>
        </p:nvSpPr>
        <p:spPr bwMode="auto">
          <a:xfrm>
            <a:off x="472125" y="20970182"/>
            <a:ext cx="10227265" cy="969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a:ln>
                  <a:noFill/>
                </a:ln>
                <a:solidFill>
                  <a:schemeClr val="tx1"/>
                </a:solidFill>
                <a:effectLst/>
              </a:rPr>
              <a:t>Recurrent Neural Network (RNN)</a:t>
            </a:r>
            <a:r>
              <a:rPr kumimoji="0" lang="en-US" altLang="en-US" sz="2400" b="0" i="0" u="none" strike="noStrike" cap="none" normalizeH="0" baseline="0" dirty="0">
                <a:ln>
                  <a:noFill/>
                </a:ln>
                <a:solidFill>
                  <a:schemeClr val="tx1"/>
                </a:solidFill>
                <a:effectLst/>
              </a:rPr>
              <a:t> consisted of a two-layer vanilla RNN with tanh activations and a single Dense output unit. It used the </a:t>
            </a:r>
            <a:r>
              <a:rPr kumimoji="0" lang="en-US" altLang="en-US" sz="2400" b="0" i="0" u="none" strike="noStrike" cap="none" normalizeH="0" baseline="0" dirty="0" err="1">
                <a:ln>
                  <a:noFill/>
                </a:ln>
                <a:solidFill>
                  <a:schemeClr val="tx1"/>
                </a:solidFill>
                <a:effectLst/>
              </a:rPr>
              <a:t>RMSprop</a:t>
            </a:r>
            <a:r>
              <a:rPr kumimoji="0" lang="en-US" altLang="en-US" sz="2400" b="0" i="0" u="none" strike="noStrike" cap="none" normalizeH="0" baseline="0" dirty="0">
                <a:ln>
                  <a:noFill/>
                </a:ln>
                <a:solidFill>
                  <a:schemeClr val="tx1"/>
                </a:solidFill>
                <a:effectLst/>
              </a:rPr>
              <a:t> optimizer with a learning rate of 0.0005, a batch size of 32, and was trained over 200 epochs. Dropout was initially considered but later removed after experiments showed that the RNN performed best without regularization.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a:ln>
                  <a:noFill/>
                </a:ln>
                <a:solidFill>
                  <a:schemeClr val="tx1"/>
                </a:solidFill>
                <a:effectLst/>
              </a:rPr>
              <a:t>Bi-Directional LSTM (Bi-LSTM)</a:t>
            </a:r>
            <a:r>
              <a:rPr kumimoji="0" lang="en-US" altLang="en-US" sz="2400" b="0" i="0" u="none" strike="noStrike" cap="none" normalizeH="0" baseline="0" dirty="0">
                <a:ln>
                  <a:noFill/>
                </a:ln>
                <a:solidFill>
                  <a:schemeClr val="tx1"/>
                </a:solidFill>
                <a:effectLst/>
              </a:rPr>
              <a:t> model featured one or two Bidirectional (LSTM) layers (depending on whether </a:t>
            </a:r>
            <a:r>
              <a:rPr kumimoji="0" lang="en-US" altLang="en-US" sz="2400" b="0" i="0" u="none" strike="noStrike" cap="none" normalizeH="0" baseline="0" dirty="0" err="1">
                <a:ln>
                  <a:noFill/>
                </a:ln>
                <a:solidFill>
                  <a:schemeClr val="tx1"/>
                </a:solidFill>
                <a:effectLst/>
              </a:rPr>
              <a:t>return_sequences</a:t>
            </a:r>
            <a:r>
              <a:rPr kumimoji="0" lang="en-US" altLang="en-US" sz="2400" b="0" i="0" u="none" strike="noStrike" cap="none" normalizeH="0" baseline="0" dirty="0">
                <a:ln>
                  <a:noFill/>
                </a:ln>
                <a:solidFill>
                  <a:schemeClr val="tx1"/>
                </a:solidFill>
                <a:effectLst/>
              </a:rPr>
              <a:t> was enabled), followed by a Dense output layer. It used 300 hidden units and a dropout rate of 0.3 in early trials. However, the final and best-performing Bi-LSTM model omitted dropout entirely. </a:t>
            </a:r>
            <a:r>
              <a:rPr kumimoji="0" lang="en-US" altLang="en-US" sz="2400" b="0" i="0" u="none" strike="noStrike" cap="none" normalizeH="0" baseline="0" dirty="0" err="1">
                <a:ln>
                  <a:noFill/>
                </a:ln>
                <a:solidFill>
                  <a:schemeClr val="tx1"/>
                </a:solidFill>
                <a:effectLst/>
              </a:rPr>
              <a:t>RMSprop</a:t>
            </a:r>
            <a:r>
              <a:rPr kumimoji="0" lang="en-US" altLang="en-US" sz="2400" b="0" i="0" u="none" strike="noStrike" cap="none" normalizeH="0" baseline="0" dirty="0">
                <a:ln>
                  <a:noFill/>
                </a:ln>
                <a:solidFill>
                  <a:schemeClr val="tx1"/>
                </a:solidFill>
                <a:effectLst/>
              </a:rPr>
              <a:t> again served as the optimizer with a learning rate of 0.0005, and early stopping was applied with a patience of 10 to prevent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a:ln>
                  <a:noFill/>
                </a:ln>
                <a:solidFill>
                  <a:schemeClr val="tx1"/>
                </a:solidFill>
                <a:effectLst/>
              </a:rPr>
              <a:t>GRU (Gated Recurrent Unit)</a:t>
            </a:r>
            <a:r>
              <a:rPr kumimoji="0" lang="en-US" altLang="en-US" sz="2400" b="0" i="0" u="none" strike="noStrike" cap="none" normalizeH="0" baseline="0" dirty="0">
                <a:ln>
                  <a:noFill/>
                </a:ln>
                <a:solidFill>
                  <a:schemeClr val="tx1"/>
                </a:solidFill>
                <a:effectLst/>
              </a:rPr>
              <a:t> model also used a single hidden layer with 300 units and a Dense output layer. Like the Bi-LSTM, dropout was tested but later removed entirely, as its absence yielded better results. The GRU used </a:t>
            </a:r>
            <a:r>
              <a:rPr kumimoji="0" lang="en-US" altLang="en-US" sz="2400" b="0" i="0" u="none" strike="noStrike" cap="none" normalizeH="0" baseline="0" dirty="0" err="1">
                <a:ln>
                  <a:noFill/>
                </a:ln>
                <a:solidFill>
                  <a:schemeClr val="tx1"/>
                </a:solidFill>
                <a:effectLst/>
              </a:rPr>
              <a:t>RMSprop</a:t>
            </a:r>
            <a:r>
              <a:rPr kumimoji="0" lang="en-US" altLang="en-US" sz="2400" b="0" i="0" u="none" strike="noStrike" cap="none" normalizeH="0" baseline="0" dirty="0">
                <a:ln>
                  <a:noFill/>
                </a:ln>
                <a:solidFill>
                  <a:schemeClr val="tx1"/>
                </a:solidFill>
                <a:effectLst/>
              </a:rPr>
              <a:t> with a 0.0005 learning rate and followed the same training procedure as the other deep learning models. While it performed well on the NVIDIA dataset, its performance was less competitive on the Apple and Tesla data.</a:t>
            </a:r>
          </a:p>
          <a:p>
            <a:pPr marL="342900" indent="-342900" defTabSz="91440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rPr>
              <a:t>The </a:t>
            </a:r>
            <a:r>
              <a:rPr lang="en-US" b="1" dirty="0"/>
              <a:t>Autoregressive Integrated Moving Average</a:t>
            </a:r>
            <a:r>
              <a:rPr lang="en-US" dirty="0"/>
              <a:t> </a:t>
            </a:r>
            <a:r>
              <a:rPr lang="en-US" b="1" dirty="0"/>
              <a:t>(</a:t>
            </a:r>
            <a:r>
              <a:rPr kumimoji="0" lang="en-US" altLang="en-US" sz="2400" b="1" i="0" u="none" strike="noStrike" cap="none" normalizeH="0" baseline="0" dirty="0">
                <a:ln>
                  <a:noFill/>
                </a:ln>
                <a:solidFill>
                  <a:schemeClr val="tx1"/>
                </a:solidFill>
                <a:effectLst/>
              </a:rPr>
              <a:t>ARIMA)</a:t>
            </a:r>
            <a:r>
              <a:rPr kumimoji="0" lang="en-US" altLang="en-US" sz="2400" b="0" i="0" u="none" strike="noStrike" cap="none" normalizeH="0" baseline="0" dirty="0">
                <a:ln>
                  <a:noFill/>
                </a:ln>
                <a:solidFill>
                  <a:schemeClr val="tx1"/>
                </a:solidFill>
                <a:effectLst/>
              </a:rPr>
              <a:t> model was constructed using the </a:t>
            </a:r>
            <a:r>
              <a:rPr kumimoji="0" lang="en-US" altLang="en-US" sz="2400" b="0" i="0" u="none" strike="noStrike" cap="none" normalizeH="0" baseline="0" dirty="0" err="1">
                <a:ln>
                  <a:noFill/>
                </a:ln>
                <a:solidFill>
                  <a:schemeClr val="tx1"/>
                </a:solidFill>
                <a:effectLst/>
              </a:rPr>
              <a:t>statsmodels</a:t>
            </a:r>
            <a:r>
              <a:rPr kumimoji="0" lang="en-US" altLang="en-US" sz="2400" b="0" i="0" u="none" strike="noStrike" cap="none" normalizeH="0" baseline="0" dirty="0">
                <a:ln>
                  <a:noFill/>
                </a:ln>
                <a:solidFill>
                  <a:schemeClr val="tx1"/>
                </a:solidFill>
                <a:effectLst/>
              </a:rPr>
              <a:t> library. Stationarity was confirmed using the Augmented Dickey-Fuller test, and differencing was applied where necessary. Log transformation of the stock prices significantly improved performance, especially on the NVIDIA dataset. Model parameters (p, d, q) were chosen based on autocorrelation and partial autocorrelation plots, with (1, 1, 1) producing the best results. Evaluation metrics were calculated using the transformed and inverse-transformed series.</a:t>
            </a:r>
          </a:p>
        </p:txBody>
      </p:sp>
      <p:sp>
        <p:nvSpPr>
          <p:cNvPr id="35" name="Rectangle 5">
            <a:extLst>
              <a:ext uri="{FF2B5EF4-FFF2-40B4-BE49-F238E27FC236}">
                <a16:creationId xmlns:a16="http://schemas.microsoft.com/office/drawing/2014/main" id="{087B922F-2428-4507-A3BC-6097F6215AD9}"/>
              </a:ext>
            </a:extLst>
          </p:cNvPr>
          <p:cNvSpPr>
            <a:spLocks noChangeArrowheads="1"/>
          </p:cNvSpPr>
          <p:nvPr/>
        </p:nvSpPr>
        <p:spPr bwMode="auto">
          <a:xfrm>
            <a:off x="11580297" y="20980304"/>
            <a:ext cx="10047018"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sz="2400" dirty="0"/>
              <a:t>	The hybrid model was designed by integrating three powerful deep learning components: </a:t>
            </a:r>
          </a:p>
          <a:p>
            <a:pPr marL="342900" lvl="0" indent="-342900" defTabSz="914400" eaLnBrk="0" fontAlgn="base" hangingPunct="0">
              <a:spcBef>
                <a:spcPct val="0"/>
              </a:spcBef>
              <a:spcAft>
                <a:spcPct val="0"/>
              </a:spcAft>
              <a:buFont typeface="Arial" panose="020B0604020202020204" pitchFamily="34" charset="0"/>
              <a:buChar char="•"/>
            </a:pPr>
            <a:r>
              <a:rPr lang="en-US" sz="2400" dirty="0"/>
              <a:t>Convolutional Neural Networks (CNN)</a:t>
            </a:r>
          </a:p>
          <a:p>
            <a:pPr marL="342900" lvl="0" indent="-342900" defTabSz="914400" eaLnBrk="0" fontAlgn="base" hangingPunct="0">
              <a:spcBef>
                <a:spcPct val="0"/>
              </a:spcBef>
              <a:spcAft>
                <a:spcPct val="0"/>
              </a:spcAft>
              <a:buFont typeface="Arial" panose="020B0604020202020204" pitchFamily="34" charset="0"/>
              <a:buChar char="•"/>
            </a:pPr>
            <a:r>
              <a:rPr lang="en-US" sz="2400" dirty="0"/>
              <a:t>Bidirectional Long Short-Term Memory (Bi-LSTM) layers</a:t>
            </a:r>
          </a:p>
          <a:p>
            <a:pPr marL="342900" lvl="0" indent="-342900" defTabSz="914400" eaLnBrk="0" fontAlgn="base" hangingPunct="0">
              <a:spcBef>
                <a:spcPct val="0"/>
              </a:spcBef>
              <a:spcAft>
                <a:spcPct val="0"/>
              </a:spcAft>
              <a:buFont typeface="Arial" panose="020B0604020202020204" pitchFamily="34" charset="0"/>
              <a:buChar char="•"/>
            </a:pPr>
            <a:r>
              <a:rPr lang="en-US" sz="2400" dirty="0"/>
              <a:t>Attention mechanism. </a:t>
            </a:r>
          </a:p>
          <a:p>
            <a:pPr lvl="0" defTabSz="914400" eaLnBrk="0" fontAlgn="base" hangingPunct="0">
              <a:spcBef>
                <a:spcPct val="0"/>
              </a:spcBef>
              <a:spcAft>
                <a:spcPct val="0"/>
              </a:spcAft>
            </a:pPr>
            <a:r>
              <a:rPr lang="en-US" sz="2400" dirty="0"/>
              <a:t>	The architecture begins with a 1D convolutional layer that extracts localized temporal patterns and features from the stock price sequences. This was followed by Bi-LSTM layers, chosen for their ability to learn long-term dependencies in both forward and backward temporal directions, capturing richer context than standard LSTM or RNN models. Finally, a self-attention mechanism was added to allow the model to selectively focus on the most relevant time steps, improving interpretability and performance, especially in sequences with volatile behavior. Hyperparameters such as a step size of 60, 300 LSTM units, a learning rate of 0.0005, and the </a:t>
            </a:r>
            <a:r>
              <a:rPr lang="en-US" sz="2400" dirty="0" err="1"/>
              <a:t>RMSprop</a:t>
            </a:r>
            <a:r>
              <a:rPr lang="en-US" sz="2400" dirty="0"/>
              <a:t> optimizer were chosen based on prior performance in Bi-LSTM experiments. Dropout was intentionally omitted after experimentation revealed it hindered the model’s ability to learn complex patterns in financial time series data. This architecture was inspired by prior research and tailored through iterative experimentation for robustness and generalizability across different stock datasets.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FA0CCC17-381B-4400-A6DC-24E9C5434A80}"/>
              </a:ext>
            </a:extLst>
          </p:cNvPr>
          <p:cNvPicPr>
            <a:picLocks noChangeAspect="1"/>
          </p:cNvPicPr>
          <p:nvPr/>
        </p:nvPicPr>
        <p:blipFill>
          <a:blip r:embed="rId19"/>
          <a:stretch>
            <a:fillRect/>
          </a:stretch>
        </p:blipFill>
        <p:spPr>
          <a:xfrm>
            <a:off x="33040923" y="16605323"/>
            <a:ext cx="3338901" cy="1817292"/>
          </a:xfrm>
          <a:prstGeom prst="rect">
            <a:avLst/>
          </a:prstGeom>
        </p:spPr>
      </p:pic>
      <p:pic>
        <p:nvPicPr>
          <p:cNvPr id="38" name="Picture 37">
            <a:extLst>
              <a:ext uri="{FF2B5EF4-FFF2-40B4-BE49-F238E27FC236}">
                <a16:creationId xmlns:a16="http://schemas.microsoft.com/office/drawing/2014/main" id="{E78F40FA-10A6-4CBA-8E2E-3916DBD68DA6}"/>
              </a:ext>
            </a:extLst>
          </p:cNvPr>
          <p:cNvPicPr>
            <a:picLocks noChangeAspect="1"/>
          </p:cNvPicPr>
          <p:nvPr/>
        </p:nvPicPr>
        <p:blipFill>
          <a:blip r:embed="rId20"/>
          <a:stretch>
            <a:fillRect/>
          </a:stretch>
        </p:blipFill>
        <p:spPr>
          <a:xfrm>
            <a:off x="36513861" y="16583408"/>
            <a:ext cx="3338899" cy="1817291"/>
          </a:xfrm>
          <a:prstGeom prst="rect">
            <a:avLst/>
          </a:prstGeom>
        </p:spPr>
      </p:pic>
      <p:pic>
        <p:nvPicPr>
          <p:cNvPr id="40" name="Picture 39">
            <a:extLst>
              <a:ext uri="{FF2B5EF4-FFF2-40B4-BE49-F238E27FC236}">
                <a16:creationId xmlns:a16="http://schemas.microsoft.com/office/drawing/2014/main" id="{659108EB-FD36-451B-9254-4DB3F7DCA65D}"/>
              </a:ext>
            </a:extLst>
          </p:cNvPr>
          <p:cNvPicPr>
            <a:picLocks noChangeAspect="1"/>
          </p:cNvPicPr>
          <p:nvPr/>
        </p:nvPicPr>
        <p:blipFill>
          <a:blip r:embed="rId21"/>
          <a:stretch>
            <a:fillRect/>
          </a:stretch>
        </p:blipFill>
        <p:spPr>
          <a:xfrm>
            <a:off x="39965575" y="16583408"/>
            <a:ext cx="3338901" cy="1817292"/>
          </a:xfrm>
          <a:prstGeom prst="rect">
            <a:avLst/>
          </a:prstGeom>
        </p:spPr>
      </p:pic>
      <p:sp>
        <p:nvSpPr>
          <p:cNvPr id="60" name="TextBox 59">
            <a:extLst>
              <a:ext uri="{FF2B5EF4-FFF2-40B4-BE49-F238E27FC236}">
                <a16:creationId xmlns:a16="http://schemas.microsoft.com/office/drawing/2014/main" id="{4BC73D14-965B-4B43-BB6F-406C73111481}"/>
              </a:ext>
            </a:extLst>
          </p:cNvPr>
          <p:cNvSpPr txBox="1"/>
          <p:nvPr/>
        </p:nvSpPr>
        <p:spPr>
          <a:xfrm>
            <a:off x="34193878" y="6853789"/>
            <a:ext cx="1120259"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Nvidia</a:t>
            </a:r>
          </a:p>
        </p:txBody>
      </p:sp>
      <p:sp>
        <p:nvSpPr>
          <p:cNvPr id="61" name="TextBox 60">
            <a:extLst>
              <a:ext uri="{FF2B5EF4-FFF2-40B4-BE49-F238E27FC236}">
                <a16:creationId xmlns:a16="http://schemas.microsoft.com/office/drawing/2014/main" id="{BEFF96EC-0930-464B-A326-6DEF38068FA7}"/>
              </a:ext>
            </a:extLst>
          </p:cNvPr>
          <p:cNvSpPr txBox="1"/>
          <p:nvPr/>
        </p:nvSpPr>
        <p:spPr>
          <a:xfrm>
            <a:off x="37658622" y="6858000"/>
            <a:ext cx="1049376"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Apple</a:t>
            </a:r>
          </a:p>
        </p:txBody>
      </p:sp>
      <p:sp>
        <p:nvSpPr>
          <p:cNvPr id="62" name="TextBox 61">
            <a:extLst>
              <a:ext uri="{FF2B5EF4-FFF2-40B4-BE49-F238E27FC236}">
                <a16:creationId xmlns:a16="http://schemas.microsoft.com/office/drawing/2014/main" id="{7FA23ECD-621D-4FDD-A200-73E31F7EC613}"/>
              </a:ext>
            </a:extLst>
          </p:cNvPr>
          <p:cNvSpPr txBox="1"/>
          <p:nvPr/>
        </p:nvSpPr>
        <p:spPr>
          <a:xfrm>
            <a:off x="41052483" y="6853789"/>
            <a:ext cx="911150"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Tesla</a:t>
            </a:r>
          </a:p>
        </p:txBody>
      </p:sp>
      <p:sp>
        <p:nvSpPr>
          <p:cNvPr id="45" name="Text Placeholder 44">
            <a:extLst>
              <a:ext uri="{FF2B5EF4-FFF2-40B4-BE49-F238E27FC236}">
                <a16:creationId xmlns:a16="http://schemas.microsoft.com/office/drawing/2014/main" id="{5B7A7C16-927D-4164-98E1-438614192CD4}"/>
              </a:ext>
            </a:extLst>
          </p:cNvPr>
          <p:cNvSpPr>
            <a:spLocks noGrp="1"/>
          </p:cNvSpPr>
          <p:nvPr>
            <p:ph type="body" sz="quarter" idx="25"/>
          </p:nvPr>
        </p:nvSpPr>
        <p:spPr>
          <a:xfrm>
            <a:off x="25127405" y="4910113"/>
            <a:ext cx="4957489" cy="2031317"/>
          </a:xfrm>
        </p:spPr>
        <p:txBody>
          <a:bodyPr/>
          <a:lstStyle/>
          <a:p>
            <a:r>
              <a:rPr lang="en-US" sz="6000" dirty="0"/>
              <a:t>Model Results</a:t>
            </a:r>
          </a:p>
        </p:txBody>
      </p:sp>
      <p:pic>
        <p:nvPicPr>
          <p:cNvPr id="46" name="Picture 45">
            <a:extLst>
              <a:ext uri="{FF2B5EF4-FFF2-40B4-BE49-F238E27FC236}">
                <a16:creationId xmlns:a16="http://schemas.microsoft.com/office/drawing/2014/main" id="{8CF01346-7D5D-43AE-BE26-5406933ACEBA}"/>
              </a:ext>
            </a:extLst>
          </p:cNvPr>
          <p:cNvPicPr>
            <a:picLocks noChangeAspect="1"/>
          </p:cNvPicPr>
          <p:nvPr/>
        </p:nvPicPr>
        <p:blipFill>
          <a:blip r:embed="rId22"/>
          <a:stretch>
            <a:fillRect/>
          </a:stretch>
        </p:blipFill>
        <p:spPr>
          <a:xfrm>
            <a:off x="22756298" y="6853789"/>
            <a:ext cx="10140088" cy="11837177"/>
          </a:xfrm>
          <a:prstGeom prst="rect">
            <a:avLst/>
          </a:prstGeom>
        </p:spPr>
      </p:pic>
      <p:sp>
        <p:nvSpPr>
          <p:cNvPr id="48" name="Rectangle: Rounded Corners 47">
            <a:extLst>
              <a:ext uri="{FF2B5EF4-FFF2-40B4-BE49-F238E27FC236}">
                <a16:creationId xmlns:a16="http://schemas.microsoft.com/office/drawing/2014/main" id="{9F84BA02-FF3D-4495-99BE-863CFDEFF058}"/>
              </a:ext>
            </a:extLst>
          </p:cNvPr>
          <p:cNvSpPr/>
          <p:nvPr/>
        </p:nvSpPr>
        <p:spPr>
          <a:xfrm>
            <a:off x="11627947" y="29071129"/>
            <a:ext cx="9452613" cy="12801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Rounded Corners 48">
            <a:extLst>
              <a:ext uri="{FF2B5EF4-FFF2-40B4-BE49-F238E27FC236}">
                <a16:creationId xmlns:a16="http://schemas.microsoft.com/office/drawing/2014/main" id="{53BFED31-0625-47C9-8DBE-DF8EEEAA04E3}"/>
              </a:ext>
            </a:extLst>
          </p:cNvPr>
          <p:cNvSpPr/>
          <p:nvPr/>
        </p:nvSpPr>
        <p:spPr>
          <a:xfrm>
            <a:off x="23204303" y="21329203"/>
            <a:ext cx="9452622" cy="1280159"/>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F1F032C5-8983-4A30-9BEA-CA9F3E322058}"/>
              </a:ext>
            </a:extLst>
          </p:cNvPr>
          <p:cNvSpPr/>
          <p:nvPr/>
        </p:nvSpPr>
        <p:spPr>
          <a:xfrm>
            <a:off x="23204303" y="22937425"/>
            <a:ext cx="9452619" cy="12801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Rounded Corners 65">
            <a:extLst>
              <a:ext uri="{FF2B5EF4-FFF2-40B4-BE49-F238E27FC236}">
                <a16:creationId xmlns:a16="http://schemas.microsoft.com/office/drawing/2014/main" id="{82C92671-01FE-4B1C-9D8F-7D1D6D114A36}"/>
              </a:ext>
            </a:extLst>
          </p:cNvPr>
          <p:cNvSpPr/>
          <p:nvPr/>
        </p:nvSpPr>
        <p:spPr>
          <a:xfrm>
            <a:off x="23170909" y="25048199"/>
            <a:ext cx="9452619" cy="1280160"/>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D315C835-5908-4CB2-B932-AA09B010F03A}"/>
              </a:ext>
            </a:extLst>
          </p:cNvPr>
          <p:cNvSpPr/>
          <p:nvPr/>
        </p:nvSpPr>
        <p:spPr>
          <a:xfrm>
            <a:off x="23204302" y="27150889"/>
            <a:ext cx="9452619" cy="128016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Rounded Corners 68">
            <a:extLst>
              <a:ext uri="{FF2B5EF4-FFF2-40B4-BE49-F238E27FC236}">
                <a16:creationId xmlns:a16="http://schemas.microsoft.com/office/drawing/2014/main" id="{59878C44-12BA-4B27-90D8-D95A75973C36}"/>
              </a:ext>
            </a:extLst>
          </p:cNvPr>
          <p:cNvSpPr/>
          <p:nvPr/>
        </p:nvSpPr>
        <p:spPr>
          <a:xfrm>
            <a:off x="23204301" y="29071129"/>
            <a:ext cx="9452619" cy="128016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
            <a:extLst>
              <a:ext uri="{FF2B5EF4-FFF2-40B4-BE49-F238E27FC236}">
                <a16:creationId xmlns:a16="http://schemas.microsoft.com/office/drawing/2014/main" id="{4035E436-8018-4514-8EAB-06F3C5D0597C}"/>
              </a:ext>
            </a:extLst>
          </p:cNvPr>
          <p:cNvSpPr>
            <a:spLocks noChangeArrowheads="1"/>
          </p:cNvSpPr>
          <p:nvPr/>
        </p:nvSpPr>
        <p:spPr bwMode="auto">
          <a:xfrm>
            <a:off x="12912669" y="29480376"/>
            <a:ext cx="6694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p>
        </p:txBody>
      </p:sp>
      <p:sp>
        <p:nvSpPr>
          <p:cNvPr id="72" name="Rectangle 6">
            <a:extLst>
              <a:ext uri="{FF2B5EF4-FFF2-40B4-BE49-F238E27FC236}">
                <a16:creationId xmlns:a16="http://schemas.microsoft.com/office/drawing/2014/main" id="{A4DAC1E0-7E18-4691-94D0-B40B5F208865}"/>
              </a:ext>
            </a:extLst>
          </p:cNvPr>
          <p:cNvSpPr>
            <a:spLocks noChangeArrowheads="1"/>
          </p:cNvSpPr>
          <p:nvPr/>
        </p:nvSpPr>
        <p:spPr bwMode="auto">
          <a:xfrm>
            <a:off x="24489029" y="21732783"/>
            <a:ext cx="669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 Convolutional Layer</a:t>
            </a:r>
          </a:p>
        </p:txBody>
      </p:sp>
      <p:sp>
        <p:nvSpPr>
          <p:cNvPr id="73" name="Rectangle 6">
            <a:extLst>
              <a:ext uri="{FF2B5EF4-FFF2-40B4-BE49-F238E27FC236}">
                <a16:creationId xmlns:a16="http://schemas.microsoft.com/office/drawing/2014/main" id="{0665839C-5093-4ED5-B40D-530D0911BC10}"/>
              </a:ext>
            </a:extLst>
          </p:cNvPr>
          <p:cNvSpPr>
            <a:spLocks noChangeArrowheads="1"/>
          </p:cNvSpPr>
          <p:nvPr/>
        </p:nvSpPr>
        <p:spPr bwMode="auto">
          <a:xfrm>
            <a:off x="24478914" y="23362774"/>
            <a:ext cx="669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MaxPooling</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a:t>
            </a:r>
          </a:p>
        </p:txBody>
      </p:sp>
      <p:sp>
        <p:nvSpPr>
          <p:cNvPr id="74" name="Rectangle 6">
            <a:extLst>
              <a:ext uri="{FF2B5EF4-FFF2-40B4-BE49-F238E27FC236}">
                <a16:creationId xmlns:a16="http://schemas.microsoft.com/office/drawing/2014/main" id="{B261948A-CC7F-4F19-AB7D-999D24514EF0}"/>
              </a:ext>
            </a:extLst>
          </p:cNvPr>
          <p:cNvSpPr>
            <a:spLocks noChangeArrowheads="1"/>
          </p:cNvSpPr>
          <p:nvPr/>
        </p:nvSpPr>
        <p:spPr bwMode="auto">
          <a:xfrm>
            <a:off x="24549446" y="25447525"/>
            <a:ext cx="669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Bi-Directional LSTM Layer</a:t>
            </a:r>
          </a:p>
        </p:txBody>
      </p:sp>
      <p:sp>
        <p:nvSpPr>
          <p:cNvPr id="75" name="Rectangle 6">
            <a:extLst>
              <a:ext uri="{FF2B5EF4-FFF2-40B4-BE49-F238E27FC236}">
                <a16:creationId xmlns:a16="http://schemas.microsoft.com/office/drawing/2014/main" id="{80369B24-28EE-4294-AF39-59CEE8FF8A73}"/>
              </a:ext>
            </a:extLst>
          </p:cNvPr>
          <p:cNvSpPr>
            <a:spLocks noChangeArrowheads="1"/>
          </p:cNvSpPr>
          <p:nvPr/>
        </p:nvSpPr>
        <p:spPr bwMode="auto">
          <a:xfrm>
            <a:off x="24489029" y="27551749"/>
            <a:ext cx="669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Attention Layer</a:t>
            </a:r>
          </a:p>
        </p:txBody>
      </p:sp>
      <p:sp>
        <p:nvSpPr>
          <p:cNvPr id="76" name="Rectangle 6">
            <a:extLst>
              <a:ext uri="{FF2B5EF4-FFF2-40B4-BE49-F238E27FC236}">
                <a16:creationId xmlns:a16="http://schemas.microsoft.com/office/drawing/2014/main" id="{A74124FF-A9FE-4AF4-9993-B3989F8AE418}"/>
              </a:ext>
            </a:extLst>
          </p:cNvPr>
          <p:cNvSpPr>
            <a:spLocks noChangeArrowheads="1"/>
          </p:cNvSpPr>
          <p:nvPr/>
        </p:nvSpPr>
        <p:spPr bwMode="auto">
          <a:xfrm>
            <a:off x="24478914" y="29488764"/>
            <a:ext cx="6694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Dense Output Layer</a:t>
            </a:r>
          </a:p>
        </p:txBody>
      </p:sp>
      <p:cxnSp>
        <p:nvCxnSpPr>
          <p:cNvPr id="88" name="Straight Connector 87">
            <a:extLst>
              <a:ext uri="{FF2B5EF4-FFF2-40B4-BE49-F238E27FC236}">
                <a16:creationId xmlns:a16="http://schemas.microsoft.com/office/drawing/2014/main" id="{60CDCC9D-6D75-4EB6-9DF1-B557E9816F8F}"/>
              </a:ext>
            </a:extLst>
          </p:cNvPr>
          <p:cNvCxnSpPr>
            <a:cxnSpLocks/>
            <a:stCxn id="48" idx="3"/>
            <a:endCxn id="97" idx="2"/>
          </p:cNvCxnSpPr>
          <p:nvPr/>
        </p:nvCxnSpPr>
        <p:spPr>
          <a:xfrm flipV="1">
            <a:off x="21080560" y="29702984"/>
            <a:ext cx="1011813" cy="8225"/>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1" name="Straight Connector 90">
            <a:extLst>
              <a:ext uri="{FF2B5EF4-FFF2-40B4-BE49-F238E27FC236}">
                <a16:creationId xmlns:a16="http://schemas.microsoft.com/office/drawing/2014/main" id="{6AC90098-1771-4F24-A8B8-4F82319DD22D}"/>
              </a:ext>
            </a:extLst>
          </p:cNvPr>
          <p:cNvCxnSpPr>
            <a:cxnSpLocks/>
            <a:stCxn id="97" idx="0"/>
            <a:endCxn id="107" idx="4"/>
          </p:cNvCxnSpPr>
          <p:nvPr/>
        </p:nvCxnSpPr>
        <p:spPr>
          <a:xfrm flipV="1">
            <a:off x="22320973" y="20519041"/>
            <a:ext cx="0" cy="8944886"/>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97" name="Oval 96">
            <a:extLst>
              <a:ext uri="{FF2B5EF4-FFF2-40B4-BE49-F238E27FC236}">
                <a16:creationId xmlns:a16="http://schemas.microsoft.com/office/drawing/2014/main" id="{EFB55437-62F3-46FF-923A-B185813F708A}"/>
              </a:ext>
            </a:extLst>
          </p:cNvPr>
          <p:cNvSpPr/>
          <p:nvPr/>
        </p:nvSpPr>
        <p:spPr>
          <a:xfrm>
            <a:off x="22092373" y="29463927"/>
            <a:ext cx="457200" cy="478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0247975-E201-439D-B203-B7FE9DA860D3}"/>
              </a:ext>
            </a:extLst>
          </p:cNvPr>
          <p:cNvSpPr/>
          <p:nvPr/>
        </p:nvSpPr>
        <p:spPr>
          <a:xfrm>
            <a:off x="22092373" y="20040927"/>
            <a:ext cx="457200" cy="478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Connector 109">
            <a:extLst>
              <a:ext uri="{FF2B5EF4-FFF2-40B4-BE49-F238E27FC236}">
                <a16:creationId xmlns:a16="http://schemas.microsoft.com/office/drawing/2014/main" id="{A7317095-512E-4539-9A1C-A55E620F0A41}"/>
              </a:ext>
            </a:extLst>
          </p:cNvPr>
          <p:cNvCxnSpPr>
            <a:cxnSpLocks/>
            <a:stCxn id="107" idx="6"/>
            <a:endCxn id="113" idx="2"/>
          </p:cNvCxnSpPr>
          <p:nvPr/>
        </p:nvCxnSpPr>
        <p:spPr>
          <a:xfrm>
            <a:off x="22549573" y="20279984"/>
            <a:ext cx="5155665" cy="5373"/>
          </a:xfrm>
          <a:prstGeom prst="line">
            <a:avLst/>
          </a:prstGeom>
          <a:ln>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113" name="Oval 112">
            <a:extLst>
              <a:ext uri="{FF2B5EF4-FFF2-40B4-BE49-F238E27FC236}">
                <a16:creationId xmlns:a16="http://schemas.microsoft.com/office/drawing/2014/main" id="{571A4A5B-C757-4DAC-8EED-1260DA9CF7AD}"/>
              </a:ext>
            </a:extLst>
          </p:cNvPr>
          <p:cNvSpPr/>
          <p:nvPr/>
        </p:nvSpPr>
        <p:spPr>
          <a:xfrm>
            <a:off x="27705238" y="20046300"/>
            <a:ext cx="457200" cy="478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Arrow Connector 115">
            <a:extLst>
              <a:ext uri="{FF2B5EF4-FFF2-40B4-BE49-F238E27FC236}">
                <a16:creationId xmlns:a16="http://schemas.microsoft.com/office/drawing/2014/main" id="{39D2AB03-56FA-43EF-B49E-ADBB2F018AAE}"/>
              </a:ext>
            </a:extLst>
          </p:cNvPr>
          <p:cNvCxnSpPr>
            <a:cxnSpLocks/>
            <a:stCxn id="113" idx="4"/>
            <a:endCxn id="84" idx="0"/>
          </p:cNvCxnSpPr>
          <p:nvPr/>
        </p:nvCxnSpPr>
        <p:spPr>
          <a:xfrm flipH="1">
            <a:off x="27930266" y="20524414"/>
            <a:ext cx="3572" cy="60770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4" name="Straight Arrow Connector 123">
            <a:extLst>
              <a:ext uri="{FF2B5EF4-FFF2-40B4-BE49-F238E27FC236}">
                <a16:creationId xmlns:a16="http://schemas.microsoft.com/office/drawing/2014/main" id="{E621779B-F29A-4B1E-AC77-A46E19D6AFA4}"/>
              </a:ext>
            </a:extLst>
          </p:cNvPr>
          <p:cNvCxnSpPr>
            <a:cxnSpLocks/>
            <a:stCxn id="84" idx="2"/>
            <a:endCxn id="66" idx="0"/>
          </p:cNvCxnSpPr>
          <p:nvPr/>
        </p:nvCxnSpPr>
        <p:spPr>
          <a:xfrm flipH="1">
            <a:off x="27897219" y="24408119"/>
            <a:ext cx="33047" cy="64008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1" name="Straight Arrow Connector 150">
            <a:extLst>
              <a:ext uri="{FF2B5EF4-FFF2-40B4-BE49-F238E27FC236}">
                <a16:creationId xmlns:a16="http://schemas.microsoft.com/office/drawing/2014/main" id="{D7E2BAF6-263C-40C4-8115-E262FB8CEDE0}"/>
              </a:ext>
            </a:extLst>
          </p:cNvPr>
          <p:cNvCxnSpPr>
            <a:cxnSpLocks/>
            <a:stCxn id="66" idx="2"/>
            <a:endCxn id="68" idx="0"/>
          </p:cNvCxnSpPr>
          <p:nvPr/>
        </p:nvCxnSpPr>
        <p:spPr>
          <a:xfrm>
            <a:off x="27897219" y="26328359"/>
            <a:ext cx="33393" cy="82253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CB09DB15-C49B-4FAB-9C32-B2477F0E9BCF}"/>
              </a:ext>
            </a:extLst>
          </p:cNvPr>
          <p:cNvCxnSpPr>
            <a:cxnSpLocks/>
            <a:stCxn id="68" idx="2"/>
            <a:endCxn id="69" idx="0"/>
          </p:cNvCxnSpPr>
          <p:nvPr/>
        </p:nvCxnSpPr>
        <p:spPr>
          <a:xfrm flipH="1">
            <a:off x="27930611" y="28431049"/>
            <a:ext cx="1" cy="64008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pic>
        <p:nvPicPr>
          <p:cNvPr id="1064" name="Picture 1063" descr="A black and white logo&#10;&#10;Description automatically generated">
            <a:extLst>
              <a:ext uri="{FF2B5EF4-FFF2-40B4-BE49-F238E27FC236}">
                <a16:creationId xmlns:a16="http://schemas.microsoft.com/office/drawing/2014/main" id="{3C56AFFD-4660-4261-8383-74BF5FEFBBF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391841" y="544138"/>
            <a:ext cx="3394481" cy="3394481"/>
          </a:xfrm>
          <a:prstGeom prst="rect">
            <a:avLst/>
          </a:prstGeom>
        </p:spPr>
      </p:pic>
    </p:spTree>
    <p:extLst>
      <p:ext uri="{BB962C8B-B14F-4D97-AF65-F5344CB8AC3E}">
        <p14:creationId xmlns:p14="http://schemas.microsoft.com/office/powerpoint/2010/main" val="3727187881"/>
      </p:ext>
    </p:extLst>
  </p:cSld>
  <p:clrMapOvr>
    <a:masterClrMapping/>
  </p:clrMapOvr>
</p:sld>
</file>

<file path=ppt/theme/theme1.xml><?xml version="1.0" encoding="utf-8"?>
<a:theme xmlns:a="http://schemas.openxmlformats.org/drawingml/2006/main" name="36x48-Templat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75c7237-5ab2-4da3-9b42-5cee453f8df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1E13065078FE14A88256B86C57006D7" ma:contentTypeVersion="14" ma:contentTypeDescription="Create a new document." ma:contentTypeScope="" ma:versionID="21e0d6f074eb52d0547b1f376bde33af">
  <xsd:schema xmlns:xsd="http://www.w3.org/2001/XMLSchema" xmlns:xs="http://www.w3.org/2001/XMLSchema" xmlns:p="http://schemas.microsoft.com/office/2006/metadata/properties" xmlns:ns3="c75c7237-5ab2-4da3-9b42-5cee453f8df9" xmlns:ns4="7a98c9e8-d3f8-4429-9f7f-380b998c175d" targetNamespace="http://schemas.microsoft.com/office/2006/metadata/properties" ma:root="true" ma:fieldsID="211604958bd2550afca5b090d5f74bee" ns3:_="" ns4:_="">
    <xsd:import namespace="c75c7237-5ab2-4da3-9b42-5cee453f8df9"/>
    <xsd:import namespace="7a98c9e8-d3f8-4429-9f7f-380b998c175d"/>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5c7237-5ab2-4da3-9b42-5cee453f8df9"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Location" ma:index="15" nillable="true" ma:displayName="Location" ma:indexed="true"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98c9e8-d3f8-4429-9f7f-380b998c175d"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78C4EC-576D-4659-94D4-91149FB3C45C}">
  <ds:schemaRefs>
    <ds:schemaRef ds:uri="7a98c9e8-d3f8-4429-9f7f-380b998c175d"/>
    <ds:schemaRef ds:uri="http://schemas.microsoft.com/office/infopath/2007/PartnerControls"/>
    <ds:schemaRef ds:uri="c75c7237-5ab2-4da3-9b42-5cee453f8df9"/>
    <ds:schemaRef ds:uri="http://schemas.microsoft.com/office/2006/metadata/properties"/>
    <ds:schemaRef ds:uri="http://schemas.microsoft.com/office/2006/documentManagement/types"/>
    <ds:schemaRef ds:uri="http://purl.org/dc/terms/"/>
    <ds:schemaRef ds:uri="http://purl.org/dc/dcmitype/"/>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B7AA053C-99CB-4ED9-8185-350FEDBE0B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5c7237-5ab2-4da3-9b42-5cee453f8df9"/>
    <ds:schemaRef ds:uri="7a98c9e8-d3f8-4429-9f7f-380b998c17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40195B-D0A7-4D24-963A-E618E19D51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36x48-Template-V2b</Template>
  <TotalTime>5057</TotalTime>
  <Words>1066</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vt:i4>
      </vt:variant>
    </vt:vector>
  </HeadingPairs>
  <TitlesOfParts>
    <vt:vector size="10" baseType="lpstr">
      <vt:lpstr>Arial</vt:lpstr>
      <vt:lpstr>Arial Black</vt:lpstr>
      <vt:lpstr>Avenir Next LT Pro</vt:lpstr>
      <vt:lpstr>Calibri</vt:lpstr>
      <vt:lpstr>Times New Roman</vt:lpstr>
      <vt:lpstr>Trebuchet MS</vt:lpstr>
      <vt:lpstr>Wingdings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Shane Stoll</cp:lastModifiedBy>
  <cp:revision>6</cp:revision>
  <dcterms:created xsi:type="dcterms:W3CDTF">2012-02-03T19:11:35Z</dcterms:created>
  <dcterms:modified xsi:type="dcterms:W3CDTF">2025-04-03T16:37:22Z</dcterms:modified>
  <cp:category>Research poster templates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0x01010071E13065078FE14A88256B86C57006D7</vt:lpwstr>
  </property>
</Properties>
</file>