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4"/>
    <p:sldMasterId id="2147483827" r:id="rId5"/>
    <p:sldMasterId id="2147483834" r:id="rId6"/>
  </p:sldMasterIdLst>
  <p:notesMasterIdLst>
    <p:notesMasterId r:id="rId16"/>
  </p:notesMasterIdLst>
  <p:sldIdLst>
    <p:sldId id="3311" r:id="rId7"/>
    <p:sldId id="298" r:id="rId8"/>
    <p:sldId id="272" r:id="rId9"/>
    <p:sldId id="3312" r:id="rId10"/>
    <p:sldId id="1427" r:id="rId11"/>
    <p:sldId id="1428" r:id="rId12"/>
    <p:sldId id="1431" r:id="rId13"/>
    <p:sldId id="1432" r:id="rId14"/>
    <p:sldId id="143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00"/>
    <a:srgbClr val="1E19BB"/>
    <a:srgbClr val="002595"/>
    <a:srgbClr val="004DFF"/>
    <a:srgbClr val="7DBA00"/>
    <a:srgbClr val="04CEA5"/>
    <a:srgbClr val="FF5144"/>
    <a:srgbClr val="002596"/>
    <a:srgbClr val="00A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7" autoAdjust="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6.bin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7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en-US" altLang="zh-CN" sz="1800" b="1" dirty="0">
                <a:solidFill>
                  <a:schemeClr val="tx1"/>
                </a:solidFill>
                <a:effectLst/>
              </a:rPr>
              <a:t>DOR Study in</a:t>
            </a:r>
            <a:r>
              <a:rPr lang="en-US" altLang="zh-CN" sz="1800" b="1" baseline="0" dirty="0">
                <a:solidFill>
                  <a:schemeClr val="tx1"/>
                </a:solidFill>
                <a:effectLst/>
              </a:rPr>
              <a:t> PC9</a:t>
            </a:r>
            <a:endParaRPr lang="zh-CN" altLang="zh-CN" sz="1800" dirty="0">
              <a:solidFill>
                <a:schemeClr val="tx1"/>
              </a:solidFill>
              <a:effectLst/>
            </a:endParaRPr>
          </a:p>
        </c:rich>
      </c:tx>
      <c:layout>
        <c:manualLayout>
          <c:xMode val="edge"/>
          <c:yMode val="edge"/>
          <c:x val="0.40770454594817657"/>
          <c:y val="2.1819120180916586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057884548554547"/>
          <c:y val="7.7338300991498618E-2"/>
          <c:w val="0.79743892219253854"/>
          <c:h val="0.5672319599988993"/>
        </c:manualLayout>
      </c:layout>
      <c:scatterChart>
        <c:scatterStyle val="lineMarker"/>
        <c:varyColors val="0"/>
        <c:ser>
          <c:idx val="0"/>
          <c:order val="0"/>
          <c:tx>
            <c:strRef>
              <c:f>'PC9-processed data'!$C$1</c:f>
              <c:strCache>
                <c:ptCount val="1"/>
                <c:pt idx="0">
                  <c:v>Vehicle(DMSO)-1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1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'PC9-processed data'!$B$2:$B$104</c:f>
              <c:strCache>
                <c:ptCount val="103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</c:strCache>
            </c:strRef>
          </c:xVal>
          <c:yVal>
            <c:numRef>
              <c:f>'PC9-processed data'!$C$2:$C$104</c:f>
              <c:numCache>
                <c:formatCode>General</c:formatCode>
                <c:ptCount val="103"/>
                <c:pt idx="0" formatCode="0.00E+00">
                  <c:v>1000000</c:v>
                </c:pt>
                <c:pt idx="3" formatCode="0.00E+00">
                  <c:v>3600000</c:v>
                </c:pt>
                <c:pt idx="6" formatCode="0.00E+00">
                  <c:v>22860000</c:v>
                </c:pt>
                <c:pt idx="9" formatCode="0.00E+00">
                  <c:v>142560000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A06-4168-AD49-EAC91E50AF08}"/>
            </c:ext>
          </c:extLst>
        </c:ser>
        <c:ser>
          <c:idx val="1"/>
          <c:order val="1"/>
          <c:tx>
            <c:strRef>
              <c:f>'PC9-processed data'!$D$1</c:f>
              <c:strCache>
                <c:ptCount val="1"/>
                <c:pt idx="0">
                  <c:v>Vehicle(DMSO) 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C00000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'PC9-processed data'!$B$2:$B$104</c:f>
              <c:strCache>
                <c:ptCount val="103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</c:strCache>
            </c:strRef>
          </c:xVal>
          <c:yVal>
            <c:numRef>
              <c:f>'PC9-processed data'!$D$2:$D$104</c:f>
              <c:numCache>
                <c:formatCode>General</c:formatCode>
                <c:ptCount val="103"/>
                <c:pt idx="0" formatCode="0.00E+00">
                  <c:v>1000000</c:v>
                </c:pt>
                <c:pt idx="3" formatCode="0.00E+00">
                  <c:v>3780000</c:v>
                </c:pt>
                <c:pt idx="6" formatCode="0.00E+00">
                  <c:v>21060000</c:v>
                </c:pt>
                <c:pt idx="9" formatCode="0.00E+00">
                  <c:v>129600000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A06-4168-AD49-EAC91E50AF08}"/>
            </c:ext>
          </c:extLst>
        </c:ser>
        <c:ser>
          <c:idx val="2"/>
          <c:order val="2"/>
          <c:tx>
            <c:strRef>
              <c:f>'PC9-processed data'!$E$1</c:f>
              <c:strCache>
                <c:ptCount val="1"/>
                <c:pt idx="0">
                  <c:v>Vehicle(DMSO) 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3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'PC9-processed data'!$B$2:$B$104</c:f>
              <c:strCache>
                <c:ptCount val="103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</c:strCache>
            </c:strRef>
          </c:xVal>
          <c:yVal>
            <c:numRef>
              <c:f>'PC9-processed data'!$E$2:$E$104</c:f>
              <c:numCache>
                <c:formatCode>General</c:formatCode>
                <c:ptCount val="103"/>
                <c:pt idx="0" formatCode="0.00E+00">
                  <c:v>1000000</c:v>
                </c:pt>
                <c:pt idx="3" formatCode="0.00E+00">
                  <c:v>3900000</c:v>
                </c:pt>
                <c:pt idx="6" formatCode="0.00E+00">
                  <c:v>22860000</c:v>
                </c:pt>
                <c:pt idx="9" formatCode="0.00E+00">
                  <c:v>152280000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A06-4168-AD49-EAC91E50AF08}"/>
            </c:ext>
          </c:extLst>
        </c:ser>
        <c:ser>
          <c:idx val="3"/>
          <c:order val="3"/>
          <c:tx>
            <c:strRef>
              <c:f>'PC9-processed data'!$F$1</c:f>
              <c:strCache>
                <c:ptCount val="1"/>
                <c:pt idx="0">
                  <c:v>Daco 4.40 nM 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4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'PC9-processed data'!$B$2:$B$104</c:f>
              <c:strCache>
                <c:ptCount val="103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</c:strCache>
            </c:strRef>
          </c:xVal>
          <c:yVal>
            <c:numRef>
              <c:f>'PC9-processed data'!$F$2:$F$104</c:f>
              <c:numCache>
                <c:formatCode>General</c:formatCode>
                <c:ptCount val="103"/>
                <c:pt idx="0" formatCode="0.00E+00">
                  <c:v>1000000</c:v>
                </c:pt>
                <c:pt idx="30" formatCode="0.00E+00">
                  <c:v>6030000</c:v>
                </c:pt>
                <c:pt idx="34" formatCode="0.00E+00">
                  <c:v>35640000</c:v>
                </c:pt>
                <c:pt idx="37" formatCode="0.00E+00">
                  <c:v>142560000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A06-4168-AD49-EAC91E50AF08}"/>
            </c:ext>
          </c:extLst>
        </c:ser>
        <c:ser>
          <c:idx val="4"/>
          <c:order val="4"/>
          <c:tx>
            <c:strRef>
              <c:f>'PC9-processed data'!$G$1</c:f>
              <c:strCache>
                <c:ptCount val="1"/>
                <c:pt idx="0">
                  <c:v>Daco 4.40 nM 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4BACC6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'PC9-processed data'!$B$2:$B$104</c:f>
              <c:strCache>
                <c:ptCount val="103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</c:strCache>
            </c:strRef>
          </c:xVal>
          <c:yVal>
            <c:numRef>
              <c:f>'PC9-processed data'!$G$2:$G$104</c:f>
              <c:numCache>
                <c:formatCode>General</c:formatCode>
                <c:ptCount val="103"/>
                <c:pt idx="0" formatCode="0.00E+00">
                  <c:v>1000000</c:v>
                </c:pt>
                <c:pt idx="30" formatCode="0.00E+00">
                  <c:v>5370000</c:v>
                </c:pt>
                <c:pt idx="34" formatCode="0.00E+00">
                  <c:v>32940000</c:v>
                </c:pt>
                <c:pt idx="37" formatCode="0.00E+00">
                  <c:v>136080000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4A06-4168-AD49-EAC91E50AF08}"/>
            </c:ext>
          </c:extLst>
        </c:ser>
        <c:ser>
          <c:idx val="5"/>
          <c:order val="5"/>
          <c:tx>
            <c:strRef>
              <c:f>'PC9-processed data'!$H$1</c:f>
              <c:strCache>
                <c:ptCount val="1"/>
                <c:pt idx="0">
                  <c:v>Daco 4.40 nM 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6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'PC9-processed data'!$B$2:$B$104</c:f>
              <c:strCache>
                <c:ptCount val="103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</c:strCache>
            </c:strRef>
          </c:xVal>
          <c:yVal>
            <c:numRef>
              <c:f>'PC9-processed data'!$H$2:$H$104</c:f>
              <c:numCache>
                <c:formatCode>General</c:formatCode>
                <c:ptCount val="103"/>
                <c:pt idx="0" formatCode="0.00E+00">
                  <c:v>1000000</c:v>
                </c:pt>
                <c:pt idx="30" formatCode="0.00E+00">
                  <c:v>5490000</c:v>
                </c:pt>
                <c:pt idx="34" formatCode="0.00E+00">
                  <c:v>37260000</c:v>
                </c:pt>
                <c:pt idx="37" formatCode="0.00E+00">
                  <c:v>151200000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4A06-4168-AD49-EAC91E50AF08}"/>
            </c:ext>
          </c:extLst>
        </c:ser>
        <c:ser>
          <c:idx val="6"/>
          <c:order val="6"/>
          <c:tx>
            <c:strRef>
              <c:f>'PC9-processed data'!$I$1</c:f>
              <c:strCache>
                <c:ptCount val="1"/>
                <c:pt idx="0">
                  <c:v>Osimertinib 10.38 nM-1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5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'PC9-processed data'!$B$2:$B$104</c:f>
              <c:strCache>
                <c:ptCount val="103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</c:strCache>
            </c:strRef>
          </c:xVal>
          <c:yVal>
            <c:numRef>
              <c:f>'PC9-processed data'!$I$2:$I$104</c:f>
              <c:numCache>
                <c:formatCode>General</c:formatCode>
                <c:ptCount val="103"/>
                <c:pt idx="0" formatCode="0.00E+00">
                  <c:v>1000000</c:v>
                </c:pt>
                <c:pt idx="9" formatCode="0.00E+00">
                  <c:v>4260000</c:v>
                </c:pt>
                <c:pt idx="21" formatCode="0.00E+00">
                  <c:v>34200000</c:v>
                </c:pt>
                <c:pt idx="28" formatCode="0.00E+00">
                  <c:v>230040000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4A06-4168-AD49-EAC91E50AF08}"/>
            </c:ext>
          </c:extLst>
        </c:ser>
        <c:ser>
          <c:idx val="7"/>
          <c:order val="7"/>
          <c:tx>
            <c:strRef>
              <c:f>'PC9-processed data'!$J$1</c:f>
              <c:strCache>
                <c:ptCount val="1"/>
                <c:pt idx="0">
                  <c:v>Osimertinib 10.38 nM 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2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'PC9-processed data'!$B$2:$B$104</c:f>
              <c:strCache>
                <c:ptCount val="103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</c:strCache>
            </c:strRef>
          </c:xVal>
          <c:yVal>
            <c:numRef>
              <c:f>'PC9-processed data'!$J$2:$J$104</c:f>
              <c:numCache>
                <c:formatCode>General</c:formatCode>
                <c:ptCount val="103"/>
                <c:pt idx="0" formatCode="0.00E+00">
                  <c:v>1000000</c:v>
                </c:pt>
                <c:pt idx="9" formatCode="0.00E+00">
                  <c:v>4170000</c:v>
                </c:pt>
                <c:pt idx="21" formatCode="0.00E+00">
                  <c:v>32760000</c:v>
                </c:pt>
                <c:pt idx="28" formatCode="0.00E+00">
                  <c:v>210600000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4A06-4168-AD49-EAC91E50AF08}"/>
            </c:ext>
          </c:extLst>
        </c:ser>
        <c:ser>
          <c:idx val="8"/>
          <c:order val="8"/>
          <c:tx>
            <c:strRef>
              <c:f>'PC9-processed data'!$K$1</c:f>
              <c:strCache>
                <c:ptCount val="1"/>
                <c:pt idx="0">
                  <c:v>Osimertinib 10.38 nM -3</c:v>
                </c:pt>
              </c:strCache>
            </c:strRef>
          </c:tx>
          <c:spPr>
            <a:ln w="28575">
              <a:noFill/>
            </a:ln>
          </c:spPr>
          <c:xVal>
            <c:strRef>
              <c:f>'PC9-processed data'!$B$2:$B$104</c:f>
              <c:strCache>
                <c:ptCount val="103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</c:strCache>
            </c:strRef>
          </c:xVal>
          <c:yVal>
            <c:numRef>
              <c:f>'PC9-processed data'!$K$2:$K$104</c:f>
              <c:numCache>
                <c:formatCode>General</c:formatCode>
                <c:ptCount val="103"/>
                <c:pt idx="0" formatCode="0.00E+00">
                  <c:v>1000000</c:v>
                </c:pt>
                <c:pt idx="9" formatCode="0.00E+00">
                  <c:v>4350000</c:v>
                </c:pt>
                <c:pt idx="21" formatCode="0.00E+00">
                  <c:v>34920000</c:v>
                </c:pt>
                <c:pt idx="28" formatCode="0.00E+00">
                  <c:v>208440000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4A06-4168-AD49-EAC91E50AF08}"/>
            </c:ext>
          </c:extLst>
        </c:ser>
        <c:ser>
          <c:idx val="9"/>
          <c:order val="9"/>
          <c:tx>
            <c:strRef>
              <c:f>'PC9-processed data'!$L$1</c:f>
              <c:strCache>
                <c:ptCount val="1"/>
                <c:pt idx="0">
                  <c:v>1.47 nM Daco+5.19 nM Osim 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'PC9-processed data'!$B$2:$B$104</c:f>
              <c:strCache>
                <c:ptCount val="103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</c:strCache>
            </c:strRef>
          </c:xVal>
          <c:yVal>
            <c:numRef>
              <c:f>'PC9-processed data'!$L$2:$L$104</c:f>
              <c:numCache>
                <c:formatCode>General</c:formatCode>
                <c:ptCount val="103"/>
                <c:pt idx="0" formatCode="0.00E+00">
                  <c:v>1000000</c:v>
                </c:pt>
                <c:pt idx="61" formatCode="0.00E+00">
                  <c:v>594000</c:v>
                </c:pt>
                <c:pt idx="74" formatCode="0.00E+00">
                  <c:v>3168000</c:v>
                </c:pt>
                <c:pt idx="85" formatCode="0.00E+00">
                  <c:v>33804000</c:v>
                </c:pt>
                <c:pt idx="94" formatCode="0.00E+00">
                  <c:v>191160000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4A06-4168-AD49-EAC91E50AF08}"/>
            </c:ext>
          </c:extLst>
        </c:ser>
        <c:ser>
          <c:idx val="10"/>
          <c:order val="10"/>
          <c:tx>
            <c:strRef>
              <c:f>'PC9-processed data'!$M$1</c:f>
              <c:strCache>
                <c:ptCount val="1"/>
                <c:pt idx="0">
                  <c:v>1.47 nM Daco+5.19 nM Osim 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'PC9-processed data'!$B$2:$B$104</c:f>
              <c:strCache>
                <c:ptCount val="103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</c:strCache>
            </c:strRef>
          </c:xVal>
          <c:yVal>
            <c:numRef>
              <c:f>'PC9-processed data'!$M$2:$M$104</c:f>
              <c:numCache>
                <c:formatCode>General</c:formatCode>
                <c:ptCount val="103"/>
                <c:pt idx="0" formatCode="0.00E+00">
                  <c:v>1000000</c:v>
                </c:pt>
                <c:pt idx="61" formatCode="0.00E+00">
                  <c:v>546000</c:v>
                </c:pt>
                <c:pt idx="74" formatCode="0.00E+00">
                  <c:v>4014000</c:v>
                </c:pt>
                <c:pt idx="85" formatCode="0.00E+00">
                  <c:v>31212000</c:v>
                </c:pt>
                <c:pt idx="94" formatCode="0.00E+00">
                  <c:v>141264000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4A06-4168-AD49-EAC91E50AF08}"/>
            </c:ext>
          </c:extLst>
        </c:ser>
        <c:ser>
          <c:idx val="11"/>
          <c:order val="11"/>
          <c:tx>
            <c:strRef>
              <c:f>'PC9-processed data'!$N$1</c:f>
              <c:strCache>
                <c:ptCount val="1"/>
                <c:pt idx="0">
                  <c:v>1.47 nM Daco+5.19 nM Osim 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'PC9-processed data'!$B$2:$B$104</c:f>
              <c:strCache>
                <c:ptCount val="103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</c:strCache>
            </c:strRef>
          </c:xVal>
          <c:yVal>
            <c:numRef>
              <c:f>'PC9-processed data'!$N$2:$N$104</c:f>
              <c:numCache>
                <c:formatCode>General</c:formatCode>
                <c:ptCount val="103"/>
                <c:pt idx="0" formatCode="0.00E+00">
                  <c:v>1000000</c:v>
                </c:pt>
                <c:pt idx="61" formatCode="0.00E+00">
                  <c:v>597000</c:v>
                </c:pt>
                <c:pt idx="74" formatCode="0.00E+00">
                  <c:v>3240000</c:v>
                </c:pt>
                <c:pt idx="85" formatCode="0.00E+00">
                  <c:v>32400000</c:v>
                </c:pt>
                <c:pt idx="94" formatCode="0.00E+00">
                  <c:v>157464000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4A06-4168-AD49-EAC91E50AF08}"/>
            </c:ext>
          </c:extLst>
        </c:ser>
        <c:ser>
          <c:idx val="12"/>
          <c:order val="12"/>
          <c:tx>
            <c:strRef>
              <c:f>'PC9-processed data'!$O$1</c:f>
              <c:strCache>
                <c:ptCount val="1"/>
                <c:pt idx="0">
                  <c:v>2.94 nM Daco+5.19 nM Osim-1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'PC9-processed data'!$B$2:$B$104</c:f>
              <c:strCache>
                <c:ptCount val="103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</c:strCache>
            </c:strRef>
          </c:xVal>
          <c:yVal>
            <c:numRef>
              <c:f>'PC9-processed data'!$O$2:$O$104</c:f>
              <c:numCache>
                <c:formatCode>General</c:formatCode>
                <c:ptCount val="103"/>
                <c:pt idx="0" formatCode="0.00E+00">
                  <c:v>1000000</c:v>
                </c:pt>
                <c:pt idx="61" formatCode="0.00E+00">
                  <c:v>693000</c:v>
                </c:pt>
                <c:pt idx="72" formatCode="0.00E+00">
                  <c:v>7416000</c:v>
                </c:pt>
                <c:pt idx="77" formatCode="0.00E+00">
                  <c:v>32940000</c:v>
                </c:pt>
                <c:pt idx="82" formatCode="0.00E+00">
                  <c:v>273456000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4A06-4168-AD49-EAC91E50AF08}"/>
            </c:ext>
          </c:extLst>
        </c:ser>
        <c:ser>
          <c:idx val="13"/>
          <c:order val="13"/>
          <c:tx>
            <c:strRef>
              <c:f>'PC9-processed data'!$P$1</c:f>
              <c:strCache>
                <c:ptCount val="1"/>
                <c:pt idx="0">
                  <c:v>2.94 nM Daco+5.19 nM Osim-2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2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'PC9-processed data'!$B$2:$B$104</c:f>
              <c:strCache>
                <c:ptCount val="103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</c:strCache>
            </c:strRef>
          </c:xVal>
          <c:yVal>
            <c:numRef>
              <c:f>'PC9-processed data'!$P$2:$P$104</c:f>
              <c:numCache>
                <c:formatCode>General</c:formatCode>
                <c:ptCount val="103"/>
                <c:pt idx="0" formatCode="0.00E+00">
                  <c:v>1000000</c:v>
                </c:pt>
                <c:pt idx="61" formatCode="0.00E+00">
                  <c:v>573000</c:v>
                </c:pt>
                <c:pt idx="72" formatCode="0.00E+00">
                  <c:v>6894000</c:v>
                </c:pt>
                <c:pt idx="77" formatCode="0.00E+00">
                  <c:v>31644000</c:v>
                </c:pt>
                <c:pt idx="82" formatCode="0.00E+00">
                  <c:v>251424000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A-4A06-4168-AD49-EAC91E50AF08}"/>
            </c:ext>
          </c:extLst>
        </c:ser>
        <c:ser>
          <c:idx val="14"/>
          <c:order val="14"/>
          <c:tx>
            <c:strRef>
              <c:f>'PC9-processed data'!$Q$1</c:f>
              <c:strCache>
                <c:ptCount val="1"/>
                <c:pt idx="0">
                  <c:v>2.94 nM Daco+5.19 nM Osim-3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'PC9-processed data'!$B$2:$B$104</c:f>
              <c:strCache>
                <c:ptCount val="103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</c:strCache>
            </c:strRef>
          </c:xVal>
          <c:yVal>
            <c:numRef>
              <c:f>'PC9-processed data'!$Q$2:$Q$104</c:f>
              <c:numCache>
                <c:formatCode>General</c:formatCode>
                <c:ptCount val="103"/>
                <c:pt idx="0" formatCode="0.00E+00">
                  <c:v>1000000</c:v>
                </c:pt>
                <c:pt idx="61" formatCode="0.00E+00">
                  <c:v>720000</c:v>
                </c:pt>
                <c:pt idx="72" formatCode="0.00E+00">
                  <c:v>7830000</c:v>
                </c:pt>
                <c:pt idx="77" formatCode="0.00E+00">
                  <c:v>35424000</c:v>
                </c:pt>
                <c:pt idx="82" formatCode="0.00E+00">
                  <c:v>289008000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C-4A06-4168-AD49-EAC91E50AF08}"/>
            </c:ext>
          </c:extLst>
        </c:ser>
        <c:ser>
          <c:idx val="15"/>
          <c:order val="15"/>
          <c:tx>
            <c:strRef>
              <c:f>'PC9-processed data'!$R$1</c:f>
              <c:strCache>
                <c:ptCount val="1"/>
                <c:pt idx="0">
                  <c:v>1.47 nM Daco+10.38 nM Osim 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4">
                    <a:lumMod val="75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'PC9-processed data'!$B$2:$B$104</c:f>
              <c:strCache>
                <c:ptCount val="103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</c:strCache>
            </c:strRef>
          </c:xVal>
          <c:yVal>
            <c:numRef>
              <c:f>'PC9-processed data'!$R$2:$R$104</c:f>
              <c:numCache>
                <c:formatCode>General</c:formatCode>
                <c:ptCount val="103"/>
                <c:pt idx="0" formatCode="0.00E+00">
                  <c:v>1000000</c:v>
                </c:pt>
                <c:pt idx="61" formatCode="0.00E+00">
                  <c:v>492000</c:v>
                </c:pt>
                <c:pt idx="79" formatCode="0.00E+00">
                  <c:v>4338000</c:v>
                </c:pt>
                <c:pt idx="89" formatCode="0.00E+00">
                  <c:v>28512000</c:v>
                </c:pt>
                <c:pt idx="99" formatCode="0.00E+00">
                  <c:v>190512000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E-4A06-4168-AD49-EAC91E50AF08}"/>
            </c:ext>
          </c:extLst>
        </c:ser>
        <c:ser>
          <c:idx val="16"/>
          <c:order val="16"/>
          <c:tx>
            <c:strRef>
              <c:f>'PC9-processed data'!$S$1</c:f>
              <c:strCache>
                <c:ptCount val="1"/>
                <c:pt idx="0">
                  <c:v>1.47 nM Daco+10.38 nM Osim 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1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'PC9-processed data'!$B$2:$B$104</c:f>
              <c:strCache>
                <c:ptCount val="103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</c:strCache>
            </c:strRef>
          </c:xVal>
          <c:yVal>
            <c:numRef>
              <c:f>'PC9-processed data'!$S$2:$S$104</c:f>
              <c:numCache>
                <c:formatCode>General</c:formatCode>
                <c:ptCount val="103"/>
                <c:pt idx="0" formatCode="0.00E+00">
                  <c:v>1000000</c:v>
                </c:pt>
                <c:pt idx="61" formatCode="0.00E+00">
                  <c:v>657000</c:v>
                </c:pt>
                <c:pt idx="79" formatCode="0.00E+00">
                  <c:v>5490000</c:v>
                </c:pt>
                <c:pt idx="89" formatCode="0.00E+00">
                  <c:v>33696000</c:v>
                </c:pt>
                <c:pt idx="99" formatCode="0.00E+00">
                  <c:v>320112000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4A06-4168-AD49-EAC91E50AF08}"/>
            </c:ext>
          </c:extLst>
        </c:ser>
        <c:ser>
          <c:idx val="17"/>
          <c:order val="17"/>
          <c:tx>
            <c:strRef>
              <c:f>'PC9-processed data'!$T$1</c:f>
              <c:strCache>
                <c:ptCount val="1"/>
                <c:pt idx="0">
                  <c:v>1.47 nM Daco+10.38 nM Osim 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6">
                    <a:lumMod val="75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'PC9-processed data'!$B$2:$B$104</c:f>
              <c:strCache>
                <c:ptCount val="103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</c:strCache>
            </c:strRef>
          </c:xVal>
          <c:yVal>
            <c:numRef>
              <c:f>'PC9-processed data'!$T$2:$T$104</c:f>
              <c:numCache>
                <c:formatCode>General</c:formatCode>
                <c:ptCount val="103"/>
                <c:pt idx="0" formatCode="0.00E+00">
                  <c:v>1000000</c:v>
                </c:pt>
                <c:pt idx="61" formatCode="0.00E+00">
                  <c:v>615000</c:v>
                </c:pt>
                <c:pt idx="79" formatCode="0.00E+00">
                  <c:v>4068000</c:v>
                </c:pt>
                <c:pt idx="89" formatCode="0.00E+00">
                  <c:v>18360000</c:v>
                </c:pt>
                <c:pt idx="99" formatCode="0.00E+00">
                  <c:v>116640000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2-4A06-4168-AD49-EAC91E50AF08}"/>
            </c:ext>
          </c:extLst>
        </c:ser>
        <c:ser>
          <c:idx val="18"/>
          <c:order val="18"/>
          <c:tx>
            <c:strRef>
              <c:f>'PC9-processed data'!$U$1</c:f>
              <c:strCache>
                <c:ptCount val="1"/>
                <c:pt idx="0">
                  <c:v>4.40 nM Daco+10.38 nM Osim-1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'PC9-processed data'!$B$2:$B$104</c:f>
              <c:strCache>
                <c:ptCount val="103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</c:strCache>
            </c:strRef>
          </c:xVal>
          <c:yVal>
            <c:numRef>
              <c:f>'PC9-processed data'!$U$2:$U$104</c:f>
              <c:numCache>
                <c:formatCode>General</c:formatCode>
                <c:ptCount val="103"/>
                <c:pt idx="0" formatCode="0.00E+00">
                  <c:v>1000000</c:v>
                </c:pt>
                <c:pt idx="61" formatCode="0.00E+00">
                  <c:v>579000</c:v>
                </c:pt>
                <c:pt idx="79" formatCode="0.00E+00">
                  <c:v>3690000</c:v>
                </c:pt>
                <c:pt idx="89" formatCode="0.00E+00">
                  <c:v>33156000</c:v>
                </c:pt>
                <c:pt idx="102" formatCode="0.00E+00">
                  <c:v>261792000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4-4A06-4168-AD49-EAC91E50AF08}"/>
            </c:ext>
          </c:extLst>
        </c:ser>
        <c:ser>
          <c:idx val="19"/>
          <c:order val="19"/>
          <c:tx>
            <c:strRef>
              <c:f>'PC9-processed data'!$V$1</c:f>
              <c:strCache>
                <c:ptCount val="1"/>
                <c:pt idx="0">
                  <c:v>4.40 nM Daco+10.38 nM Osim-2 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'PC9-processed data'!$B$2:$B$104</c:f>
              <c:strCache>
                <c:ptCount val="103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</c:strCache>
            </c:strRef>
          </c:xVal>
          <c:yVal>
            <c:numRef>
              <c:f>'PC9-processed data'!$V$2:$V$104</c:f>
              <c:numCache>
                <c:formatCode>General</c:formatCode>
                <c:ptCount val="103"/>
                <c:pt idx="0" formatCode="0.00E+00">
                  <c:v>1000000</c:v>
                </c:pt>
                <c:pt idx="61" formatCode="0.00E+00">
                  <c:v>420000</c:v>
                </c:pt>
                <c:pt idx="79" formatCode="0.00E+00">
                  <c:v>3528000</c:v>
                </c:pt>
                <c:pt idx="89" formatCode="0.00E+00">
                  <c:v>23652000</c:v>
                </c:pt>
                <c:pt idx="102" formatCode="0.00E+00">
                  <c:v>168480000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6-4A06-4168-AD49-EAC91E50AF08}"/>
            </c:ext>
          </c:extLst>
        </c:ser>
        <c:ser>
          <c:idx val="20"/>
          <c:order val="20"/>
          <c:tx>
            <c:strRef>
              <c:f>'PC9-processed data'!$W$1</c:f>
              <c:strCache>
                <c:ptCount val="1"/>
                <c:pt idx="0">
                  <c:v>4.40 nM Daco+10.38 nM Osim-3 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'PC9-processed data'!$B$2:$B$104</c:f>
              <c:strCache>
                <c:ptCount val="103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</c:strCache>
            </c:strRef>
          </c:xVal>
          <c:yVal>
            <c:numRef>
              <c:f>'PC9-processed data'!$W$2:$W$104</c:f>
              <c:numCache>
                <c:formatCode>General</c:formatCode>
                <c:ptCount val="103"/>
                <c:pt idx="0" formatCode="0.00E+00">
                  <c:v>1000000</c:v>
                </c:pt>
                <c:pt idx="61" formatCode="0.00E+00">
                  <c:v>534000</c:v>
                </c:pt>
                <c:pt idx="79" formatCode="0.00E+00">
                  <c:v>4932000</c:v>
                </c:pt>
                <c:pt idx="89" formatCode="0.00E+00">
                  <c:v>35532000</c:v>
                </c:pt>
                <c:pt idx="102" formatCode="0.00E+00">
                  <c:v>202824000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8-4A06-4168-AD49-EAC91E50AF08}"/>
            </c:ext>
          </c:extLst>
        </c:ser>
        <c:ser>
          <c:idx val="21"/>
          <c:order val="21"/>
          <c:tx>
            <c:strRef>
              <c:f>'PC9-processed data'!$X$1</c:f>
              <c:strCache>
                <c:ptCount val="1"/>
                <c:pt idx="0">
                  <c:v>2.94 nM Daco+20.75 nM Osim 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'PC9-processed data'!$B$2:$B$104</c:f>
              <c:strCache>
                <c:ptCount val="103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</c:strCache>
            </c:strRef>
          </c:xVal>
          <c:yVal>
            <c:numRef>
              <c:f>'PC9-processed data'!$X$2:$X$104</c:f>
              <c:numCache>
                <c:formatCode>General</c:formatCode>
                <c:ptCount val="103"/>
                <c:pt idx="0" formatCode="0.00E+00">
                  <c:v>1000000</c:v>
                </c:pt>
                <c:pt idx="58" formatCode="0.00E+00">
                  <c:v>603000</c:v>
                </c:pt>
                <c:pt idx="68" formatCode="0.00E+00">
                  <c:v>3276000</c:v>
                </c:pt>
                <c:pt idx="77" formatCode="0.00E+00">
                  <c:v>20628000</c:v>
                </c:pt>
                <c:pt idx="86" formatCode="0.00E+00">
                  <c:v>178848000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A-4A06-4168-AD49-EAC91E50AF08}"/>
            </c:ext>
          </c:extLst>
        </c:ser>
        <c:ser>
          <c:idx val="22"/>
          <c:order val="22"/>
          <c:tx>
            <c:strRef>
              <c:f>'PC9-processed data'!$Y$1</c:f>
              <c:strCache>
                <c:ptCount val="1"/>
                <c:pt idx="0">
                  <c:v>2.94 nM Daco+20.75 nM Osim 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'PC9-processed data'!$B$2:$B$104</c:f>
              <c:strCache>
                <c:ptCount val="103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</c:strCache>
            </c:strRef>
          </c:xVal>
          <c:yVal>
            <c:numRef>
              <c:f>'PC9-processed data'!$Y$2:$Y$104</c:f>
              <c:numCache>
                <c:formatCode>General</c:formatCode>
                <c:ptCount val="103"/>
                <c:pt idx="0" formatCode="0.00E+00">
                  <c:v>1000000</c:v>
                </c:pt>
                <c:pt idx="58" formatCode="0.00E+00">
                  <c:v>531000</c:v>
                </c:pt>
                <c:pt idx="68" formatCode="0.00E+00">
                  <c:v>2880000</c:v>
                </c:pt>
                <c:pt idx="77" formatCode="0.00E+00">
                  <c:v>13392000</c:v>
                </c:pt>
                <c:pt idx="86" formatCode="0.00E+00">
                  <c:v>135432000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C-4A06-4168-AD49-EAC91E50AF08}"/>
            </c:ext>
          </c:extLst>
        </c:ser>
        <c:ser>
          <c:idx val="23"/>
          <c:order val="23"/>
          <c:tx>
            <c:strRef>
              <c:f>'PC9-processed data'!$Z$1</c:f>
              <c:strCache>
                <c:ptCount val="1"/>
                <c:pt idx="0">
                  <c:v>2.94 nM Daco+20.75 nM Osim 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6">
                    <a:lumMod val="75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'PC9-processed data'!$B$2:$B$104</c:f>
              <c:strCache>
                <c:ptCount val="103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</c:strCache>
            </c:strRef>
          </c:xVal>
          <c:yVal>
            <c:numRef>
              <c:f>'PC9-processed data'!$Z$2:$Z$104</c:f>
              <c:numCache>
                <c:formatCode>General</c:formatCode>
                <c:ptCount val="103"/>
                <c:pt idx="0" formatCode="0.00E+00">
                  <c:v>1000000</c:v>
                </c:pt>
                <c:pt idx="58" formatCode="0.00E+00">
                  <c:v>537000</c:v>
                </c:pt>
                <c:pt idx="68" formatCode="0.00E+00">
                  <c:v>2754000</c:v>
                </c:pt>
                <c:pt idx="77" formatCode="0.00E+00">
                  <c:v>17820000</c:v>
                </c:pt>
                <c:pt idx="86" formatCode="0.00E+00">
                  <c:v>173016000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E-4A06-4168-AD49-EAC91E50AF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80144768"/>
        <c:axId val="-1580144224"/>
      </c:scatterChart>
      <c:valAx>
        <c:axId val="-15801447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Time/</a:t>
                </a:r>
                <a:r>
                  <a:rPr lang="en-US" sz="1200" baseline="0"/>
                  <a:t> Days</a:t>
                </a:r>
                <a:endParaRPr lang="en-US" sz="1200"/>
              </a:p>
            </c:rich>
          </c:tx>
          <c:layout>
            <c:manualLayout>
              <c:xMode val="edge"/>
              <c:yMode val="edge"/>
              <c:x val="3.4864645098933562E-2"/>
              <c:y val="0.65750346904199408"/>
            </c:manualLayout>
          </c:layout>
          <c:overlay val="0"/>
        </c:title>
        <c:numFmt formatCode="@" sourceLinked="0"/>
        <c:majorTickMark val="out"/>
        <c:minorTickMark val="none"/>
        <c:tickLblPos val="nextTo"/>
        <c:txPr>
          <a:bodyPr/>
          <a:lstStyle/>
          <a:p>
            <a:pPr>
              <a:defRPr sz="1400" b="1">
                <a:solidFill>
                  <a:srgbClr val="0070C0"/>
                </a:solidFill>
              </a:defRPr>
            </a:pPr>
            <a:endParaRPr lang="en-US"/>
          </a:p>
        </c:txPr>
        <c:crossAx val="-1580144224"/>
        <c:crosses val="autoZero"/>
        <c:crossBetween val="midCat"/>
        <c:majorUnit val="7"/>
      </c:valAx>
      <c:valAx>
        <c:axId val="-1580144224"/>
        <c:scaling>
          <c:logBase val="2"/>
          <c:orientation val="minMax"/>
          <c:min val="3000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b="1" i="0" baseline="0"/>
                  <a:t>Predicated total live cells</a:t>
                </a:r>
                <a:endParaRPr lang="en-US" sz="1400"/>
              </a:p>
              <a:p>
                <a:pPr>
                  <a:defRPr sz="1400"/>
                </a:pPr>
                <a:r>
                  <a:rPr lang="en-US" sz="1400" b="1" i="0" baseline="0"/>
                  <a:t> (Based on the recording sheet)</a:t>
                </a:r>
              </a:p>
            </c:rich>
          </c:tx>
          <c:layout>
            <c:manualLayout>
              <c:xMode val="edge"/>
              <c:yMode val="edge"/>
              <c:x val="9.9060257886087032E-3"/>
              <c:y val="0.1438565518265095"/>
            </c:manualLayout>
          </c:layout>
          <c:overlay val="0"/>
        </c:title>
        <c:numFmt formatCode="0.00E+00" sourceLinked="1"/>
        <c:majorTickMark val="out"/>
        <c:minorTickMark val="none"/>
        <c:tickLblPos val="nextTo"/>
        <c:crossAx val="-1580144768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altLang="zh-CN" sz="1800" b="1" i="0" baseline="0" dirty="0">
                <a:effectLst/>
              </a:rPr>
              <a:t>DOR Study in RPC9-CL6</a:t>
            </a:r>
            <a:endParaRPr lang="zh-CN" altLang="zh-CN" dirty="0">
              <a:effectLst/>
            </a:endParaRPr>
          </a:p>
        </c:rich>
      </c:tx>
      <c:layout>
        <c:manualLayout>
          <c:xMode val="edge"/>
          <c:yMode val="edge"/>
          <c:x val="0.42792166850050067"/>
          <c:y val="5.028830870283634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7203461169735107"/>
          <c:y val="0.18157127218008945"/>
          <c:w val="0.79251669077925702"/>
          <c:h val="0.532102958803085"/>
        </c:manualLayout>
      </c:layout>
      <c:scatterChart>
        <c:scatterStyle val="lineMarker"/>
        <c:varyColors val="0"/>
        <c:ser>
          <c:idx val="0"/>
          <c:order val="0"/>
          <c:tx>
            <c:strRef>
              <c:f>'RPC9-CL6-processed data'!$C$1</c:f>
              <c:strCache>
                <c:ptCount val="1"/>
                <c:pt idx="0">
                  <c:v>Vehicle(DMSO)-1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1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'RPC9-CL6-processed data'!$B$2:$B$105</c:f>
              <c:strCache>
                <c:ptCount val="104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  <c:pt idx="103">
                  <c:v>Day103</c:v>
                </c:pt>
              </c:strCache>
            </c:strRef>
          </c:xVal>
          <c:yVal>
            <c:numRef>
              <c:f>'RPC9-CL6-processed data'!$C$2:$C$105</c:f>
              <c:numCache>
                <c:formatCode>General</c:formatCode>
                <c:ptCount val="104"/>
                <c:pt idx="0" formatCode="0.00E+00">
                  <c:v>1000000</c:v>
                </c:pt>
                <c:pt idx="4" formatCode="0.00E+00">
                  <c:v>5370000</c:v>
                </c:pt>
                <c:pt idx="6" formatCode="0.00E+00">
                  <c:v>18720000</c:v>
                </c:pt>
                <c:pt idx="10" formatCode="0.00E+00">
                  <c:v>139320000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0CC-494D-82D9-CA9B36E86A7E}"/>
            </c:ext>
          </c:extLst>
        </c:ser>
        <c:ser>
          <c:idx val="1"/>
          <c:order val="1"/>
          <c:tx>
            <c:strRef>
              <c:f>'RPC9-CL6-processed data'!$D$1</c:f>
              <c:strCache>
                <c:ptCount val="1"/>
                <c:pt idx="0">
                  <c:v>Vehicle(DMSO) 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C00000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'RPC9-CL6-processed data'!$B$2:$B$105</c:f>
              <c:strCache>
                <c:ptCount val="104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  <c:pt idx="103">
                  <c:v>Day103</c:v>
                </c:pt>
              </c:strCache>
            </c:strRef>
          </c:xVal>
          <c:yVal>
            <c:numRef>
              <c:f>'RPC9-CL6-processed data'!$D$2:$D$105</c:f>
              <c:numCache>
                <c:formatCode>General</c:formatCode>
                <c:ptCount val="104"/>
                <c:pt idx="0" formatCode="0.00E+00">
                  <c:v>1000000</c:v>
                </c:pt>
                <c:pt idx="4" formatCode="0.00E+00">
                  <c:v>6000000</c:v>
                </c:pt>
                <c:pt idx="6" formatCode="0.00E+00">
                  <c:v>20160000</c:v>
                </c:pt>
                <c:pt idx="10" formatCode="0.00E+00">
                  <c:v>162000000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0CC-494D-82D9-CA9B36E86A7E}"/>
            </c:ext>
          </c:extLst>
        </c:ser>
        <c:ser>
          <c:idx val="2"/>
          <c:order val="2"/>
          <c:tx>
            <c:strRef>
              <c:f>'RPC9-CL6-processed data'!$E$1</c:f>
              <c:strCache>
                <c:ptCount val="1"/>
                <c:pt idx="0">
                  <c:v>Vehicle(DMSO) 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3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'RPC9-CL6-processed data'!$B$2:$B$105</c:f>
              <c:strCache>
                <c:ptCount val="104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  <c:pt idx="103">
                  <c:v>Day103</c:v>
                </c:pt>
              </c:strCache>
            </c:strRef>
          </c:xVal>
          <c:yVal>
            <c:numRef>
              <c:f>'RPC9-CL6-processed data'!$E$2:$E$105</c:f>
              <c:numCache>
                <c:formatCode>General</c:formatCode>
                <c:ptCount val="104"/>
                <c:pt idx="0" formatCode="0.00E+00">
                  <c:v>1000000</c:v>
                </c:pt>
                <c:pt idx="4" formatCode="0.00E+00">
                  <c:v>5880000</c:v>
                </c:pt>
                <c:pt idx="6" formatCode="0.00E+00">
                  <c:v>18180000</c:v>
                </c:pt>
                <c:pt idx="10" formatCode="0.00E+00">
                  <c:v>150120000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0CC-494D-82D9-CA9B36E86A7E}"/>
            </c:ext>
          </c:extLst>
        </c:ser>
        <c:ser>
          <c:idx val="3"/>
          <c:order val="3"/>
          <c:tx>
            <c:strRef>
              <c:f>'RPC9-CL6-processed data'!$F$1</c:f>
              <c:strCache>
                <c:ptCount val="1"/>
                <c:pt idx="0">
                  <c:v>Daco 2nM 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4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'RPC9-CL6-processed data'!$B$2:$B$105</c:f>
              <c:strCache>
                <c:ptCount val="104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  <c:pt idx="103">
                  <c:v>Day103</c:v>
                </c:pt>
              </c:strCache>
            </c:strRef>
          </c:xVal>
          <c:yVal>
            <c:numRef>
              <c:f>'RPC9-CL6-processed data'!$F$2:$F$105</c:f>
              <c:numCache>
                <c:formatCode>General</c:formatCode>
                <c:ptCount val="104"/>
                <c:pt idx="0" formatCode="0.00E+00">
                  <c:v>1000000</c:v>
                </c:pt>
                <c:pt idx="4" formatCode="0.00E+00">
                  <c:v>6750000</c:v>
                </c:pt>
                <c:pt idx="7" formatCode="0.00E+00">
                  <c:v>22500000</c:v>
                </c:pt>
                <c:pt idx="11" formatCode="0.00E+00">
                  <c:v>210600000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20CC-494D-82D9-CA9B36E86A7E}"/>
            </c:ext>
          </c:extLst>
        </c:ser>
        <c:ser>
          <c:idx val="4"/>
          <c:order val="4"/>
          <c:tx>
            <c:strRef>
              <c:f>'RPC9-CL6-processed data'!$G$1</c:f>
              <c:strCache>
                <c:ptCount val="1"/>
                <c:pt idx="0">
                  <c:v>Daco 2nM 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4BACC6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'RPC9-CL6-processed data'!$B$2:$B$105</c:f>
              <c:strCache>
                <c:ptCount val="104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  <c:pt idx="103">
                  <c:v>Day103</c:v>
                </c:pt>
              </c:strCache>
            </c:strRef>
          </c:xVal>
          <c:yVal>
            <c:numRef>
              <c:f>'RPC9-CL6-processed data'!$G$2:$G$105</c:f>
              <c:numCache>
                <c:formatCode>General</c:formatCode>
                <c:ptCount val="104"/>
                <c:pt idx="0" formatCode="0.00E+00">
                  <c:v>1000000</c:v>
                </c:pt>
                <c:pt idx="4" formatCode="0.00E+00">
                  <c:v>5670000</c:v>
                </c:pt>
                <c:pt idx="7" formatCode="0.00E+00">
                  <c:v>27900000</c:v>
                </c:pt>
                <c:pt idx="11" formatCode="0.00E+00">
                  <c:v>205200000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20CC-494D-82D9-CA9B36E86A7E}"/>
            </c:ext>
          </c:extLst>
        </c:ser>
        <c:ser>
          <c:idx val="5"/>
          <c:order val="5"/>
          <c:tx>
            <c:strRef>
              <c:f>'RPC9-CL6-processed data'!$H$1</c:f>
              <c:strCache>
                <c:ptCount val="1"/>
                <c:pt idx="0">
                  <c:v>Daco 2nM 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6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'RPC9-CL6-processed data'!$B$2:$B$105</c:f>
              <c:strCache>
                <c:ptCount val="104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  <c:pt idx="103">
                  <c:v>Day103</c:v>
                </c:pt>
              </c:strCache>
            </c:strRef>
          </c:xVal>
          <c:yVal>
            <c:numRef>
              <c:f>'RPC9-CL6-processed data'!$H$2:$H$105</c:f>
              <c:numCache>
                <c:formatCode>General</c:formatCode>
                <c:ptCount val="104"/>
                <c:pt idx="0" formatCode="0.00E+00">
                  <c:v>1000000</c:v>
                </c:pt>
                <c:pt idx="4" formatCode="0.00E+00">
                  <c:v>6900000</c:v>
                </c:pt>
                <c:pt idx="7" formatCode="0.00E+00">
                  <c:v>27180000</c:v>
                </c:pt>
                <c:pt idx="11" formatCode="0.00E+00">
                  <c:v>179280000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20CC-494D-82D9-CA9B36E86A7E}"/>
            </c:ext>
          </c:extLst>
        </c:ser>
        <c:ser>
          <c:idx val="6"/>
          <c:order val="6"/>
          <c:tx>
            <c:strRef>
              <c:f>'RPC9-CL6-processed data'!$I$1</c:f>
              <c:strCache>
                <c:ptCount val="1"/>
                <c:pt idx="0">
                  <c:v>Daco 4.40 nM 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5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'RPC9-CL6-processed data'!$B$2:$B$105</c:f>
              <c:strCache>
                <c:ptCount val="104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  <c:pt idx="103">
                  <c:v>Day103</c:v>
                </c:pt>
              </c:strCache>
            </c:strRef>
          </c:xVal>
          <c:yVal>
            <c:numRef>
              <c:f>'RPC9-CL6-processed data'!$I$2:$I$105</c:f>
              <c:numCache>
                <c:formatCode>General</c:formatCode>
                <c:ptCount val="104"/>
                <c:pt idx="0" formatCode="0.00E+00">
                  <c:v>1000000</c:v>
                </c:pt>
                <c:pt idx="4" formatCode="0.00E+00">
                  <c:v>7020000</c:v>
                </c:pt>
                <c:pt idx="7" formatCode="0.00E+00">
                  <c:v>27000000</c:v>
                </c:pt>
                <c:pt idx="11" formatCode="0.00E+00">
                  <c:v>171720000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20CC-494D-82D9-CA9B36E86A7E}"/>
            </c:ext>
          </c:extLst>
        </c:ser>
        <c:ser>
          <c:idx val="7"/>
          <c:order val="7"/>
          <c:tx>
            <c:strRef>
              <c:f>'RPC9-CL6-processed data'!$J$1</c:f>
              <c:strCache>
                <c:ptCount val="1"/>
                <c:pt idx="0">
                  <c:v>Daco 4.40 nM 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2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'RPC9-CL6-processed data'!$B$2:$B$105</c:f>
              <c:strCache>
                <c:ptCount val="104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  <c:pt idx="103">
                  <c:v>Day103</c:v>
                </c:pt>
              </c:strCache>
            </c:strRef>
          </c:xVal>
          <c:yVal>
            <c:numRef>
              <c:f>'RPC9-CL6-processed data'!$J$2:$J$105</c:f>
              <c:numCache>
                <c:formatCode>General</c:formatCode>
                <c:ptCount val="104"/>
                <c:pt idx="0" formatCode="0.00E+00">
                  <c:v>1000000</c:v>
                </c:pt>
                <c:pt idx="4" formatCode="0.00E+00">
                  <c:v>7140000</c:v>
                </c:pt>
                <c:pt idx="7" formatCode="0.00E+00">
                  <c:v>26460000</c:v>
                </c:pt>
                <c:pt idx="11" formatCode="0.00E+00">
                  <c:v>163080000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20CC-494D-82D9-CA9B36E86A7E}"/>
            </c:ext>
          </c:extLst>
        </c:ser>
        <c:ser>
          <c:idx val="8"/>
          <c:order val="8"/>
          <c:tx>
            <c:strRef>
              <c:f>'RPC9-CL6-processed data'!$K$1</c:f>
              <c:strCache>
                <c:ptCount val="1"/>
                <c:pt idx="0">
                  <c:v>Daco 4.40 nM -3</c:v>
                </c:pt>
              </c:strCache>
            </c:strRef>
          </c:tx>
          <c:spPr>
            <a:ln w="28575">
              <a:noFill/>
            </a:ln>
          </c:spPr>
          <c:xVal>
            <c:strRef>
              <c:f>'RPC9-CL6-processed data'!$B$2:$B$105</c:f>
              <c:strCache>
                <c:ptCount val="104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  <c:pt idx="103">
                  <c:v>Day103</c:v>
                </c:pt>
              </c:strCache>
            </c:strRef>
          </c:xVal>
          <c:yVal>
            <c:numRef>
              <c:f>'RPC9-CL6-processed data'!$K$2:$K$105</c:f>
              <c:numCache>
                <c:formatCode>General</c:formatCode>
                <c:ptCount val="104"/>
                <c:pt idx="0" formatCode="0.00E+00">
                  <c:v>1000000</c:v>
                </c:pt>
                <c:pt idx="4" formatCode="0.00E+00">
                  <c:v>6060000</c:v>
                </c:pt>
                <c:pt idx="7" formatCode="0.00E+00">
                  <c:v>27540000</c:v>
                </c:pt>
                <c:pt idx="11" formatCode="0.00E+00">
                  <c:v>183600000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20CC-494D-82D9-CA9B36E86A7E}"/>
            </c:ext>
          </c:extLst>
        </c:ser>
        <c:ser>
          <c:idx val="9"/>
          <c:order val="9"/>
          <c:tx>
            <c:strRef>
              <c:f>'RPC9-CL6-processed data'!$L$1</c:f>
              <c:strCache>
                <c:ptCount val="1"/>
                <c:pt idx="0">
                  <c:v>Osimertinib 10.38 nM-1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'RPC9-CL6-processed data'!$B$2:$B$105</c:f>
              <c:strCache>
                <c:ptCount val="104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  <c:pt idx="103">
                  <c:v>Day103</c:v>
                </c:pt>
              </c:strCache>
            </c:strRef>
          </c:xVal>
          <c:yVal>
            <c:numRef>
              <c:f>'RPC9-CL6-processed data'!$L$2:$L$105</c:f>
              <c:numCache>
                <c:formatCode>General</c:formatCode>
                <c:ptCount val="104"/>
                <c:pt idx="0" formatCode="0.00E+00">
                  <c:v>1000000</c:v>
                </c:pt>
                <c:pt idx="6" formatCode="0.00E+00">
                  <c:v>5310000</c:v>
                </c:pt>
                <c:pt idx="14" formatCode="0.00E+00">
                  <c:v>39600000</c:v>
                </c:pt>
                <c:pt idx="21" formatCode="0.00E+00">
                  <c:v>192240000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20CC-494D-82D9-CA9B36E86A7E}"/>
            </c:ext>
          </c:extLst>
        </c:ser>
        <c:ser>
          <c:idx val="10"/>
          <c:order val="10"/>
          <c:tx>
            <c:strRef>
              <c:f>'RPC9-CL6-processed data'!$M$1</c:f>
              <c:strCache>
                <c:ptCount val="1"/>
                <c:pt idx="0">
                  <c:v>Osimertinib 10.38 nM 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'RPC9-CL6-processed data'!$B$2:$B$105</c:f>
              <c:strCache>
                <c:ptCount val="104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  <c:pt idx="103">
                  <c:v>Day103</c:v>
                </c:pt>
              </c:strCache>
            </c:strRef>
          </c:xVal>
          <c:yVal>
            <c:numRef>
              <c:f>'RPC9-CL6-processed data'!$M$2:$M$105</c:f>
              <c:numCache>
                <c:formatCode>General</c:formatCode>
                <c:ptCount val="104"/>
                <c:pt idx="0" formatCode="0.00E+00">
                  <c:v>1000000</c:v>
                </c:pt>
                <c:pt idx="6" formatCode="0.00E+00">
                  <c:v>6090000</c:v>
                </c:pt>
                <c:pt idx="14" formatCode="0.00E+00">
                  <c:v>37440000</c:v>
                </c:pt>
                <c:pt idx="21" formatCode="0.00E+00">
                  <c:v>225720000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20CC-494D-82D9-CA9B36E86A7E}"/>
            </c:ext>
          </c:extLst>
        </c:ser>
        <c:ser>
          <c:idx val="11"/>
          <c:order val="11"/>
          <c:tx>
            <c:strRef>
              <c:f>'RPC9-CL6-processed data'!$N$1</c:f>
              <c:strCache>
                <c:ptCount val="1"/>
                <c:pt idx="0">
                  <c:v>Osimertinib 10.38 nM 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'RPC9-CL6-processed data'!$B$2:$B$105</c:f>
              <c:strCache>
                <c:ptCount val="104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  <c:pt idx="103">
                  <c:v>Day103</c:v>
                </c:pt>
              </c:strCache>
            </c:strRef>
          </c:xVal>
          <c:yVal>
            <c:numRef>
              <c:f>'RPC9-CL6-processed data'!$N$2:$N$105</c:f>
              <c:numCache>
                <c:formatCode>General</c:formatCode>
                <c:ptCount val="104"/>
                <c:pt idx="0" formatCode="0.00E+00">
                  <c:v>1000000</c:v>
                </c:pt>
                <c:pt idx="6" formatCode="0.00E+00">
                  <c:v>5940000</c:v>
                </c:pt>
                <c:pt idx="14" formatCode="0.00E+00">
                  <c:v>39420000</c:v>
                </c:pt>
                <c:pt idx="21" formatCode="0.00E+00">
                  <c:v>241920000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20CC-494D-82D9-CA9B36E86A7E}"/>
            </c:ext>
          </c:extLst>
        </c:ser>
        <c:ser>
          <c:idx val="12"/>
          <c:order val="12"/>
          <c:tx>
            <c:strRef>
              <c:f>'RPC9-CL6-processed data'!$O$1</c:f>
              <c:strCache>
                <c:ptCount val="1"/>
                <c:pt idx="0">
                  <c:v>1.47 nM Daco+5.19 nM Osim 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'RPC9-CL6-processed data'!$B$2:$B$105</c:f>
              <c:strCache>
                <c:ptCount val="104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  <c:pt idx="103">
                  <c:v>Day103</c:v>
                </c:pt>
              </c:strCache>
            </c:strRef>
          </c:xVal>
          <c:yVal>
            <c:numRef>
              <c:f>'RPC9-CL6-processed data'!$O$2:$O$105</c:f>
              <c:numCache>
                <c:formatCode>General</c:formatCode>
                <c:ptCount val="104"/>
                <c:pt idx="0" formatCode="0.00E+00">
                  <c:v>1000000</c:v>
                </c:pt>
                <c:pt idx="6" formatCode="0.00E+00">
                  <c:v>5970000</c:v>
                </c:pt>
                <c:pt idx="14" formatCode="0.00E+00">
                  <c:v>29700000</c:v>
                </c:pt>
                <c:pt idx="27" formatCode="0.00E+00">
                  <c:v>294840000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20CC-494D-82D9-CA9B36E86A7E}"/>
            </c:ext>
          </c:extLst>
        </c:ser>
        <c:ser>
          <c:idx val="13"/>
          <c:order val="13"/>
          <c:tx>
            <c:strRef>
              <c:f>'RPC9-CL6-processed data'!$P$1</c:f>
              <c:strCache>
                <c:ptCount val="1"/>
                <c:pt idx="0">
                  <c:v>1.47 nM Daco+5.19 nM Osim 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2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'RPC9-CL6-processed data'!$B$2:$B$105</c:f>
              <c:strCache>
                <c:ptCount val="104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  <c:pt idx="103">
                  <c:v>Day103</c:v>
                </c:pt>
              </c:strCache>
            </c:strRef>
          </c:xVal>
          <c:yVal>
            <c:numRef>
              <c:f>'RPC9-CL6-processed data'!$P$2:$P$105</c:f>
              <c:numCache>
                <c:formatCode>General</c:formatCode>
                <c:ptCount val="104"/>
                <c:pt idx="0" formatCode="0.00E+00">
                  <c:v>1000000</c:v>
                </c:pt>
                <c:pt idx="6" formatCode="0.00E+00">
                  <c:v>6000000</c:v>
                </c:pt>
                <c:pt idx="14" formatCode="0.00E+00">
                  <c:v>28440000</c:v>
                </c:pt>
                <c:pt idx="27" formatCode="0.00E+00">
                  <c:v>278640000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A-20CC-494D-82D9-CA9B36E86A7E}"/>
            </c:ext>
          </c:extLst>
        </c:ser>
        <c:ser>
          <c:idx val="14"/>
          <c:order val="14"/>
          <c:tx>
            <c:strRef>
              <c:f>'RPC9-CL6-processed data'!$Q$1</c:f>
              <c:strCache>
                <c:ptCount val="1"/>
                <c:pt idx="0">
                  <c:v>1.47 nM Daco+5.19 nM Osim 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'RPC9-CL6-processed data'!$B$2:$B$105</c:f>
              <c:strCache>
                <c:ptCount val="104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  <c:pt idx="103">
                  <c:v>Day103</c:v>
                </c:pt>
              </c:strCache>
            </c:strRef>
          </c:xVal>
          <c:yVal>
            <c:numRef>
              <c:f>'RPC9-CL6-processed data'!$Q$2:$Q$105</c:f>
              <c:numCache>
                <c:formatCode>General</c:formatCode>
                <c:ptCount val="104"/>
                <c:pt idx="0" formatCode="0.00E+00">
                  <c:v>1000000</c:v>
                </c:pt>
                <c:pt idx="6" formatCode="0.00E+00">
                  <c:v>6300000</c:v>
                </c:pt>
                <c:pt idx="14" formatCode="0.00E+00">
                  <c:v>32400000</c:v>
                </c:pt>
                <c:pt idx="27" formatCode="0.00E+00">
                  <c:v>325080000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C-20CC-494D-82D9-CA9B36E86A7E}"/>
            </c:ext>
          </c:extLst>
        </c:ser>
        <c:ser>
          <c:idx val="15"/>
          <c:order val="15"/>
          <c:tx>
            <c:strRef>
              <c:f>'RPC9-CL6-processed data'!$R$1</c:f>
              <c:strCache>
                <c:ptCount val="1"/>
                <c:pt idx="0">
                  <c:v>2.94 nM Daco+5.19 nM Osim-1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4">
                    <a:lumMod val="75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'RPC9-CL6-processed data'!$B$2:$B$105</c:f>
              <c:strCache>
                <c:ptCount val="104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  <c:pt idx="103">
                  <c:v>Day103</c:v>
                </c:pt>
              </c:strCache>
            </c:strRef>
          </c:xVal>
          <c:yVal>
            <c:numRef>
              <c:f>'RPC9-CL6-processed data'!$R$2:$R$105</c:f>
              <c:numCache>
                <c:formatCode>General</c:formatCode>
                <c:ptCount val="104"/>
                <c:pt idx="0" formatCode="0.00E+00">
                  <c:v>1000000</c:v>
                </c:pt>
                <c:pt idx="6" formatCode="0.00E+00">
                  <c:v>4350000</c:v>
                </c:pt>
                <c:pt idx="21" formatCode="0.00E+00">
                  <c:v>38160000</c:v>
                </c:pt>
                <c:pt idx="30" formatCode="0.00E+00">
                  <c:v>250560000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E-20CC-494D-82D9-CA9B36E86A7E}"/>
            </c:ext>
          </c:extLst>
        </c:ser>
        <c:ser>
          <c:idx val="16"/>
          <c:order val="16"/>
          <c:tx>
            <c:strRef>
              <c:f>'RPC9-CL6-processed data'!$S$1</c:f>
              <c:strCache>
                <c:ptCount val="1"/>
                <c:pt idx="0">
                  <c:v>2.94 nM Daco+5.19 nM Osim-2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1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'RPC9-CL6-processed data'!$B$2:$B$105</c:f>
              <c:strCache>
                <c:ptCount val="104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  <c:pt idx="103">
                  <c:v>Day103</c:v>
                </c:pt>
              </c:strCache>
            </c:strRef>
          </c:xVal>
          <c:yVal>
            <c:numRef>
              <c:f>'RPC9-CL6-processed data'!$S$2:$S$105</c:f>
              <c:numCache>
                <c:formatCode>General</c:formatCode>
                <c:ptCount val="104"/>
                <c:pt idx="0" formatCode="0.00E+00">
                  <c:v>1000000</c:v>
                </c:pt>
                <c:pt idx="6" formatCode="0.00E+00">
                  <c:v>5670000</c:v>
                </c:pt>
                <c:pt idx="21" formatCode="0.00E+00">
                  <c:v>42120000</c:v>
                </c:pt>
                <c:pt idx="30" formatCode="0.00E+00">
                  <c:v>308880000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20CC-494D-82D9-CA9B36E86A7E}"/>
            </c:ext>
          </c:extLst>
        </c:ser>
        <c:ser>
          <c:idx val="17"/>
          <c:order val="17"/>
          <c:tx>
            <c:strRef>
              <c:f>'RPC9-CL6-processed data'!$T$1</c:f>
              <c:strCache>
                <c:ptCount val="1"/>
                <c:pt idx="0">
                  <c:v>2.94 nM Daco+5.19 nM Osim-3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6">
                    <a:lumMod val="75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'RPC9-CL6-processed data'!$B$2:$B$105</c:f>
              <c:strCache>
                <c:ptCount val="104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  <c:pt idx="103">
                  <c:v>Day103</c:v>
                </c:pt>
              </c:strCache>
            </c:strRef>
          </c:xVal>
          <c:yVal>
            <c:numRef>
              <c:f>'RPC9-CL6-processed data'!$T$2:$T$105</c:f>
              <c:numCache>
                <c:formatCode>General</c:formatCode>
                <c:ptCount val="104"/>
                <c:pt idx="0" formatCode="0.00E+00">
                  <c:v>1000000</c:v>
                </c:pt>
                <c:pt idx="6" formatCode="0.00E+00">
                  <c:v>4830000</c:v>
                </c:pt>
                <c:pt idx="21" formatCode="0.00E+00">
                  <c:v>36720000</c:v>
                </c:pt>
                <c:pt idx="30" formatCode="0.00E+00">
                  <c:v>291600000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2-20CC-494D-82D9-CA9B36E86A7E}"/>
            </c:ext>
          </c:extLst>
        </c:ser>
        <c:ser>
          <c:idx val="18"/>
          <c:order val="18"/>
          <c:tx>
            <c:strRef>
              <c:f>'RPC9-CL6-processed data'!$U$1</c:f>
              <c:strCache>
                <c:ptCount val="1"/>
                <c:pt idx="0">
                  <c:v>1.47 nM Daco+10.38 nM Osim 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'RPC9-CL6-processed data'!$B$2:$B$105</c:f>
              <c:strCache>
                <c:ptCount val="104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  <c:pt idx="103">
                  <c:v>Day103</c:v>
                </c:pt>
              </c:strCache>
            </c:strRef>
          </c:xVal>
          <c:yVal>
            <c:numRef>
              <c:f>'RPC9-CL6-processed data'!$U$2:$U$105</c:f>
              <c:numCache>
                <c:formatCode>General</c:formatCode>
                <c:ptCount val="104"/>
                <c:pt idx="0" formatCode="0.00E+00">
                  <c:v>1000000</c:v>
                </c:pt>
                <c:pt idx="12" formatCode="0.00E+00">
                  <c:v>5580000</c:v>
                </c:pt>
                <c:pt idx="39" formatCode="0.00E+00">
                  <c:v>46620000</c:v>
                </c:pt>
                <c:pt idx="49" formatCode="0.00E+00">
                  <c:v>365040000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4-20CC-494D-82D9-CA9B36E86A7E}"/>
            </c:ext>
          </c:extLst>
        </c:ser>
        <c:ser>
          <c:idx val="19"/>
          <c:order val="19"/>
          <c:tx>
            <c:strRef>
              <c:f>'RPC9-CL6-processed data'!$V$1</c:f>
              <c:strCache>
                <c:ptCount val="1"/>
                <c:pt idx="0">
                  <c:v>1.47 nM Daco+10.38 nM Osim 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'RPC9-CL6-processed data'!$B$2:$B$105</c:f>
              <c:strCache>
                <c:ptCount val="104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  <c:pt idx="103">
                  <c:v>Day103</c:v>
                </c:pt>
              </c:strCache>
            </c:strRef>
          </c:xVal>
          <c:yVal>
            <c:numRef>
              <c:f>'RPC9-CL6-processed data'!$V$2:$V$105</c:f>
              <c:numCache>
                <c:formatCode>General</c:formatCode>
                <c:ptCount val="104"/>
                <c:pt idx="0" formatCode="0.00E+00">
                  <c:v>1000000</c:v>
                </c:pt>
                <c:pt idx="12" formatCode="0.00E+00">
                  <c:v>6000000</c:v>
                </c:pt>
                <c:pt idx="39" formatCode="0.00E+00">
                  <c:v>11862000</c:v>
                </c:pt>
                <c:pt idx="49" formatCode="0.00E+00">
                  <c:v>44280000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6-20CC-494D-82D9-CA9B36E86A7E}"/>
            </c:ext>
          </c:extLst>
        </c:ser>
        <c:ser>
          <c:idx val="20"/>
          <c:order val="20"/>
          <c:tx>
            <c:strRef>
              <c:f>'RPC9-CL6-processed data'!$W$1</c:f>
              <c:strCache>
                <c:ptCount val="1"/>
                <c:pt idx="0">
                  <c:v>1.47 nM Daco+10.38 nM Osim 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'RPC9-CL6-processed data'!$B$2:$B$105</c:f>
              <c:strCache>
                <c:ptCount val="104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  <c:pt idx="103">
                  <c:v>Day103</c:v>
                </c:pt>
              </c:strCache>
            </c:strRef>
          </c:xVal>
          <c:yVal>
            <c:numRef>
              <c:f>'RPC9-CL6-processed data'!$W$2:$W$105</c:f>
              <c:numCache>
                <c:formatCode>General</c:formatCode>
                <c:ptCount val="104"/>
                <c:pt idx="0" formatCode="0.00E+00">
                  <c:v>1000000</c:v>
                </c:pt>
                <c:pt idx="12" formatCode="0.00E+00">
                  <c:v>6690000</c:v>
                </c:pt>
                <c:pt idx="39" formatCode="0.00E+00">
                  <c:v>38880000</c:v>
                </c:pt>
                <c:pt idx="49" formatCode="0.00E+00">
                  <c:v>257040000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8-20CC-494D-82D9-CA9B36E86A7E}"/>
            </c:ext>
          </c:extLst>
        </c:ser>
        <c:ser>
          <c:idx val="21"/>
          <c:order val="21"/>
          <c:tx>
            <c:strRef>
              <c:f>'RPC9-CL6-processed data'!$X$1</c:f>
              <c:strCache>
                <c:ptCount val="1"/>
                <c:pt idx="0">
                  <c:v>4.40 nM Daco+10.38 nM Osim-1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'RPC9-CL6-processed data'!$B$2:$B$105</c:f>
              <c:strCache>
                <c:ptCount val="104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  <c:pt idx="103">
                  <c:v>Day103</c:v>
                </c:pt>
              </c:strCache>
            </c:strRef>
          </c:xVal>
          <c:yVal>
            <c:numRef>
              <c:f>'RPC9-CL6-processed data'!$X$2:$X$105</c:f>
              <c:numCache>
                <c:formatCode>General</c:formatCode>
                <c:ptCount val="104"/>
                <c:pt idx="0" formatCode="0.00E+00">
                  <c:v>1000000</c:v>
                </c:pt>
                <c:pt idx="27" formatCode="0.00E+00">
                  <c:v>3540000</c:v>
                </c:pt>
                <c:pt idx="41" formatCode="0.00E+00">
                  <c:v>25020000</c:v>
                </c:pt>
                <c:pt idx="55" formatCode="0.00E+00">
                  <c:v>332640000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A-20CC-494D-82D9-CA9B36E86A7E}"/>
            </c:ext>
          </c:extLst>
        </c:ser>
        <c:ser>
          <c:idx val="22"/>
          <c:order val="22"/>
          <c:tx>
            <c:strRef>
              <c:f>'RPC9-CL6-processed data'!$Y$1</c:f>
              <c:strCache>
                <c:ptCount val="1"/>
                <c:pt idx="0">
                  <c:v>4.40 nM Daco+10.38 nM Osim-2 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'RPC9-CL6-processed data'!$B$2:$B$105</c:f>
              <c:strCache>
                <c:ptCount val="104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  <c:pt idx="103">
                  <c:v>Day103</c:v>
                </c:pt>
              </c:strCache>
            </c:strRef>
          </c:xVal>
          <c:yVal>
            <c:numRef>
              <c:f>'RPC9-CL6-processed data'!$Y$2:$Y$105</c:f>
              <c:numCache>
                <c:formatCode>General</c:formatCode>
                <c:ptCount val="104"/>
                <c:pt idx="0" formatCode="0.00E+00">
                  <c:v>1000000</c:v>
                </c:pt>
                <c:pt idx="27" formatCode="0.00E+00">
                  <c:v>3150000</c:v>
                </c:pt>
                <c:pt idx="41" formatCode="0.00E+00">
                  <c:v>23400000</c:v>
                </c:pt>
                <c:pt idx="55" formatCode="0.00E+00">
                  <c:v>282960000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C-20CC-494D-82D9-CA9B36E86A7E}"/>
            </c:ext>
          </c:extLst>
        </c:ser>
        <c:ser>
          <c:idx val="23"/>
          <c:order val="23"/>
          <c:tx>
            <c:strRef>
              <c:f>'RPC9-CL6-processed data'!$Z$1</c:f>
              <c:strCache>
                <c:ptCount val="1"/>
                <c:pt idx="0">
                  <c:v>4.40 nM Daco+10.38 nM Osim-3 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6">
                    <a:lumMod val="75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'RPC9-CL6-processed data'!$B$2:$B$105</c:f>
              <c:strCache>
                <c:ptCount val="104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  <c:pt idx="103">
                  <c:v>Day103</c:v>
                </c:pt>
              </c:strCache>
            </c:strRef>
          </c:xVal>
          <c:yVal>
            <c:numRef>
              <c:f>'RPC9-CL6-processed data'!$Z$2:$Z$105</c:f>
              <c:numCache>
                <c:formatCode>General</c:formatCode>
                <c:ptCount val="104"/>
                <c:pt idx="0" formatCode="0.00E+00">
                  <c:v>1000000</c:v>
                </c:pt>
                <c:pt idx="27" formatCode="0.00E+00">
                  <c:v>3120000</c:v>
                </c:pt>
                <c:pt idx="41" formatCode="0.00E+00">
                  <c:v>24300000</c:v>
                </c:pt>
                <c:pt idx="55" formatCode="0.00E+00">
                  <c:v>358560000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E-20CC-494D-82D9-CA9B36E86A7E}"/>
            </c:ext>
          </c:extLst>
        </c:ser>
        <c:ser>
          <c:idx val="24"/>
          <c:order val="24"/>
          <c:tx>
            <c:strRef>
              <c:f>'RPC9-CL6-processed data'!$AA$1</c:f>
              <c:strCache>
                <c:ptCount val="1"/>
                <c:pt idx="0">
                  <c:v>2.94 nM Daco+20.75 nM Osim 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B7C3DA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'RPC9-CL6-processed data'!$B$2:$B$105</c:f>
              <c:strCache>
                <c:ptCount val="104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  <c:pt idx="103">
                  <c:v>Day103</c:v>
                </c:pt>
              </c:strCache>
            </c:strRef>
          </c:xVal>
          <c:yVal>
            <c:numRef>
              <c:f>'RPC9-CL6-processed data'!$AA$2:$AA$105</c:f>
              <c:numCache>
                <c:formatCode>General</c:formatCode>
                <c:ptCount val="104"/>
                <c:pt idx="0" formatCode="0.00E+00">
                  <c:v>1000000</c:v>
                </c:pt>
                <c:pt idx="63" formatCode="0.00E+00">
                  <c:v>3270000</c:v>
                </c:pt>
                <c:pt idx="90" formatCode="0.00E+00">
                  <c:v>35640000</c:v>
                </c:pt>
                <c:pt idx="98" formatCode="0.00E+00">
                  <c:v>123120000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0-20CC-494D-82D9-CA9B36E86A7E}"/>
            </c:ext>
          </c:extLst>
        </c:ser>
        <c:ser>
          <c:idx val="25"/>
          <c:order val="25"/>
          <c:tx>
            <c:strRef>
              <c:f>'RPC9-CL6-processed data'!$AB$1</c:f>
              <c:strCache>
                <c:ptCount val="1"/>
                <c:pt idx="0">
                  <c:v>2.94 nM Daco+20.75 nM Osim 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DCB7B6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'RPC9-CL6-processed data'!$B$2:$B$105</c:f>
              <c:strCache>
                <c:ptCount val="104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  <c:pt idx="103">
                  <c:v>Day103</c:v>
                </c:pt>
              </c:strCache>
            </c:strRef>
          </c:xVal>
          <c:yVal>
            <c:numRef>
              <c:f>'RPC9-CL6-processed data'!$AB$2:$AB$105</c:f>
              <c:numCache>
                <c:formatCode>General</c:formatCode>
                <c:ptCount val="104"/>
                <c:pt idx="0" formatCode="0.00E+00">
                  <c:v>1000000</c:v>
                </c:pt>
                <c:pt idx="63" formatCode="0.00E+00">
                  <c:v>2967000</c:v>
                </c:pt>
                <c:pt idx="90" formatCode="0.00E+00">
                  <c:v>32400000</c:v>
                </c:pt>
                <c:pt idx="98" formatCode="0.00E+00">
                  <c:v>72360000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2-20CC-494D-82D9-CA9B36E86A7E}"/>
            </c:ext>
          </c:extLst>
        </c:ser>
        <c:ser>
          <c:idx val="26"/>
          <c:order val="26"/>
          <c:tx>
            <c:strRef>
              <c:f>'RPC9-CL6-processed data'!$AC$1</c:f>
              <c:strCache>
                <c:ptCount val="1"/>
                <c:pt idx="0">
                  <c:v>2.94 nM Daco+20.75 nM Osim 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CCDAB9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'RPC9-CL6-processed data'!$B$2:$B$105</c:f>
              <c:strCache>
                <c:ptCount val="104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  <c:pt idx="92">
                  <c:v>Day92</c:v>
                </c:pt>
                <c:pt idx="93">
                  <c:v>Day93</c:v>
                </c:pt>
                <c:pt idx="94">
                  <c:v>Day94</c:v>
                </c:pt>
                <c:pt idx="95">
                  <c:v>Day95</c:v>
                </c:pt>
                <c:pt idx="96">
                  <c:v>Day96</c:v>
                </c:pt>
                <c:pt idx="97">
                  <c:v>Day97</c:v>
                </c:pt>
                <c:pt idx="98">
                  <c:v>Day98</c:v>
                </c:pt>
                <c:pt idx="99">
                  <c:v>Day99</c:v>
                </c:pt>
                <c:pt idx="100">
                  <c:v>Day100</c:v>
                </c:pt>
                <c:pt idx="101">
                  <c:v>Day101</c:v>
                </c:pt>
                <c:pt idx="102">
                  <c:v>Day102</c:v>
                </c:pt>
                <c:pt idx="103">
                  <c:v>Day103</c:v>
                </c:pt>
              </c:strCache>
            </c:strRef>
          </c:xVal>
          <c:yVal>
            <c:numRef>
              <c:f>'RPC9-CL6-processed data'!$AC$2:$AC$105</c:f>
              <c:numCache>
                <c:formatCode>General</c:formatCode>
                <c:ptCount val="104"/>
                <c:pt idx="0" formatCode="0.00E+00">
                  <c:v>1000000</c:v>
                </c:pt>
                <c:pt idx="63" formatCode="0.00E+00">
                  <c:v>4230000</c:v>
                </c:pt>
                <c:pt idx="90" formatCode="0.00E+00">
                  <c:v>31680000</c:v>
                </c:pt>
                <c:pt idx="98" formatCode="0.00E+00">
                  <c:v>61020000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4-20CC-494D-82D9-CA9B36E86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80142048"/>
        <c:axId val="-1449844512"/>
      </c:scatterChart>
      <c:valAx>
        <c:axId val="-1580142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Time/</a:t>
                </a:r>
                <a:r>
                  <a:rPr lang="en-US" sz="1200" baseline="0"/>
                  <a:t> Days</a:t>
                </a:r>
                <a:endParaRPr lang="en-US" sz="1200"/>
              </a:p>
            </c:rich>
          </c:tx>
          <c:layout>
            <c:manualLayout>
              <c:xMode val="edge"/>
              <c:yMode val="edge"/>
              <c:x val="5.999368366868707E-2"/>
              <c:y val="0.7376525767376767"/>
            </c:manualLayout>
          </c:layout>
          <c:overlay val="0"/>
        </c:title>
        <c:numFmt formatCode="@" sourceLinked="0"/>
        <c:majorTickMark val="out"/>
        <c:minorTickMark val="none"/>
        <c:tickLblPos val="nextTo"/>
        <c:txPr>
          <a:bodyPr/>
          <a:lstStyle/>
          <a:p>
            <a:pPr>
              <a:defRPr sz="1400" b="1">
                <a:solidFill>
                  <a:srgbClr val="0070C0"/>
                </a:solidFill>
              </a:defRPr>
            </a:pPr>
            <a:endParaRPr lang="en-US"/>
          </a:p>
        </c:txPr>
        <c:crossAx val="-1449844512"/>
        <c:crosses val="autoZero"/>
        <c:crossBetween val="midCat"/>
        <c:majorUnit val="7"/>
      </c:valAx>
      <c:valAx>
        <c:axId val="-1449844512"/>
        <c:scaling>
          <c:logBase val="2"/>
          <c:orientation val="minMax"/>
          <c:min val="3000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b="1" i="0" baseline="0"/>
                  <a:t>Predicated total live cells</a:t>
                </a:r>
                <a:endParaRPr lang="en-US" sz="1400"/>
              </a:p>
              <a:p>
                <a:pPr>
                  <a:defRPr sz="1400"/>
                </a:pPr>
                <a:r>
                  <a:rPr lang="en-US" sz="1400" b="1" i="0" baseline="0"/>
                  <a:t> (Based on the recording sheet)</a:t>
                </a:r>
              </a:p>
            </c:rich>
          </c:tx>
          <c:layout>
            <c:manualLayout>
              <c:xMode val="edge"/>
              <c:yMode val="edge"/>
              <c:x val="5.1383130450224059E-2"/>
              <c:y val="0.23103493872329608"/>
            </c:manualLayout>
          </c:layout>
          <c:overlay val="0"/>
        </c:title>
        <c:numFmt formatCode="0.00E+00" sourceLinked="1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-1580142048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sz="1800" b="1" i="0" baseline="0" dirty="0" err="1">
                <a:effectLst/>
              </a:rPr>
              <a:t>DoR</a:t>
            </a:r>
            <a:r>
              <a:rPr lang="en-US" altLang="zh-CN" sz="1800" b="1" i="0" baseline="0" dirty="0">
                <a:effectLst/>
              </a:rPr>
              <a:t> study in PC9R NRAS  </a:t>
            </a:r>
            <a:endParaRPr lang="zh-CN" altLang="zh-CN" dirty="0">
              <a:effectLst/>
            </a:endParaRPr>
          </a:p>
        </c:rich>
      </c:tx>
      <c:layout>
        <c:manualLayout>
          <c:xMode val="edge"/>
          <c:yMode val="edge"/>
          <c:x val="0.42447384886008471"/>
          <c:y val="8.847466028255811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131395964298916"/>
          <c:y val="0.14285978622870305"/>
          <c:w val="0.82163714279613398"/>
          <c:h val="0.54512086134646087"/>
        </c:manualLayout>
      </c:layout>
      <c:scatterChart>
        <c:scatterStyle val="lineMarker"/>
        <c:varyColors val="0"/>
        <c:ser>
          <c:idx val="0"/>
          <c:order val="0"/>
          <c:tx>
            <c:strRef>
              <c:f>'PC9-7775R '!$C$1</c:f>
              <c:strCache>
                <c:ptCount val="1"/>
                <c:pt idx="0">
                  <c:v>Vehicle(DMSO)-1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1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'PC9-7775R '!$B$2:$B$20</c:f>
              <c:strCache>
                <c:ptCount val="1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</c:strCache>
            </c:strRef>
          </c:xVal>
          <c:yVal>
            <c:numRef>
              <c:f>'PC9-7775R '!$C$2:$C$20</c:f>
              <c:numCache>
                <c:formatCode>General</c:formatCode>
                <c:ptCount val="19"/>
                <c:pt idx="0" formatCode="0.00E+00">
                  <c:v>1000000</c:v>
                </c:pt>
                <c:pt idx="3" formatCode="0.00E+00">
                  <c:v>6930000</c:v>
                </c:pt>
                <c:pt idx="6" formatCode="0.00E+00">
                  <c:v>48240000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420-4C7C-BFED-2707AA2CD4AB}"/>
            </c:ext>
          </c:extLst>
        </c:ser>
        <c:ser>
          <c:idx val="1"/>
          <c:order val="1"/>
          <c:tx>
            <c:strRef>
              <c:f>'PC9-7775R '!$D$1</c:f>
              <c:strCache>
                <c:ptCount val="1"/>
                <c:pt idx="0">
                  <c:v>Vehicle(DMSO) 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C00000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'PC9-7775R '!$B$2:$B$20</c:f>
              <c:strCache>
                <c:ptCount val="1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</c:strCache>
            </c:strRef>
          </c:xVal>
          <c:yVal>
            <c:numRef>
              <c:f>'PC9-7775R '!$D$2:$D$20</c:f>
              <c:numCache>
                <c:formatCode>General</c:formatCode>
                <c:ptCount val="19"/>
                <c:pt idx="0" formatCode="0.00E+00">
                  <c:v>1000000</c:v>
                </c:pt>
                <c:pt idx="3" formatCode="0.00E+00">
                  <c:v>6030000</c:v>
                </c:pt>
                <c:pt idx="6" formatCode="0.00E+00">
                  <c:v>54180000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420-4C7C-BFED-2707AA2CD4AB}"/>
            </c:ext>
          </c:extLst>
        </c:ser>
        <c:ser>
          <c:idx val="2"/>
          <c:order val="2"/>
          <c:tx>
            <c:strRef>
              <c:f>'PC9-7775R '!$E$1</c:f>
              <c:strCache>
                <c:ptCount val="1"/>
                <c:pt idx="0">
                  <c:v>Vehicle(DMSO) 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3"/>
                </a:solidFill>
              </a:ln>
            </c:spPr>
            <c:trendlineType val="movingAvg"/>
            <c:period val="2"/>
            <c:dispRSqr val="0"/>
            <c:dispEq val="0"/>
          </c:trendline>
          <c:trendline>
            <c:trendlineType val="movingAvg"/>
            <c:period val="2"/>
            <c:dispRSqr val="0"/>
            <c:dispEq val="0"/>
          </c:trendline>
          <c:xVal>
            <c:strRef>
              <c:f>'PC9-7775R '!$B$2:$B$20</c:f>
              <c:strCache>
                <c:ptCount val="1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</c:strCache>
            </c:strRef>
          </c:xVal>
          <c:yVal>
            <c:numRef>
              <c:f>'PC9-7775R '!$E$2:$E$20</c:f>
              <c:numCache>
                <c:formatCode>General</c:formatCode>
                <c:ptCount val="19"/>
                <c:pt idx="0" formatCode="0.00E+00">
                  <c:v>1000000</c:v>
                </c:pt>
                <c:pt idx="3" formatCode="0.00E+00">
                  <c:v>5700000</c:v>
                </c:pt>
                <c:pt idx="6" formatCode="0.00E+00">
                  <c:v>45540000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420-4C7C-BFED-2707AA2CD4AB}"/>
            </c:ext>
          </c:extLst>
        </c:ser>
        <c:ser>
          <c:idx val="3"/>
          <c:order val="3"/>
          <c:tx>
            <c:strRef>
              <c:f>'PC9-7775R '!$F$1</c:f>
              <c:strCache>
                <c:ptCount val="1"/>
                <c:pt idx="0">
                  <c:v>PF7775 1 uM 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4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'PC9-7775R '!$B$2:$B$20</c:f>
              <c:strCache>
                <c:ptCount val="1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</c:strCache>
            </c:strRef>
          </c:xVal>
          <c:yVal>
            <c:numRef>
              <c:f>'PC9-7775R '!$F$2:$F$20</c:f>
              <c:numCache>
                <c:formatCode>General</c:formatCode>
                <c:ptCount val="19"/>
                <c:pt idx="0" formatCode="0.00E+00">
                  <c:v>1000000</c:v>
                </c:pt>
                <c:pt idx="5" formatCode="0.00E+00">
                  <c:v>9930000</c:v>
                </c:pt>
                <c:pt idx="8" formatCode="0.00E+00">
                  <c:v>62280000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D420-4C7C-BFED-2707AA2CD4AB}"/>
            </c:ext>
          </c:extLst>
        </c:ser>
        <c:ser>
          <c:idx val="4"/>
          <c:order val="4"/>
          <c:tx>
            <c:strRef>
              <c:f>'PC9-7775R '!$G$1</c:f>
              <c:strCache>
                <c:ptCount val="1"/>
                <c:pt idx="0">
                  <c:v>PF7775 1 uM 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4BACC6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'PC9-7775R '!$B$2:$B$20</c:f>
              <c:strCache>
                <c:ptCount val="1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</c:strCache>
            </c:strRef>
          </c:xVal>
          <c:yVal>
            <c:numRef>
              <c:f>'PC9-7775R '!$G$2:$G$20</c:f>
              <c:numCache>
                <c:formatCode>General</c:formatCode>
                <c:ptCount val="19"/>
                <c:pt idx="0" formatCode="0.00E+00">
                  <c:v>1000000</c:v>
                </c:pt>
                <c:pt idx="5" formatCode="0.00E+00">
                  <c:v>11400000</c:v>
                </c:pt>
                <c:pt idx="8" formatCode="0.00E+00">
                  <c:v>52920000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D420-4C7C-BFED-2707AA2CD4AB}"/>
            </c:ext>
          </c:extLst>
        </c:ser>
        <c:ser>
          <c:idx val="5"/>
          <c:order val="5"/>
          <c:tx>
            <c:strRef>
              <c:f>'PC9-7775R '!$H$1</c:f>
              <c:strCache>
                <c:ptCount val="1"/>
                <c:pt idx="0">
                  <c:v>PF7775 1 uM 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6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'PC9-7775R '!$B$2:$B$20</c:f>
              <c:strCache>
                <c:ptCount val="1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</c:strCache>
            </c:strRef>
          </c:xVal>
          <c:yVal>
            <c:numRef>
              <c:f>'PC9-7775R '!$H$2:$H$20</c:f>
              <c:numCache>
                <c:formatCode>General</c:formatCode>
                <c:ptCount val="19"/>
                <c:pt idx="0" formatCode="0.00E+00">
                  <c:v>1000000</c:v>
                </c:pt>
                <c:pt idx="5" formatCode="0.00E+00">
                  <c:v>10380000</c:v>
                </c:pt>
                <c:pt idx="8" formatCode="0.00E+00">
                  <c:v>51660000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D420-4C7C-BFED-2707AA2CD4AB}"/>
            </c:ext>
          </c:extLst>
        </c:ser>
        <c:ser>
          <c:idx val="6"/>
          <c:order val="6"/>
          <c:tx>
            <c:strRef>
              <c:f>'PC9-7775R '!$I$1</c:f>
              <c:strCache>
                <c:ptCount val="1"/>
                <c:pt idx="0">
                  <c:v>Daco 4.40nM 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5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'PC9-7775R '!$B$2:$B$20</c:f>
              <c:strCache>
                <c:ptCount val="1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</c:strCache>
            </c:strRef>
          </c:xVal>
          <c:yVal>
            <c:numRef>
              <c:f>'PC9-7775R '!$I$2:$I$20</c:f>
              <c:numCache>
                <c:formatCode>General</c:formatCode>
                <c:ptCount val="19"/>
                <c:pt idx="0" formatCode="0.00E+00">
                  <c:v>1000000</c:v>
                </c:pt>
                <c:pt idx="5" formatCode="0.00E+00">
                  <c:v>11400000</c:v>
                </c:pt>
                <c:pt idx="8" formatCode="0.00E+00">
                  <c:v>52380000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D420-4C7C-BFED-2707AA2CD4AB}"/>
            </c:ext>
          </c:extLst>
        </c:ser>
        <c:ser>
          <c:idx val="7"/>
          <c:order val="7"/>
          <c:tx>
            <c:strRef>
              <c:f>'PC9-7775R '!$J$1</c:f>
              <c:strCache>
                <c:ptCount val="1"/>
                <c:pt idx="0">
                  <c:v>Daco 4.40nM 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2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'PC9-7775R '!$B$2:$B$20</c:f>
              <c:strCache>
                <c:ptCount val="1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</c:strCache>
            </c:strRef>
          </c:xVal>
          <c:yVal>
            <c:numRef>
              <c:f>'PC9-7775R '!$J$2:$J$20</c:f>
              <c:numCache>
                <c:formatCode>General</c:formatCode>
                <c:ptCount val="19"/>
                <c:pt idx="0" formatCode="0.00E+00">
                  <c:v>1000000</c:v>
                </c:pt>
                <c:pt idx="5" formatCode="0.00E+00">
                  <c:v>12930000</c:v>
                </c:pt>
                <c:pt idx="8" formatCode="0.00E+00">
                  <c:v>55620000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D420-4C7C-BFED-2707AA2CD4AB}"/>
            </c:ext>
          </c:extLst>
        </c:ser>
        <c:ser>
          <c:idx val="8"/>
          <c:order val="8"/>
          <c:tx>
            <c:strRef>
              <c:f>'PC9-7775R '!$K$1</c:f>
              <c:strCache>
                <c:ptCount val="1"/>
                <c:pt idx="0">
                  <c:v>Daco 4.40nM 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819E47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'PC9-7775R '!$B$2:$B$20</c:f>
              <c:strCache>
                <c:ptCount val="1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</c:strCache>
            </c:strRef>
          </c:xVal>
          <c:yVal>
            <c:numRef>
              <c:f>'PC9-7775R '!$K$2:$K$20</c:f>
              <c:numCache>
                <c:formatCode>General</c:formatCode>
                <c:ptCount val="19"/>
                <c:pt idx="0" formatCode="0.00E+00">
                  <c:v>1000000</c:v>
                </c:pt>
                <c:pt idx="5" formatCode="0.00E+00">
                  <c:v>10200000</c:v>
                </c:pt>
                <c:pt idx="8" formatCode="0.00E+00">
                  <c:v>55980000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D420-4C7C-BFED-2707AA2CD4AB}"/>
            </c:ext>
          </c:extLst>
        </c:ser>
        <c:ser>
          <c:idx val="9"/>
          <c:order val="9"/>
          <c:tx>
            <c:strRef>
              <c:f>'PC9-7775R '!$L$1</c:f>
              <c:strCache>
                <c:ptCount val="1"/>
                <c:pt idx="0">
                  <c:v>Osimertinib 10.38 nM-1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'PC9-7775R '!$B$2:$B$20</c:f>
              <c:strCache>
                <c:ptCount val="1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</c:strCache>
            </c:strRef>
          </c:xVal>
          <c:yVal>
            <c:numRef>
              <c:f>'PC9-7775R '!$L$2:$L$20</c:f>
              <c:numCache>
                <c:formatCode>General</c:formatCode>
                <c:ptCount val="19"/>
                <c:pt idx="0" formatCode="0.00E+00">
                  <c:v>1000000</c:v>
                </c:pt>
                <c:pt idx="5" formatCode="0.00E+00">
                  <c:v>6480000</c:v>
                </c:pt>
                <c:pt idx="9" formatCode="0.00E+00">
                  <c:v>62820000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D420-4C7C-BFED-2707AA2CD4AB}"/>
            </c:ext>
          </c:extLst>
        </c:ser>
        <c:ser>
          <c:idx val="10"/>
          <c:order val="10"/>
          <c:tx>
            <c:strRef>
              <c:f>'PC9-7775R '!$M$1</c:f>
              <c:strCache>
                <c:ptCount val="1"/>
                <c:pt idx="0">
                  <c:v>Osimertinib 10.38 nM 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'PC9-7775R '!$B$2:$B$20</c:f>
              <c:strCache>
                <c:ptCount val="1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</c:strCache>
            </c:strRef>
          </c:xVal>
          <c:yVal>
            <c:numRef>
              <c:f>'PC9-7775R '!$M$2:$M$20</c:f>
              <c:numCache>
                <c:formatCode>General</c:formatCode>
                <c:ptCount val="19"/>
                <c:pt idx="0" formatCode="0.00E+00">
                  <c:v>1000000</c:v>
                </c:pt>
                <c:pt idx="5" formatCode="0.00E+00">
                  <c:v>8970000</c:v>
                </c:pt>
                <c:pt idx="9" formatCode="0.00E+00">
                  <c:v>58500000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D420-4C7C-BFED-2707AA2CD4AB}"/>
            </c:ext>
          </c:extLst>
        </c:ser>
        <c:ser>
          <c:idx val="11"/>
          <c:order val="11"/>
          <c:tx>
            <c:strRef>
              <c:f>'PC9-7775R '!$N$1</c:f>
              <c:strCache>
                <c:ptCount val="1"/>
                <c:pt idx="0">
                  <c:v>Osimertinib 10.38 nM 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'PC9-7775R '!$B$2:$B$20</c:f>
              <c:strCache>
                <c:ptCount val="1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</c:strCache>
            </c:strRef>
          </c:xVal>
          <c:yVal>
            <c:numRef>
              <c:f>'PC9-7775R '!$N$2:$N$20</c:f>
              <c:numCache>
                <c:formatCode>General</c:formatCode>
                <c:ptCount val="19"/>
                <c:pt idx="0" formatCode="0.00E+00">
                  <c:v>1000000</c:v>
                </c:pt>
                <c:pt idx="5" formatCode="0.00E+00">
                  <c:v>10560000</c:v>
                </c:pt>
                <c:pt idx="9" formatCode="0.00E+00">
                  <c:v>68940000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D420-4C7C-BFED-2707AA2CD4AB}"/>
            </c:ext>
          </c:extLst>
        </c:ser>
        <c:ser>
          <c:idx val="12"/>
          <c:order val="12"/>
          <c:tx>
            <c:strRef>
              <c:f>'PC9-7775R '!$O$1</c:f>
              <c:strCache>
                <c:ptCount val="1"/>
                <c:pt idx="0">
                  <c:v>1.47 nM Daco+5.19 nM Osim 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'PC9-7775R '!$B$2:$B$20</c:f>
              <c:strCache>
                <c:ptCount val="1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</c:strCache>
            </c:strRef>
          </c:xVal>
          <c:yVal>
            <c:numRef>
              <c:f>'PC9-7775R '!$O$2:$O$20</c:f>
              <c:numCache>
                <c:formatCode>General</c:formatCode>
                <c:ptCount val="19"/>
                <c:pt idx="0" formatCode="0.00E+00">
                  <c:v>1000000</c:v>
                </c:pt>
                <c:pt idx="6" formatCode="0.00E+00">
                  <c:v>10980000</c:v>
                </c:pt>
                <c:pt idx="9" formatCode="0.00E+00">
                  <c:v>54540000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A-D420-4C7C-BFED-2707AA2CD4AB}"/>
            </c:ext>
          </c:extLst>
        </c:ser>
        <c:ser>
          <c:idx val="13"/>
          <c:order val="13"/>
          <c:tx>
            <c:strRef>
              <c:f>'PC9-7775R '!$P$1</c:f>
              <c:strCache>
                <c:ptCount val="1"/>
                <c:pt idx="0">
                  <c:v>1.47 nM Daco+5.19 nM Osim 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2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'PC9-7775R '!$B$2:$B$20</c:f>
              <c:strCache>
                <c:ptCount val="1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</c:strCache>
            </c:strRef>
          </c:xVal>
          <c:yVal>
            <c:numRef>
              <c:f>'PC9-7775R '!$P$2:$P$20</c:f>
              <c:numCache>
                <c:formatCode>General</c:formatCode>
                <c:ptCount val="19"/>
                <c:pt idx="0" formatCode="0.00E+00">
                  <c:v>1000000</c:v>
                </c:pt>
                <c:pt idx="6" formatCode="0.00E+00">
                  <c:v>11100000</c:v>
                </c:pt>
                <c:pt idx="9" formatCode="0.00E+00">
                  <c:v>47880000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C-D420-4C7C-BFED-2707AA2CD4AB}"/>
            </c:ext>
          </c:extLst>
        </c:ser>
        <c:ser>
          <c:idx val="14"/>
          <c:order val="14"/>
          <c:tx>
            <c:strRef>
              <c:f>'PC9-7775R '!$Q$1</c:f>
              <c:strCache>
                <c:ptCount val="1"/>
                <c:pt idx="0">
                  <c:v>1.47 nM Daco+5.19 nM Osim 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'PC9-7775R '!$B$2:$B$20</c:f>
              <c:strCache>
                <c:ptCount val="1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</c:strCache>
            </c:strRef>
          </c:xVal>
          <c:yVal>
            <c:numRef>
              <c:f>'PC9-7775R '!$Q$2:$Q$20</c:f>
              <c:numCache>
                <c:formatCode>General</c:formatCode>
                <c:ptCount val="19"/>
                <c:pt idx="0" formatCode="0.00E+00">
                  <c:v>1000000</c:v>
                </c:pt>
                <c:pt idx="6" formatCode="0.00E+00">
                  <c:v>10560000</c:v>
                </c:pt>
                <c:pt idx="9" formatCode="0.00E+00">
                  <c:v>61740000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E-D420-4C7C-BFED-2707AA2CD4AB}"/>
            </c:ext>
          </c:extLst>
        </c:ser>
        <c:ser>
          <c:idx val="15"/>
          <c:order val="15"/>
          <c:tx>
            <c:strRef>
              <c:f>'PC9-7775R '!$R$1</c:f>
              <c:strCache>
                <c:ptCount val="1"/>
                <c:pt idx="0">
                  <c:v>2.94 nM Daco+5.19 nM Osim-1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4">
                    <a:lumMod val="75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'PC9-7775R '!$B$2:$B$20</c:f>
              <c:strCache>
                <c:ptCount val="1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</c:strCache>
            </c:strRef>
          </c:xVal>
          <c:yVal>
            <c:numRef>
              <c:f>'PC9-7775R '!$R$2:$R$20</c:f>
              <c:numCache>
                <c:formatCode>General</c:formatCode>
                <c:ptCount val="19"/>
                <c:pt idx="0" formatCode="0.00E+00">
                  <c:v>1000000</c:v>
                </c:pt>
                <c:pt idx="6" formatCode="0.00E+00">
                  <c:v>10110000</c:v>
                </c:pt>
                <c:pt idx="9" formatCode="0.00E+00">
                  <c:v>53280000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D420-4C7C-BFED-2707AA2CD4AB}"/>
            </c:ext>
          </c:extLst>
        </c:ser>
        <c:ser>
          <c:idx val="16"/>
          <c:order val="16"/>
          <c:tx>
            <c:strRef>
              <c:f>'PC9-7775R '!$S$1</c:f>
              <c:strCache>
                <c:ptCount val="1"/>
                <c:pt idx="0">
                  <c:v>2.94 nM Daco+5.19 nM Osim-2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1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'PC9-7775R '!$B$2:$B$20</c:f>
              <c:strCache>
                <c:ptCount val="1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</c:strCache>
            </c:strRef>
          </c:xVal>
          <c:yVal>
            <c:numRef>
              <c:f>'PC9-7775R '!$S$2:$S$20</c:f>
              <c:numCache>
                <c:formatCode>General</c:formatCode>
                <c:ptCount val="19"/>
                <c:pt idx="0" formatCode="0.00E+00">
                  <c:v>1000000</c:v>
                </c:pt>
                <c:pt idx="6" formatCode="0.00E+00">
                  <c:v>11370000</c:v>
                </c:pt>
                <c:pt idx="9" formatCode="0.00E+00">
                  <c:v>60300000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2-D420-4C7C-BFED-2707AA2CD4AB}"/>
            </c:ext>
          </c:extLst>
        </c:ser>
        <c:ser>
          <c:idx val="17"/>
          <c:order val="17"/>
          <c:tx>
            <c:strRef>
              <c:f>'PC9-7775R '!$T$1</c:f>
              <c:strCache>
                <c:ptCount val="1"/>
                <c:pt idx="0">
                  <c:v>2.94 nM Daco+5.19 nM Osim-3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6">
                    <a:lumMod val="75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'PC9-7775R '!$B$2:$B$20</c:f>
              <c:strCache>
                <c:ptCount val="1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</c:strCache>
            </c:strRef>
          </c:xVal>
          <c:yVal>
            <c:numRef>
              <c:f>'PC9-7775R '!$T$2:$T$20</c:f>
              <c:numCache>
                <c:formatCode>General</c:formatCode>
                <c:ptCount val="19"/>
                <c:pt idx="0" formatCode="0.00E+00">
                  <c:v>1000000</c:v>
                </c:pt>
                <c:pt idx="6" formatCode="0.00E+00">
                  <c:v>8970000</c:v>
                </c:pt>
                <c:pt idx="9" formatCode="0.00E+00">
                  <c:v>62100000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4-D420-4C7C-BFED-2707AA2CD4AB}"/>
            </c:ext>
          </c:extLst>
        </c:ser>
        <c:ser>
          <c:idx val="18"/>
          <c:order val="18"/>
          <c:tx>
            <c:strRef>
              <c:f>'PC9-7775R '!$U$1</c:f>
              <c:strCache>
                <c:ptCount val="1"/>
                <c:pt idx="0">
                  <c:v>1.47 nM Daco+10.38 nM Osim 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'PC9-7775R '!$B$2:$B$20</c:f>
              <c:strCache>
                <c:ptCount val="1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</c:strCache>
            </c:strRef>
          </c:xVal>
          <c:yVal>
            <c:numRef>
              <c:f>'PC9-7775R '!$U$2:$U$20</c:f>
              <c:numCache>
                <c:formatCode>General</c:formatCode>
                <c:ptCount val="19"/>
                <c:pt idx="0" formatCode="0.00E+00">
                  <c:v>1000000</c:v>
                </c:pt>
                <c:pt idx="6" formatCode="0.00E+00">
                  <c:v>11460000</c:v>
                </c:pt>
                <c:pt idx="10" formatCode="0.00E+00">
                  <c:v>60120000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6-D420-4C7C-BFED-2707AA2CD4AB}"/>
            </c:ext>
          </c:extLst>
        </c:ser>
        <c:ser>
          <c:idx val="19"/>
          <c:order val="19"/>
          <c:tx>
            <c:strRef>
              <c:f>'PC9-7775R '!$V$1</c:f>
              <c:strCache>
                <c:ptCount val="1"/>
                <c:pt idx="0">
                  <c:v>1.47 nM Daco+10.38 nM Osim 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'PC9-7775R '!$B$2:$B$20</c:f>
              <c:strCache>
                <c:ptCount val="1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</c:strCache>
            </c:strRef>
          </c:xVal>
          <c:yVal>
            <c:numRef>
              <c:f>'PC9-7775R '!$V$2:$V$20</c:f>
              <c:numCache>
                <c:formatCode>General</c:formatCode>
                <c:ptCount val="19"/>
                <c:pt idx="0" formatCode="0.00E+00">
                  <c:v>1000000</c:v>
                </c:pt>
                <c:pt idx="6" formatCode="0.00E+00">
                  <c:v>11310000</c:v>
                </c:pt>
                <c:pt idx="10" formatCode="0.00E+00">
                  <c:v>60480000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8-D420-4C7C-BFED-2707AA2CD4AB}"/>
            </c:ext>
          </c:extLst>
        </c:ser>
        <c:ser>
          <c:idx val="20"/>
          <c:order val="20"/>
          <c:tx>
            <c:strRef>
              <c:f>'PC9-7775R '!$W$1</c:f>
              <c:strCache>
                <c:ptCount val="1"/>
                <c:pt idx="0">
                  <c:v>1.47 nM Daco+10.38 nM Osim 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'PC9-7775R '!$B$2:$B$20</c:f>
              <c:strCache>
                <c:ptCount val="1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</c:strCache>
            </c:strRef>
          </c:xVal>
          <c:yVal>
            <c:numRef>
              <c:f>'PC9-7775R '!$W$2:$W$20</c:f>
              <c:numCache>
                <c:formatCode>General</c:formatCode>
                <c:ptCount val="19"/>
                <c:pt idx="0" formatCode="0.00E+00">
                  <c:v>1000000</c:v>
                </c:pt>
                <c:pt idx="6" formatCode="0.00E+00">
                  <c:v>9360000</c:v>
                </c:pt>
                <c:pt idx="10" formatCode="0.00E+00">
                  <c:v>60660000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A-D420-4C7C-BFED-2707AA2CD4AB}"/>
            </c:ext>
          </c:extLst>
        </c:ser>
        <c:ser>
          <c:idx val="21"/>
          <c:order val="21"/>
          <c:tx>
            <c:strRef>
              <c:f>'PC9-7775R '!$X$1</c:f>
              <c:strCache>
                <c:ptCount val="1"/>
                <c:pt idx="0">
                  <c:v>4.40 nM Daco+10.38 nM Osim-1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'PC9-7775R '!$B$2:$B$20</c:f>
              <c:strCache>
                <c:ptCount val="1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</c:strCache>
            </c:strRef>
          </c:xVal>
          <c:yVal>
            <c:numRef>
              <c:f>'PC9-7775R '!$X$2:$X$20</c:f>
              <c:numCache>
                <c:formatCode>General</c:formatCode>
                <c:ptCount val="19"/>
                <c:pt idx="0" formatCode="0.00E+00">
                  <c:v>1000000</c:v>
                </c:pt>
                <c:pt idx="6" formatCode="0.00E+00">
                  <c:v>10260000</c:v>
                </c:pt>
                <c:pt idx="10" formatCode="0.00E+00">
                  <c:v>59940000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C-D420-4C7C-BFED-2707AA2CD4AB}"/>
            </c:ext>
          </c:extLst>
        </c:ser>
        <c:ser>
          <c:idx val="22"/>
          <c:order val="22"/>
          <c:tx>
            <c:strRef>
              <c:f>'PC9-7775R '!$Y$1</c:f>
              <c:strCache>
                <c:ptCount val="1"/>
                <c:pt idx="0">
                  <c:v>4.40 nM Daco+10.38 nM Osim-2 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'PC9-7775R '!$B$2:$B$20</c:f>
              <c:strCache>
                <c:ptCount val="1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</c:strCache>
            </c:strRef>
          </c:xVal>
          <c:yVal>
            <c:numRef>
              <c:f>'PC9-7775R '!$Y$2:$Y$20</c:f>
              <c:numCache>
                <c:formatCode>General</c:formatCode>
                <c:ptCount val="19"/>
                <c:pt idx="0" formatCode="0.00E+00">
                  <c:v>1000000</c:v>
                </c:pt>
                <c:pt idx="6" formatCode="0.00E+00">
                  <c:v>10200000</c:v>
                </c:pt>
                <c:pt idx="10" formatCode="0.00E+00">
                  <c:v>61740000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E-D420-4C7C-BFED-2707AA2CD4AB}"/>
            </c:ext>
          </c:extLst>
        </c:ser>
        <c:ser>
          <c:idx val="23"/>
          <c:order val="23"/>
          <c:tx>
            <c:strRef>
              <c:f>'PC9-7775R '!$Z$1</c:f>
              <c:strCache>
                <c:ptCount val="1"/>
                <c:pt idx="0">
                  <c:v>4.40 nM Daco+10.38 nM Osim-3 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6">
                    <a:lumMod val="75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'PC9-7775R '!$B$2:$B$20</c:f>
              <c:strCache>
                <c:ptCount val="1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</c:strCache>
            </c:strRef>
          </c:xVal>
          <c:yVal>
            <c:numRef>
              <c:f>'PC9-7775R '!$Z$2:$Z$20</c:f>
              <c:numCache>
                <c:formatCode>General</c:formatCode>
                <c:ptCount val="19"/>
                <c:pt idx="0" formatCode="0.00E+00">
                  <c:v>1000000</c:v>
                </c:pt>
                <c:pt idx="6" formatCode="0.00E+00">
                  <c:v>9120000</c:v>
                </c:pt>
                <c:pt idx="10" formatCode="0.00E+00">
                  <c:v>62460000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0-D420-4C7C-BFED-2707AA2CD4AB}"/>
            </c:ext>
          </c:extLst>
        </c:ser>
        <c:ser>
          <c:idx val="24"/>
          <c:order val="24"/>
          <c:tx>
            <c:strRef>
              <c:f>'PC9-7775R '!$AA$1</c:f>
              <c:strCache>
                <c:ptCount val="1"/>
                <c:pt idx="0">
                  <c:v>2.94 nM Daco+20.75 nM Osim -1</c:v>
                </c:pt>
              </c:strCache>
            </c:strRef>
          </c:tx>
          <c:spPr>
            <a:ln w="28575">
              <a:noFill/>
            </a:ln>
          </c:spPr>
          <c:dPt>
            <c:idx val="8"/>
            <c:marker>
              <c:spPr>
                <a:ln>
                  <a:solidFill>
                    <a:srgbClr val="9CAFD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1-D420-4C7C-BFED-2707AA2CD4AB}"/>
              </c:ext>
            </c:extLst>
          </c:dPt>
          <c:trendline>
            <c:spPr>
              <a:ln>
                <a:solidFill>
                  <a:srgbClr val="9CAFD0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'PC9-7775R '!$B$2:$B$20</c:f>
              <c:strCache>
                <c:ptCount val="1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</c:strCache>
            </c:strRef>
          </c:xVal>
          <c:yVal>
            <c:numRef>
              <c:f>'PC9-7775R '!$AA$2:$AA$20</c:f>
              <c:numCache>
                <c:formatCode>General</c:formatCode>
                <c:ptCount val="19"/>
                <c:pt idx="0" formatCode="0.00E+00">
                  <c:v>1000000</c:v>
                </c:pt>
                <c:pt idx="6" formatCode="0.00E+00">
                  <c:v>11190000</c:v>
                </c:pt>
                <c:pt idx="10">
                  <c:v>55620000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3-D420-4C7C-BFED-2707AA2CD4AB}"/>
            </c:ext>
          </c:extLst>
        </c:ser>
        <c:ser>
          <c:idx val="25"/>
          <c:order val="25"/>
          <c:tx>
            <c:strRef>
              <c:f>'PC9-7775R '!$AB$1</c:f>
              <c:strCache>
                <c:ptCount val="1"/>
                <c:pt idx="0">
                  <c:v>2.94 nM Daco+20.75 nM Osim 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D29C9B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'PC9-7775R '!$B$2:$B$20</c:f>
              <c:strCache>
                <c:ptCount val="1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</c:strCache>
            </c:strRef>
          </c:xVal>
          <c:yVal>
            <c:numRef>
              <c:f>'PC9-7775R '!$AB$2:$AB$20</c:f>
              <c:numCache>
                <c:formatCode>General</c:formatCode>
                <c:ptCount val="19"/>
                <c:pt idx="0" formatCode="0.00E+00">
                  <c:v>1000000</c:v>
                </c:pt>
                <c:pt idx="6" formatCode="0.00E+00">
                  <c:v>9870000</c:v>
                </c:pt>
                <c:pt idx="10" formatCode="0.00E+00">
                  <c:v>61740000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5-D420-4C7C-BFED-2707AA2CD4AB}"/>
            </c:ext>
          </c:extLst>
        </c:ser>
        <c:ser>
          <c:idx val="26"/>
          <c:order val="26"/>
          <c:tx>
            <c:strRef>
              <c:f>'PC9-7775R '!$AC$1</c:f>
              <c:strCache>
                <c:ptCount val="1"/>
                <c:pt idx="0">
                  <c:v>2.94 nM Daco+20.75 nM Osim -3</c:v>
                </c:pt>
              </c:strCache>
            </c:strRef>
          </c:tx>
          <c:spPr>
            <a:ln w="28575">
              <a:noFill/>
            </a:ln>
          </c:spPr>
          <c:marker>
            <c:spPr>
              <a:ln>
                <a:solidFill>
                  <a:srgbClr val="BCCF9F"/>
                </a:solidFill>
              </a:ln>
            </c:spPr>
          </c:marker>
          <c:trendline>
            <c:spPr>
              <a:ln>
                <a:solidFill>
                  <a:srgbClr val="BCCF9F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'PC9-7775R '!$B$2:$B$20</c:f>
              <c:strCache>
                <c:ptCount val="1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</c:strCache>
            </c:strRef>
          </c:xVal>
          <c:yVal>
            <c:numRef>
              <c:f>'PC9-7775R '!$AC$2:$AC$20</c:f>
              <c:numCache>
                <c:formatCode>General</c:formatCode>
                <c:ptCount val="19"/>
                <c:pt idx="0" formatCode="0.00E+00">
                  <c:v>1000000</c:v>
                </c:pt>
                <c:pt idx="6" formatCode="0.00E+00">
                  <c:v>11400000</c:v>
                </c:pt>
                <c:pt idx="10" formatCode="0.00E+00">
                  <c:v>60300000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7-D420-4C7C-BFED-2707AA2CD4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09088"/>
        <c:axId val="188709648"/>
      </c:scatterChart>
      <c:valAx>
        <c:axId val="188709088"/>
        <c:scaling>
          <c:orientation val="minMax"/>
          <c:max val="13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Time/</a:t>
                </a:r>
                <a:r>
                  <a:rPr lang="en-US" sz="1200" baseline="0"/>
                  <a:t> Days</a:t>
                </a:r>
                <a:endParaRPr lang="en-US" sz="1200"/>
              </a:p>
            </c:rich>
          </c:tx>
          <c:overlay val="0"/>
        </c:title>
        <c:numFmt formatCode="@" sourceLinked="0"/>
        <c:majorTickMark val="out"/>
        <c:minorTickMark val="none"/>
        <c:tickLblPos val="nextTo"/>
        <c:crossAx val="188709648"/>
        <c:crosses val="autoZero"/>
        <c:crossBetween val="midCat"/>
        <c:majorUnit val="1"/>
      </c:valAx>
      <c:valAx>
        <c:axId val="188709648"/>
        <c:scaling>
          <c:logBase val="2"/>
          <c:orientation val="minMax"/>
          <c:min val="3000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b="1" i="0" baseline="0"/>
                  <a:t>Predicated total live cells</a:t>
                </a:r>
                <a:endParaRPr lang="en-US" sz="1200"/>
              </a:p>
              <a:p>
                <a:pPr>
                  <a:defRPr sz="1200"/>
                </a:pPr>
                <a:r>
                  <a:rPr lang="en-US" sz="1200" b="1" i="0" baseline="0"/>
                  <a:t> (Based on the recording sheet)</a:t>
                </a:r>
              </a:p>
            </c:rich>
          </c:tx>
          <c:layout>
            <c:manualLayout>
              <c:xMode val="edge"/>
              <c:yMode val="edge"/>
              <c:x val="2.2836043843910907E-2"/>
              <c:y val="0.21367773264386261"/>
            </c:manualLayout>
          </c:layout>
          <c:overlay val="0"/>
        </c:title>
        <c:numFmt formatCode="0.00E+00" sourceLinked="1"/>
        <c:majorTickMark val="out"/>
        <c:minorTickMark val="none"/>
        <c:tickLblPos val="nextTo"/>
        <c:txPr>
          <a:bodyPr/>
          <a:lstStyle/>
          <a:p>
            <a:pPr>
              <a:defRPr sz="1050">
                <a:latin typeface="Calibri" panose="020F0502020204030204" pitchFamily="34" charset="0"/>
              </a:defRPr>
            </a:pPr>
            <a:endParaRPr lang="en-US"/>
          </a:p>
        </c:txPr>
        <c:crossAx val="188709088"/>
        <c:crosses val="autoZero"/>
        <c:crossBetween val="midCat"/>
      </c:valAx>
    </c:plotArea>
    <c:legend>
      <c:legendPos val="b"/>
      <c:legendEntry>
        <c:idx val="27"/>
        <c:delete val="1"/>
      </c:legendEntry>
      <c:legendEntry>
        <c:idx val="28"/>
        <c:delete val="1"/>
      </c:legendEntry>
      <c:legendEntry>
        <c:idx val="29"/>
        <c:delete val="1"/>
      </c:legendEntry>
      <c:legendEntry>
        <c:idx val="30"/>
        <c:delete val="1"/>
      </c:legendEntry>
      <c:legendEntry>
        <c:idx val="31"/>
        <c:delete val="1"/>
      </c:legendEntry>
      <c:legendEntry>
        <c:idx val="32"/>
        <c:delete val="1"/>
      </c:legendEntry>
      <c:legendEntry>
        <c:idx val="33"/>
        <c:delete val="1"/>
      </c:legendEntry>
      <c:legendEntry>
        <c:idx val="34"/>
        <c:delete val="1"/>
      </c:legendEntry>
      <c:legendEntry>
        <c:idx val="35"/>
        <c:delete val="1"/>
      </c:legendEntry>
      <c:legendEntry>
        <c:idx val="36"/>
        <c:delete val="1"/>
      </c:legendEntry>
      <c:legendEntry>
        <c:idx val="37"/>
        <c:delete val="1"/>
      </c:legendEntry>
      <c:legendEntry>
        <c:idx val="38"/>
        <c:delete val="1"/>
      </c:legendEntry>
      <c:legendEntry>
        <c:idx val="39"/>
        <c:delete val="1"/>
      </c:legendEntry>
      <c:legendEntry>
        <c:idx val="40"/>
        <c:delete val="1"/>
      </c:legendEntry>
      <c:legendEntry>
        <c:idx val="41"/>
        <c:delete val="1"/>
      </c:legendEntry>
      <c:legendEntry>
        <c:idx val="42"/>
        <c:delete val="1"/>
      </c:legendEntry>
      <c:legendEntry>
        <c:idx val="43"/>
        <c:delete val="1"/>
      </c:legendEntry>
      <c:legendEntry>
        <c:idx val="44"/>
        <c:delete val="1"/>
      </c:legendEntry>
      <c:legendEntry>
        <c:idx val="45"/>
        <c:delete val="1"/>
      </c:legendEntry>
      <c:legendEntry>
        <c:idx val="46"/>
        <c:delete val="1"/>
      </c:legendEntry>
      <c:legendEntry>
        <c:idx val="47"/>
        <c:delete val="1"/>
      </c:legendEntry>
      <c:legendEntry>
        <c:idx val="48"/>
        <c:delete val="1"/>
      </c:legendEntry>
      <c:legendEntry>
        <c:idx val="49"/>
        <c:delete val="1"/>
      </c:legendEntry>
      <c:legendEntry>
        <c:idx val="50"/>
        <c:delete val="1"/>
      </c:legendEntry>
      <c:legendEntry>
        <c:idx val="51"/>
        <c:delete val="1"/>
      </c:legendEntry>
      <c:legendEntry>
        <c:idx val="52"/>
        <c:delete val="1"/>
      </c:legendEntry>
      <c:legendEntry>
        <c:idx val="53"/>
        <c:delete val="1"/>
      </c:legendEntry>
      <c:legendEntry>
        <c:idx val="54"/>
        <c:delete val="1"/>
      </c:legendEntry>
      <c:layout>
        <c:manualLayout>
          <c:xMode val="edge"/>
          <c:yMode val="edge"/>
          <c:x val="0.10788761948493275"/>
          <c:y val="0.76970307172525765"/>
          <c:w val="0.86129412390767968"/>
          <c:h val="0.20314722582953365"/>
        </c:manualLayout>
      </c:layout>
      <c:overlay val="0"/>
      <c:txPr>
        <a:bodyPr/>
        <a:lstStyle/>
        <a:p>
          <a:pPr>
            <a:defRPr sz="600">
              <a:latin typeface="+mn-lt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u="none" strike="noStrike" baseline="0">
                <a:effectLst/>
              </a:rPr>
              <a:t>DOR </a:t>
            </a:r>
            <a:r>
              <a:rPr lang="en-US" altLang="zh-CN" sz="1800" b="1" i="0" u="none" strike="noStrike" baseline="0">
                <a:effectLst/>
              </a:rPr>
              <a:t>study for </a:t>
            </a:r>
            <a:r>
              <a:rPr lang="en-US" sz="1800" b="1" i="0" u="none" strike="noStrike" baseline="0">
                <a:effectLst/>
              </a:rPr>
              <a:t>PC9:RPC9-CL6 (100:1) </a:t>
            </a:r>
            <a:r>
              <a:rPr lang="en-US" altLang="zh-CN" sz="1800" b="1" i="0" u="none" strike="noStrike" baseline="0">
                <a:effectLst/>
              </a:rPr>
              <a:t>in T25 flask</a:t>
            </a:r>
            <a:endParaRPr lang="en-US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3936538048260699"/>
          <c:y val="8.5941814600418845E-2"/>
          <c:w val="0.8407616555957288"/>
          <c:h val="0.52129708880013559"/>
        </c:manualLayout>
      </c:layout>
      <c:scatterChart>
        <c:scatterStyle val="lineMarker"/>
        <c:varyColors val="0"/>
        <c:ser>
          <c:idx val="0"/>
          <c:order val="0"/>
          <c:tx>
            <c:strRef>
              <c:f>'[Worksheet in CRC project update 20191008.pptx]PC9RPC9-CL6(100 1-processeddata'!$C$1</c:f>
              <c:strCache>
                <c:ptCount val="1"/>
                <c:pt idx="0">
                  <c:v>Vehicle(DMSO)-1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tx2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20191008.pptx]PC9RPC9-CL6(100 1-processeddata'!$B$2:$B$93</c:f>
              <c:strCache>
                <c:ptCount val="92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</c:strCache>
            </c:strRef>
          </c:xVal>
          <c:yVal>
            <c:numRef>
              <c:f>'[Worksheet in CRC project update 20191008.pptx]PC9RPC9-CL6(100 1-processeddata'!$C$2:$C$93</c:f>
              <c:numCache>
                <c:formatCode>General</c:formatCode>
                <c:ptCount val="92"/>
                <c:pt idx="0" formatCode="0.00E+00">
                  <c:v>1000000</c:v>
                </c:pt>
                <c:pt idx="4" formatCode="0.00E+00">
                  <c:v>6720000</c:v>
                </c:pt>
                <c:pt idx="6" formatCode="0.00E+00">
                  <c:v>23040000</c:v>
                </c:pt>
                <c:pt idx="9" formatCode="0.00E+00">
                  <c:v>157680000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7A6-4E08-A6E6-93E2B1192BAD}"/>
            </c:ext>
          </c:extLst>
        </c:ser>
        <c:ser>
          <c:idx val="1"/>
          <c:order val="1"/>
          <c:tx>
            <c:strRef>
              <c:f>'[Worksheet in CRC project update 20191008.pptx]PC9RPC9-CL6(100 1-processeddata'!$D$1</c:f>
              <c:strCache>
                <c:ptCount val="1"/>
                <c:pt idx="0">
                  <c:v>Vehicle(DMSO) 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2">
                    <a:lumMod val="75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20191008.pptx]PC9RPC9-CL6(100 1-processeddata'!$B$2:$B$93</c:f>
              <c:strCache>
                <c:ptCount val="92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</c:strCache>
            </c:strRef>
          </c:xVal>
          <c:yVal>
            <c:numRef>
              <c:f>'[Worksheet in CRC project update 20191008.pptx]PC9RPC9-CL6(100 1-processeddata'!$D$2:$D$93</c:f>
              <c:numCache>
                <c:formatCode>General</c:formatCode>
                <c:ptCount val="92"/>
                <c:pt idx="0" formatCode="0.00E+00">
                  <c:v>1000000</c:v>
                </c:pt>
                <c:pt idx="4" formatCode="0.00E+00">
                  <c:v>6810000</c:v>
                </c:pt>
                <c:pt idx="6" formatCode="0.00E+00">
                  <c:v>24120000</c:v>
                </c:pt>
                <c:pt idx="9" formatCode="0.00E+00">
                  <c:v>170640000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7A6-4E08-A6E6-93E2B1192BAD}"/>
            </c:ext>
          </c:extLst>
        </c:ser>
        <c:ser>
          <c:idx val="2"/>
          <c:order val="2"/>
          <c:tx>
            <c:strRef>
              <c:f>'[Worksheet in CRC project update 20191008.pptx]PC9RPC9-CL6(100 1-processeddata'!$E$1</c:f>
              <c:strCache>
                <c:ptCount val="1"/>
                <c:pt idx="0">
                  <c:v>Vehicle(DMSO) 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3">
                    <a:lumMod val="5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20191008.pptx]PC9RPC9-CL6(100 1-processeddata'!$B$2:$B$93</c:f>
              <c:strCache>
                <c:ptCount val="92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</c:strCache>
            </c:strRef>
          </c:xVal>
          <c:yVal>
            <c:numRef>
              <c:f>'[Worksheet in CRC project update 20191008.pptx]PC9RPC9-CL6(100 1-processeddata'!$E$2:$E$93</c:f>
              <c:numCache>
                <c:formatCode>General</c:formatCode>
                <c:ptCount val="92"/>
                <c:pt idx="0" formatCode="0.00E+00">
                  <c:v>1000000</c:v>
                </c:pt>
                <c:pt idx="4" formatCode="0.00E+00">
                  <c:v>6540000</c:v>
                </c:pt>
                <c:pt idx="6" formatCode="0.00E+00">
                  <c:v>28260000</c:v>
                </c:pt>
                <c:pt idx="9" formatCode="0.00E+00">
                  <c:v>174960000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7A6-4E08-A6E6-93E2B1192BAD}"/>
            </c:ext>
          </c:extLst>
        </c:ser>
        <c:ser>
          <c:idx val="3"/>
          <c:order val="3"/>
          <c:tx>
            <c:strRef>
              <c:f>'[Worksheet in CRC project update 20191008.pptx]PC9RPC9-CL6(100 1-processeddata'!$F$1</c:f>
              <c:strCache>
                <c:ptCount val="1"/>
                <c:pt idx="0">
                  <c:v>Daco 4.40nM 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5A4474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20191008.pptx]PC9RPC9-CL6(100 1-processeddata'!$B$2:$B$93</c:f>
              <c:strCache>
                <c:ptCount val="92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</c:strCache>
            </c:strRef>
          </c:xVal>
          <c:yVal>
            <c:numRef>
              <c:f>'[Worksheet in CRC project update 20191008.pptx]PC9RPC9-CL6(100 1-processeddata'!$F$2:$F$93</c:f>
              <c:numCache>
                <c:formatCode>General</c:formatCode>
                <c:ptCount val="92"/>
                <c:pt idx="0" formatCode="0.00E+00">
                  <c:v>1000000</c:v>
                </c:pt>
                <c:pt idx="12" formatCode="0.00E+00">
                  <c:v>7410000</c:v>
                </c:pt>
                <c:pt idx="15" formatCode="0.00E+00">
                  <c:v>32760000</c:v>
                </c:pt>
                <c:pt idx="20" formatCode="0.00E+00">
                  <c:v>348840000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7A6-4E08-A6E6-93E2B1192BAD}"/>
            </c:ext>
          </c:extLst>
        </c:ser>
        <c:ser>
          <c:idx val="4"/>
          <c:order val="4"/>
          <c:tx>
            <c:strRef>
              <c:f>'[Worksheet in CRC project update 20191008.pptx]PC9RPC9-CL6(100 1-processeddata'!$G$1</c:f>
              <c:strCache>
                <c:ptCount val="1"/>
                <c:pt idx="0">
                  <c:v>Daco 4.40nM -2</c:v>
                </c:pt>
              </c:strCache>
            </c:strRef>
          </c:tx>
          <c:spPr>
            <a:ln w="28575">
              <a:noFill/>
            </a:ln>
          </c:spPr>
          <c:marker>
            <c:spPr>
              <a:ln>
                <a:solidFill>
                  <a:srgbClr val="317C90"/>
                </a:solidFill>
              </a:ln>
            </c:spPr>
          </c:marker>
          <c:trendline>
            <c:spPr>
              <a:ln>
                <a:solidFill>
                  <a:srgbClr val="317C90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20191008.pptx]PC9RPC9-CL6(100 1-processeddata'!$B$2:$B$93</c:f>
              <c:strCache>
                <c:ptCount val="92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</c:strCache>
            </c:strRef>
          </c:xVal>
          <c:yVal>
            <c:numRef>
              <c:f>'[Worksheet in CRC project update 20191008.pptx]PC9RPC9-CL6(100 1-processeddata'!$G$2:$G$93</c:f>
              <c:numCache>
                <c:formatCode>General</c:formatCode>
                <c:ptCount val="92"/>
                <c:pt idx="0" formatCode="0.00E+00">
                  <c:v>1000000</c:v>
                </c:pt>
                <c:pt idx="12" formatCode="0.00E+00">
                  <c:v>6960000</c:v>
                </c:pt>
                <c:pt idx="15" formatCode="0.00E+00">
                  <c:v>36000000</c:v>
                </c:pt>
                <c:pt idx="20" formatCode="0.00E+00">
                  <c:v>395280000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D7A6-4E08-A6E6-93E2B1192BAD}"/>
            </c:ext>
          </c:extLst>
        </c:ser>
        <c:ser>
          <c:idx val="5"/>
          <c:order val="5"/>
          <c:tx>
            <c:strRef>
              <c:f>'[Worksheet in CRC project update 20191008.pptx]PC9RPC9-CL6(100 1-processeddata'!$H$1</c:f>
              <c:strCache>
                <c:ptCount val="1"/>
                <c:pt idx="0">
                  <c:v>Daco 4.40nM 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B56A2C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20191008.pptx]PC9RPC9-CL6(100 1-processeddata'!$B$2:$B$93</c:f>
              <c:strCache>
                <c:ptCount val="92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</c:strCache>
            </c:strRef>
          </c:xVal>
          <c:yVal>
            <c:numRef>
              <c:f>'[Worksheet in CRC project update 20191008.pptx]PC9RPC9-CL6(100 1-processeddata'!$H$2:$H$93</c:f>
              <c:numCache>
                <c:formatCode>General</c:formatCode>
                <c:ptCount val="92"/>
                <c:pt idx="0" formatCode="0.00E+00">
                  <c:v>1000000</c:v>
                </c:pt>
                <c:pt idx="12" formatCode="0.00E+00">
                  <c:v>6570000</c:v>
                </c:pt>
                <c:pt idx="15" formatCode="0.00E+00">
                  <c:v>33480000</c:v>
                </c:pt>
                <c:pt idx="20" formatCode="0.00E+00">
                  <c:v>399600000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D7A6-4E08-A6E6-93E2B1192BAD}"/>
            </c:ext>
          </c:extLst>
        </c:ser>
        <c:ser>
          <c:idx val="6"/>
          <c:order val="6"/>
          <c:tx>
            <c:strRef>
              <c:f>'[Worksheet in CRC project update 20191008.pptx]PC9RPC9-CL6(100 1-processeddata'!$I$1</c:f>
              <c:strCache>
                <c:ptCount val="1"/>
                <c:pt idx="0">
                  <c:v>Osimertinib 10.38 nM-1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3E6AA0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20191008.pptx]PC9RPC9-CL6(100 1-processeddata'!$B$2:$B$93</c:f>
              <c:strCache>
                <c:ptCount val="92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</c:strCache>
            </c:strRef>
          </c:xVal>
          <c:yVal>
            <c:numRef>
              <c:f>'[Worksheet in CRC project update 20191008.pptx]PC9RPC9-CL6(100 1-processeddata'!$I$2:$I$93</c:f>
              <c:numCache>
                <c:formatCode>General</c:formatCode>
                <c:ptCount val="92"/>
                <c:pt idx="0" formatCode="0.00E+00">
                  <c:v>1000000</c:v>
                </c:pt>
                <c:pt idx="8" formatCode="0.00E+00">
                  <c:v>6540000</c:v>
                </c:pt>
                <c:pt idx="20" formatCode="0.00E+00">
                  <c:v>54180000</c:v>
                </c:pt>
                <c:pt idx="27" formatCode="0.00E+00">
                  <c:v>299160000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D7A6-4E08-A6E6-93E2B1192BAD}"/>
            </c:ext>
          </c:extLst>
        </c:ser>
        <c:ser>
          <c:idx val="7"/>
          <c:order val="7"/>
          <c:tx>
            <c:strRef>
              <c:f>'[Worksheet in CRC project update 20191008.pptx]PC9RPC9-CL6(100 1-processeddata'!$J$1</c:f>
              <c:strCache>
                <c:ptCount val="1"/>
                <c:pt idx="0">
                  <c:v>Osimertinib 10.38 nM 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A23F3C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20191008.pptx]PC9RPC9-CL6(100 1-processeddata'!$B$2:$B$93</c:f>
              <c:strCache>
                <c:ptCount val="92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</c:strCache>
            </c:strRef>
          </c:xVal>
          <c:yVal>
            <c:numRef>
              <c:f>'[Worksheet in CRC project update 20191008.pptx]PC9RPC9-CL6(100 1-processeddata'!$J$2:$J$93</c:f>
              <c:numCache>
                <c:formatCode>General</c:formatCode>
                <c:ptCount val="92"/>
                <c:pt idx="0" formatCode="0.00E+00">
                  <c:v>1000000</c:v>
                </c:pt>
                <c:pt idx="8" formatCode="0.00E+00">
                  <c:v>6630000</c:v>
                </c:pt>
                <c:pt idx="20" formatCode="0.00E+00">
                  <c:v>55620000</c:v>
                </c:pt>
                <c:pt idx="27" formatCode="0.00E+00">
                  <c:v>328320000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D7A6-4E08-A6E6-93E2B1192BAD}"/>
            </c:ext>
          </c:extLst>
        </c:ser>
        <c:ser>
          <c:idx val="8"/>
          <c:order val="8"/>
          <c:tx>
            <c:strRef>
              <c:f>'[Worksheet in CRC project update 20191008.pptx]PC9RPC9-CL6(100 1-processeddata'!$K$1</c:f>
              <c:strCache>
                <c:ptCount val="1"/>
                <c:pt idx="0">
                  <c:v>Osimertinib 10.38 nM 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819E47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20191008.pptx]PC9RPC9-CL6(100 1-processeddata'!$B$2:$B$93</c:f>
              <c:strCache>
                <c:ptCount val="92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</c:strCache>
            </c:strRef>
          </c:xVal>
          <c:yVal>
            <c:numRef>
              <c:f>'[Worksheet in CRC project update 20191008.pptx]PC9RPC9-CL6(100 1-processeddata'!$K$2:$K$93</c:f>
              <c:numCache>
                <c:formatCode>General</c:formatCode>
                <c:ptCount val="92"/>
                <c:pt idx="0" formatCode="0.00E+00">
                  <c:v>1000000</c:v>
                </c:pt>
                <c:pt idx="8" formatCode="0.00E+00">
                  <c:v>6810000</c:v>
                </c:pt>
                <c:pt idx="20" formatCode="0.00E+00">
                  <c:v>59400000</c:v>
                </c:pt>
                <c:pt idx="27" formatCode="0.00E+00">
                  <c:v>292680000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D7A6-4E08-A6E6-93E2B1192BAD}"/>
            </c:ext>
          </c:extLst>
        </c:ser>
        <c:ser>
          <c:idx val="9"/>
          <c:order val="9"/>
          <c:tx>
            <c:strRef>
              <c:f>'[Worksheet in CRC project update 20191008.pptx]PC9RPC9-CL6(100 1-processeddata'!$L$1</c:f>
              <c:strCache>
                <c:ptCount val="1"/>
                <c:pt idx="0">
                  <c:v>1.47 nM Daco+5.19 nM Osim 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6A5188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20191008.pptx]PC9RPC9-CL6(100 1-processeddata'!$B$2:$B$93</c:f>
              <c:strCache>
                <c:ptCount val="92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</c:strCache>
            </c:strRef>
          </c:xVal>
          <c:yVal>
            <c:numRef>
              <c:f>'[Worksheet in CRC project update 20191008.pptx]PC9RPC9-CL6(100 1-processeddata'!$L$2:$L$93</c:f>
              <c:numCache>
                <c:formatCode>General</c:formatCode>
                <c:ptCount val="92"/>
                <c:pt idx="0" formatCode="0.00E+00">
                  <c:v>1000000</c:v>
                </c:pt>
                <c:pt idx="43" formatCode="0.00E+00">
                  <c:v>4830000</c:v>
                </c:pt>
                <c:pt idx="52" formatCode="0.00E+00">
                  <c:v>29520000</c:v>
                </c:pt>
                <c:pt idx="59" formatCode="0.00E+00">
                  <c:v>226800000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D7A6-4E08-A6E6-93E2B1192BAD}"/>
            </c:ext>
          </c:extLst>
        </c:ser>
        <c:ser>
          <c:idx val="10"/>
          <c:order val="10"/>
          <c:tx>
            <c:strRef>
              <c:f>'[Worksheet in CRC project update 20191008.pptx]PC9RPC9-CL6(100 1-processeddata'!$M$1</c:f>
              <c:strCache>
                <c:ptCount val="1"/>
                <c:pt idx="0">
                  <c:v>1.47 nM Daco+5.19 nM Osim 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3A90A7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20191008.pptx]PC9RPC9-CL6(100 1-processeddata'!$B$2:$B$93</c:f>
              <c:strCache>
                <c:ptCount val="92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</c:strCache>
            </c:strRef>
          </c:xVal>
          <c:yVal>
            <c:numRef>
              <c:f>'[Worksheet in CRC project update 20191008.pptx]PC9RPC9-CL6(100 1-processeddata'!$M$2:$M$93</c:f>
              <c:numCache>
                <c:formatCode>General</c:formatCode>
                <c:ptCount val="92"/>
                <c:pt idx="0" formatCode="0.00E+00">
                  <c:v>1000000</c:v>
                </c:pt>
                <c:pt idx="43" formatCode="0.00E+00">
                  <c:v>4590000</c:v>
                </c:pt>
                <c:pt idx="52" formatCode="0.00E+00">
                  <c:v>27720000</c:v>
                </c:pt>
                <c:pt idx="59" formatCode="0.00E+00">
                  <c:v>158760000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D7A6-4E08-A6E6-93E2B1192BAD}"/>
            </c:ext>
          </c:extLst>
        </c:ser>
        <c:ser>
          <c:idx val="11"/>
          <c:order val="11"/>
          <c:tx>
            <c:strRef>
              <c:f>'[Worksheet in CRC project update 20191008.pptx]PC9RPC9-CL6(100 1-processeddata'!$N$1</c:f>
              <c:strCache>
                <c:ptCount val="1"/>
                <c:pt idx="0">
                  <c:v>1.47 nM Daco+5.19 nM Osim 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D27C35"/>
                </a:solidFill>
              </a:ln>
            </c:spPr>
            <c:trendlineType val="movingAvg"/>
            <c:period val="2"/>
            <c:dispRSqr val="0"/>
            <c:dispEq val="0"/>
          </c:trendline>
          <c:trendline>
            <c:spPr>
              <a:ln>
                <a:solidFill>
                  <a:srgbClr val="D27C35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20191008.pptx]PC9RPC9-CL6(100 1-processeddata'!$B$2:$B$93</c:f>
              <c:strCache>
                <c:ptCount val="92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</c:strCache>
            </c:strRef>
          </c:xVal>
          <c:yVal>
            <c:numRef>
              <c:f>'[Worksheet in CRC project update 20191008.pptx]PC9RPC9-CL6(100 1-processeddata'!$N$2:$N$93</c:f>
              <c:numCache>
                <c:formatCode>General</c:formatCode>
                <c:ptCount val="92"/>
                <c:pt idx="0" formatCode="0.00E+00">
                  <c:v>1000000</c:v>
                </c:pt>
                <c:pt idx="43" formatCode="0.00E+00">
                  <c:v>4620000</c:v>
                </c:pt>
                <c:pt idx="52" formatCode="0.00E+00">
                  <c:v>21600000</c:v>
                </c:pt>
                <c:pt idx="59" formatCode="0.00E+00">
                  <c:v>124200000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D7A6-4E08-A6E6-93E2B1192BAD}"/>
            </c:ext>
          </c:extLst>
        </c:ser>
        <c:ser>
          <c:idx val="12"/>
          <c:order val="12"/>
          <c:tx>
            <c:strRef>
              <c:f>'[Worksheet in CRC project update 20191008.pptx]PC9RPC9-CL6(100 1-processeddata'!$O$1</c:f>
              <c:strCache>
                <c:ptCount val="1"/>
                <c:pt idx="0">
                  <c:v>2.94 nM Daco+5.19 nM Osim-1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4778B3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20191008.pptx]PC9RPC9-CL6(100 1-processeddata'!$B$2:$B$93</c:f>
              <c:strCache>
                <c:ptCount val="92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</c:strCache>
            </c:strRef>
          </c:xVal>
          <c:yVal>
            <c:numRef>
              <c:f>'[Worksheet in CRC project update 20191008.pptx]PC9RPC9-CL6(100 1-processeddata'!$O$2:$O$93</c:f>
              <c:numCache>
                <c:formatCode>General</c:formatCode>
                <c:ptCount val="92"/>
                <c:pt idx="0" formatCode="0.00E+00">
                  <c:v>1000000</c:v>
                </c:pt>
                <c:pt idx="62" formatCode="0.00E+00">
                  <c:v>2427000</c:v>
                </c:pt>
                <c:pt idx="75" formatCode="0.00E+00">
                  <c:v>82620000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A-D7A6-4E08-A6E6-93E2B1192BAD}"/>
            </c:ext>
          </c:extLst>
        </c:ser>
        <c:ser>
          <c:idx val="13"/>
          <c:order val="13"/>
          <c:tx>
            <c:strRef>
              <c:f>'[Worksheet in CRC project update 20191008.pptx]PC9RPC9-CL6(100 1-processeddata'!$P$1</c:f>
              <c:strCache>
                <c:ptCount val="1"/>
                <c:pt idx="0">
                  <c:v>2.94 nM Daco+5.19 nM Osim-2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B64845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20191008.pptx]PC9RPC9-CL6(100 1-processeddata'!$B$2:$B$93</c:f>
              <c:strCache>
                <c:ptCount val="92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</c:strCache>
            </c:strRef>
          </c:xVal>
          <c:yVal>
            <c:numRef>
              <c:f>'[Worksheet in CRC project update 20191008.pptx]PC9RPC9-CL6(100 1-processeddata'!$P$2:$P$93</c:f>
              <c:numCache>
                <c:formatCode>General</c:formatCode>
                <c:ptCount val="92"/>
                <c:pt idx="0" formatCode="0.00E+00">
                  <c:v>1000000</c:v>
                </c:pt>
                <c:pt idx="62" formatCode="0.00E+00">
                  <c:v>1209000</c:v>
                </c:pt>
                <c:pt idx="75" formatCode="0.00E+00">
                  <c:v>24480000</c:v>
                </c:pt>
                <c:pt idx="80" formatCode="0.00E+00">
                  <c:v>116640000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C-D7A6-4E08-A6E6-93E2B1192BAD}"/>
            </c:ext>
          </c:extLst>
        </c:ser>
        <c:ser>
          <c:idx val="14"/>
          <c:order val="14"/>
          <c:tx>
            <c:strRef>
              <c:f>'[Worksheet in CRC project update 20191008.pptx]PC9RPC9-CL6(100 1-processeddata'!$Q$1</c:f>
              <c:strCache>
                <c:ptCount val="1"/>
                <c:pt idx="0">
                  <c:v>2.94 nM Daco+5.19 nM Osim-3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91B150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20191008.pptx]PC9RPC9-CL6(100 1-processeddata'!$B$2:$B$93</c:f>
              <c:strCache>
                <c:ptCount val="92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</c:strCache>
            </c:strRef>
          </c:xVal>
          <c:yVal>
            <c:numRef>
              <c:f>'[Worksheet in CRC project update 20191008.pptx]PC9RPC9-CL6(100 1-processeddata'!$Q$2:$Q$93</c:f>
              <c:numCache>
                <c:formatCode>General</c:formatCode>
                <c:ptCount val="92"/>
                <c:pt idx="0" formatCode="0.00E+00">
                  <c:v>1000000</c:v>
                </c:pt>
                <c:pt idx="49" formatCode="0.00E+00">
                  <c:v>4680000</c:v>
                </c:pt>
                <c:pt idx="55" formatCode="0.00E+00">
                  <c:v>44460000</c:v>
                </c:pt>
                <c:pt idx="58" formatCode="0.00E+00">
                  <c:v>145800000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E-D7A6-4E08-A6E6-93E2B1192BAD}"/>
            </c:ext>
          </c:extLst>
        </c:ser>
        <c:ser>
          <c:idx val="15"/>
          <c:order val="15"/>
          <c:tx>
            <c:strRef>
              <c:f>'[Worksheet in CRC project update 20191008.pptx]PC9RPC9-CL6(100 1-processeddata'!$R$1</c:f>
              <c:strCache>
                <c:ptCount val="1"/>
                <c:pt idx="0">
                  <c:v>1.47 nM Daco+10.38 nM Osim 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775B98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20191008.pptx]PC9RPC9-CL6(100 1-processeddata'!$B$2:$B$93</c:f>
              <c:strCache>
                <c:ptCount val="92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</c:strCache>
            </c:strRef>
          </c:xVal>
          <c:yVal>
            <c:numRef>
              <c:f>'[Worksheet in CRC project update 20191008.pptx]PC9RPC9-CL6(100 1-processeddata'!$R$2:$R$93</c:f>
              <c:numCache>
                <c:formatCode>General</c:formatCode>
                <c:ptCount val="92"/>
                <c:pt idx="0" formatCode="0.00E+00">
                  <c:v>1000000</c:v>
                </c:pt>
                <c:pt idx="65" formatCode="0.00E+00">
                  <c:v>1341000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D7A6-4E08-A6E6-93E2B1192BAD}"/>
            </c:ext>
          </c:extLst>
        </c:ser>
        <c:ser>
          <c:idx val="16"/>
          <c:order val="16"/>
          <c:tx>
            <c:strRef>
              <c:f>'[Worksheet in CRC project update 20191008.pptx]PC9RPC9-CL6(100 1-processeddata'!$S$1</c:f>
              <c:strCache>
                <c:ptCount val="1"/>
                <c:pt idx="0">
                  <c:v>1.47 nM Daco+10.38 nM Osim 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42A2BB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20191008.pptx]PC9RPC9-CL6(100 1-processeddata'!$B$2:$B$93</c:f>
              <c:strCache>
                <c:ptCount val="92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</c:strCache>
            </c:strRef>
          </c:xVal>
          <c:yVal>
            <c:numRef>
              <c:f>'[Worksheet in CRC project update 20191008.pptx]PC9RPC9-CL6(100 1-processeddata'!$S$2:$S$93</c:f>
              <c:numCache>
                <c:formatCode>General</c:formatCode>
                <c:ptCount val="92"/>
                <c:pt idx="0" formatCode="0.00E+00">
                  <c:v>1000000</c:v>
                </c:pt>
                <c:pt idx="65" formatCode="0.00E+00">
                  <c:v>1863000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2-D7A6-4E08-A6E6-93E2B1192BAD}"/>
            </c:ext>
          </c:extLst>
        </c:ser>
        <c:ser>
          <c:idx val="17"/>
          <c:order val="17"/>
          <c:tx>
            <c:strRef>
              <c:f>'[Worksheet in CRC project update 20191008.pptx]PC9RPC9-CL6(100 1-processeddata'!$T$1</c:f>
              <c:strCache>
                <c:ptCount val="1"/>
                <c:pt idx="0">
                  <c:v>1.47 nM Daco+10.38 nM Osim 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EB8B3D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20191008.pptx]PC9RPC9-CL6(100 1-processeddata'!$B$2:$B$93</c:f>
              <c:strCache>
                <c:ptCount val="92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</c:strCache>
            </c:strRef>
          </c:xVal>
          <c:yVal>
            <c:numRef>
              <c:f>'[Worksheet in CRC project update 20191008.pptx]PC9RPC9-CL6(100 1-processeddata'!$T$2:$T$93</c:f>
              <c:numCache>
                <c:formatCode>General</c:formatCode>
                <c:ptCount val="92"/>
                <c:pt idx="0" formatCode="0.00E+00">
                  <c:v>1000000</c:v>
                </c:pt>
                <c:pt idx="65" formatCode="0.00E+00">
                  <c:v>1440000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4-D7A6-4E08-A6E6-93E2B1192BAD}"/>
            </c:ext>
          </c:extLst>
        </c:ser>
        <c:ser>
          <c:idx val="18"/>
          <c:order val="18"/>
          <c:tx>
            <c:strRef>
              <c:f>'[Worksheet in CRC project update 20191008.pptx]PC9RPC9-CL6(100 1-processeddata'!$U$1</c:f>
              <c:strCache>
                <c:ptCount val="1"/>
                <c:pt idx="0">
                  <c:v>4.40 nM Daco+10.38 nM Osim-1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6E91C2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20191008.pptx]PC9RPC9-CL6(100 1-processeddata'!$B$2:$B$93</c:f>
              <c:strCache>
                <c:ptCount val="92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</c:strCache>
            </c:strRef>
          </c:xVal>
          <c:yVal>
            <c:numRef>
              <c:f>'[Worksheet in CRC project update 20191008.pptx]PC9RPC9-CL6(100 1-processeddata'!$U$2:$U$93</c:f>
              <c:numCache>
                <c:formatCode>General</c:formatCode>
                <c:ptCount val="92"/>
                <c:pt idx="0" formatCode="0.00E+00">
                  <c:v>1000000</c:v>
                </c:pt>
                <c:pt idx="69" formatCode="0.00E+00">
                  <c:v>1245000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6-D7A6-4E08-A6E6-93E2B1192BAD}"/>
            </c:ext>
          </c:extLst>
        </c:ser>
        <c:ser>
          <c:idx val="19"/>
          <c:order val="19"/>
          <c:tx>
            <c:strRef>
              <c:f>'[Worksheet in CRC project update 20191008.pptx]PC9RPC9-CL6(100 1-processeddata'!$V$1</c:f>
              <c:strCache>
                <c:ptCount val="1"/>
                <c:pt idx="0">
                  <c:v>4.40 nM Daco+10.38 nM Osim-2 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C56E6D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20191008.pptx]PC9RPC9-CL6(100 1-processeddata'!$B$2:$B$93</c:f>
              <c:strCache>
                <c:ptCount val="92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</c:strCache>
            </c:strRef>
          </c:xVal>
          <c:yVal>
            <c:numRef>
              <c:f>'[Worksheet in CRC project update 20191008.pptx]PC9RPC9-CL6(100 1-processeddata'!$V$2:$V$93</c:f>
              <c:numCache>
                <c:formatCode>General</c:formatCode>
                <c:ptCount val="92"/>
                <c:pt idx="0" formatCode="0.00E+00">
                  <c:v>1000000</c:v>
                </c:pt>
                <c:pt idx="69" formatCode="0.00E+00">
                  <c:v>777000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8-D7A6-4E08-A6E6-93E2B1192BAD}"/>
            </c:ext>
          </c:extLst>
        </c:ser>
        <c:ser>
          <c:idx val="20"/>
          <c:order val="20"/>
          <c:tx>
            <c:strRef>
              <c:f>'[Worksheet in CRC project update 20191008.pptx]PC9RPC9-CL6(100 1-processeddata'!$W$1</c:f>
              <c:strCache>
                <c:ptCount val="1"/>
                <c:pt idx="0">
                  <c:v>4.40 nM Daco+10.38 nM Osim-3 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A5C174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20191008.pptx]PC9RPC9-CL6(100 1-processeddata'!$B$2:$B$93</c:f>
              <c:strCache>
                <c:ptCount val="92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</c:strCache>
            </c:strRef>
          </c:xVal>
          <c:yVal>
            <c:numRef>
              <c:f>'[Worksheet in CRC project update 20191008.pptx]PC9RPC9-CL6(100 1-processeddata'!$W$2:$W$93</c:f>
              <c:numCache>
                <c:formatCode>General</c:formatCode>
                <c:ptCount val="92"/>
                <c:pt idx="0" formatCode="0.00E+00">
                  <c:v>1000000</c:v>
                </c:pt>
                <c:pt idx="69" formatCode="0.00E+00">
                  <c:v>666000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A-D7A6-4E08-A6E6-93E2B1192BAD}"/>
            </c:ext>
          </c:extLst>
        </c:ser>
        <c:ser>
          <c:idx val="21"/>
          <c:order val="21"/>
          <c:tx>
            <c:strRef>
              <c:f>'[Worksheet in CRC project update 20191008.pptx]PC9RPC9-CL6(100 1-processeddata'!$X$1</c:f>
              <c:strCache>
                <c:ptCount val="1"/>
                <c:pt idx="0">
                  <c:v>2.94 nM Daco+20.75 nM Osim -1</c:v>
                </c:pt>
              </c:strCache>
            </c:strRef>
          </c:tx>
          <c:spPr>
            <a:ln w="28575">
              <a:noFill/>
            </a:ln>
          </c:spPr>
          <c:xVal>
            <c:strRef>
              <c:f>'[Worksheet in CRC project update 20191008.pptx]PC9RPC9-CL6(100 1-processeddata'!$B$2:$B$93</c:f>
              <c:strCache>
                <c:ptCount val="92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</c:strCache>
            </c:strRef>
          </c:xVal>
          <c:yVal>
            <c:numRef>
              <c:f>'[Worksheet in CRC project update 20191008.pptx]PC9RPC9-CL6(100 1-processeddata'!$X$2:$X$93</c:f>
              <c:numCache>
                <c:formatCode>General</c:formatCode>
                <c:ptCount val="92"/>
                <c:pt idx="0" formatCode="0.00E+00">
                  <c:v>1000000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B-D7A6-4E08-A6E6-93E2B1192BAD}"/>
            </c:ext>
          </c:extLst>
        </c:ser>
        <c:ser>
          <c:idx val="22"/>
          <c:order val="22"/>
          <c:tx>
            <c:strRef>
              <c:f>'[Worksheet in CRC project update 20191008.pptx]PC9RPC9-CL6(100 1-processeddata'!$Y$1</c:f>
              <c:strCache>
                <c:ptCount val="1"/>
                <c:pt idx="0">
                  <c:v>2.94 nM Daco+20.75 nM Osim -2</c:v>
                </c:pt>
              </c:strCache>
            </c:strRef>
          </c:tx>
          <c:spPr>
            <a:ln w="28575">
              <a:noFill/>
            </a:ln>
          </c:spPr>
          <c:xVal>
            <c:strRef>
              <c:f>'[Worksheet in CRC project update 20191008.pptx]PC9RPC9-CL6(100 1-processeddata'!$B$2:$B$93</c:f>
              <c:strCache>
                <c:ptCount val="92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</c:strCache>
            </c:strRef>
          </c:xVal>
          <c:yVal>
            <c:numRef>
              <c:f>'[Worksheet in CRC project update 20191008.pptx]PC9RPC9-CL6(100 1-processeddata'!$Y$2:$Y$93</c:f>
              <c:numCache>
                <c:formatCode>General</c:formatCode>
                <c:ptCount val="92"/>
                <c:pt idx="0" formatCode="0.00E+00">
                  <c:v>1000000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C-D7A6-4E08-A6E6-93E2B1192BAD}"/>
            </c:ext>
          </c:extLst>
        </c:ser>
        <c:ser>
          <c:idx val="23"/>
          <c:order val="23"/>
          <c:tx>
            <c:strRef>
              <c:f>'[Worksheet in CRC project update 20191008.pptx]PC9RPC9-CL6(100 1-processeddata'!$Z$1</c:f>
              <c:strCache>
                <c:ptCount val="1"/>
                <c:pt idx="0">
                  <c:v>2.94 nM Daco+20.75 nM Osim -3</c:v>
                </c:pt>
              </c:strCache>
            </c:strRef>
          </c:tx>
          <c:spPr>
            <a:ln w="28575">
              <a:noFill/>
            </a:ln>
          </c:spPr>
          <c:xVal>
            <c:strRef>
              <c:f>'[Worksheet in CRC project update 20191008.pptx]PC9RPC9-CL6(100 1-processeddata'!$B$2:$B$93</c:f>
              <c:strCache>
                <c:ptCount val="92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  <c:pt idx="79">
                  <c:v>Day79</c:v>
                </c:pt>
                <c:pt idx="80">
                  <c:v>Day80</c:v>
                </c:pt>
                <c:pt idx="81">
                  <c:v>Day81</c:v>
                </c:pt>
                <c:pt idx="82">
                  <c:v>Day82</c:v>
                </c:pt>
                <c:pt idx="83">
                  <c:v>Day83</c:v>
                </c:pt>
                <c:pt idx="84">
                  <c:v>Day84</c:v>
                </c:pt>
                <c:pt idx="85">
                  <c:v>Day85</c:v>
                </c:pt>
                <c:pt idx="86">
                  <c:v>Day86</c:v>
                </c:pt>
                <c:pt idx="87">
                  <c:v>Day87</c:v>
                </c:pt>
                <c:pt idx="88">
                  <c:v>Day88</c:v>
                </c:pt>
                <c:pt idx="89">
                  <c:v>Day89</c:v>
                </c:pt>
                <c:pt idx="90">
                  <c:v>Day90</c:v>
                </c:pt>
                <c:pt idx="91">
                  <c:v>Day91</c:v>
                </c:pt>
              </c:strCache>
            </c:strRef>
          </c:xVal>
          <c:yVal>
            <c:numRef>
              <c:f>'[Worksheet in CRC project update 20191008.pptx]PC9RPC9-CL6(100 1-processeddata'!$Z$2:$Z$93</c:f>
              <c:numCache>
                <c:formatCode>General</c:formatCode>
                <c:ptCount val="92"/>
                <c:pt idx="0" formatCode="0.00E+00">
                  <c:v>1000000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D-D7A6-4E08-A6E6-93E2B1192B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871936"/>
        <c:axId val="189872496"/>
      </c:scatterChart>
      <c:valAx>
        <c:axId val="189871936"/>
        <c:scaling>
          <c:orientation val="minMax"/>
        </c:scaling>
        <c:delete val="0"/>
        <c:axPos val="b"/>
        <c:majorTickMark val="out"/>
        <c:minorTickMark val="none"/>
        <c:tickLblPos val="nextTo"/>
        <c:crossAx val="189872496"/>
        <c:crosses val="autoZero"/>
        <c:crossBetween val="midCat"/>
        <c:majorUnit val="2"/>
      </c:valAx>
      <c:valAx>
        <c:axId val="189872496"/>
        <c:scaling>
          <c:logBase val="2"/>
          <c:orientation val="minMax"/>
          <c:min val="5000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1400" b="1" i="0" baseline="0">
                    <a:effectLst/>
                  </a:rPr>
                  <a:t>Predicated total live cells</a:t>
                </a:r>
                <a:endParaRPr lang="en-US" sz="800">
                  <a:effectLst/>
                </a:endParaRPr>
              </a:p>
              <a:p>
                <a:pPr>
                  <a:defRPr sz="800"/>
                </a:pPr>
                <a:r>
                  <a:rPr lang="en-US" sz="1400" b="1" i="0" baseline="0">
                    <a:effectLst/>
                  </a:rPr>
                  <a:t> (Based on the recording sheet)</a:t>
                </a:r>
                <a:endParaRPr lang="en-US" sz="800">
                  <a:effectLst/>
                </a:endParaRPr>
              </a:p>
            </c:rich>
          </c:tx>
          <c:overlay val="0"/>
        </c:title>
        <c:numFmt formatCode="0.00E+00" sourceLinked="1"/>
        <c:majorTickMark val="out"/>
        <c:minorTickMark val="none"/>
        <c:tickLblPos val="nextTo"/>
        <c:crossAx val="189871936"/>
        <c:crosses val="autoZero"/>
        <c:crossBetween val="midCat"/>
        <c:majorUnit val="2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sz="1800" b="1" i="0" baseline="0">
                <a:effectLst/>
              </a:rPr>
              <a:t>DoR study for PC9:RPC9-CL6 (10:1) in T25 flask </a:t>
            </a:r>
            <a:endParaRPr lang="zh-CN" altLang="zh-CN">
              <a:effectLst/>
            </a:endParaRP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4406450709145058"/>
          <c:y val="0.14285981172612069"/>
          <c:w val="0.82163714279613398"/>
          <c:h val="0.54512086134646087"/>
        </c:manualLayout>
      </c:layout>
      <c:scatterChart>
        <c:scatterStyle val="lineMarker"/>
        <c:varyColors val="0"/>
        <c:ser>
          <c:idx val="0"/>
          <c:order val="0"/>
          <c:tx>
            <c:strRef>
              <c:f>'[Worksheet in CRC project update 20191008.pptx 2]PC9 RPC9-CL6(10 1processed data'!$C$1</c:f>
              <c:strCache>
                <c:ptCount val="1"/>
                <c:pt idx="0">
                  <c:v>Vehicle(DMSO)-1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1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 2]PC9 RPC9-CL6(10 1processed data'!$B$2:$B$80</c:f>
              <c:strCache>
                <c:ptCount val="7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</c:strCache>
            </c:strRef>
          </c:xVal>
          <c:yVal>
            <c:numRef>
              <c:f>'[Worksheet in CRC project update 20191008.pptx 2]PC9 RPC9-CL6(10 1processed data'!$C$2:$C$80</c:f>
              <c:numCache>
                <c:formatCode>General</c:formatCode>
                <c:ptCount val="79"/>
                <c:pt idx="0" formatCode="0.00E+00">
                  <c:v>1000000</c:v>
                </c:pt>
                <c:pt idx="4" formatCode="0.00E+00">
                  <c:v>6930000</c:v>
                </c:pt>
                <c:pt idx="7" formatCode="0.00E+00">
                  <c:v>38160000</c:v>
                </c:pt>
                <c:pt idx="11" formatCode="0.00E+00">
                  <c:v>207360000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11-4848-B964-922303959303}"/>
            </c:ext>
          </c:extLst>
        </c:ser>
        <c:ser>
          <c:idx val="1"/>
          <c:order val="1"/>
          <c:tx>
            <c:strRef>
              <c:f>'[Worksheet in CRC project update 20191008.pptx 2]PC9 RPC9-CL6(10 1processed data'!$D$1</c:f>
              <c:strCache>
                <c:ptCount val="1"/>
                <c:pt idx="0">
                  <c:v>Vehicle(DMSO) 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C00000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 2]PC9 RPC9-CL6(10 1processed data'!$B$2:$B$80</c:f>
              <c:strCache>
                <c:ptCount val="7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</c:strCache>
            </c:strRef>
          </c:xVal>
          <c:yVal>
            <c:numRef>
              <c:f>'[Worksheet in CRC project update 20191008.pptx 2]PC9 RPC9-CL6(10 1processed data'!$D$2:$D$80</c:f>
              <c:numCache>
                <c:formatCode>General</c:formatCode>
                <c:ptCount val="79"/>
                <c:pt idx="0" formatCode="0.00E+00">
                  <c:v>1000000</c:v>
                </c:pt>
                <c:pt idx="4" formatCode="0.00E+00">
                  <c:v>6000000</c:v>
                </c:pt>
                <c:pt idx="7" formatCode="0.00E+00">
                  <c:v>39960000</c:v>
                </c:pt>
                <c:pt idx="11" formatCode="0.00E+00">
                  <c:v>247320000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B11-4848-B964-922303959303}"/>
            </c:ext>
          </c:extLst>
        </c:ser>
        <c:ser>
          <c:idx val="2"/>
          <c:order val="2"/>
          <c:tx>
            <c:strRef>
              <c:f>'[Worksheet in CRC project update 20191008.pptx 2]PC9 RPC9-CL6(10 1processed data'!$E$1</c:f>
              <c:strCache>
                <c:ptCount val="1"/>
                <c:pt idx="0">
                  <c:v>Vehicle(DMSO) 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3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 2]PC9 RPC9-CL6(10 1processed data'!$B$2:$B$80</c:f>
              <c:strCache>
                <c:ptCount val="7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</c:strCache>
            </c:strRef>
          </c:xVal>
          <c:yVal>
            <c:numRef>
              <c:f>'[Worksheet in CRC project update 20191008.pptx 2]PC9 RPC9-CL6(10 1processed data'!$E$2:$E$80</c:f>
              <c:numCache>
                <c:formatCode>General</c:formatCode>
                <c:ptCount val="79"/>
                <c:pt idx="0" formatCode="0.00E+00">
                  <c:v>1000000</c:v>
                </c:pt>
                <c:pt idx="4" formatCode="0.00E+00">
                  <c:v>7980000</c:v>
                </c:pt>
                <c:pt idx="7" formatCode="0.00E+00">
                  <c:v>44460000</c:v>
                </c:pt>
                <c:pt idx="11" formatCode="0.00E+00">
                  <c:v>261360000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B11-4848-B964-922303959303}"/>
            </c:ext>
          </c:extLst>
        </c:ser>
        <c:ser>
          <c:idx val="3"/>
          <c:order val="3"/>
          <c:tx>
            <c:strRef>
              <c:f>'[Worksheet in CRC project update 20191008.pptx 2]PC9 RPC9-CL6(10 1processed data'!$F$1</c:f>
              <c:strCache>
                <c:ptCount val="1"/>
                <c:pt idx="0">
                  <c:v>Daco 4.40nM 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4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 2]PC9 RPC9-CL6(10 1processed data'!$B$2:$B$80</c:f>
              <c:strCache>
                <c:ptCount val="7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</c:strCache>
            </c:strRef>
          </c:xVal>
          <c:yVal>
            <c:numRef>
              <c:f>'[Worksheet in CRC project update 20191008.pptx 2]PC9 RPC9-CL6(10 1processed data'!$F$2:$F$80</c:f>
              <c:numCache>
                <c:formatCode>General</c:formatCode>
                <c:ptCount val="79"/>
                <c:pt idx="0" formatCode="0.00E+00">
                  <c:v>1000000</c:v>
                </c:pt>
                <c:pt idx="7" formatCode="0.00E+00">
                  <c:v>4920000</c:v>
                </c:pt>
                <c:pt idx="11" formatCode="0.00E+00">
                  <c:v>27360000</c:v>
                </c:pt>
                <c:pt idx="14" formatCode="0.00E+00">
                  <c:v>174960000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B11-4848-B964-922303959303}"/>
            </c:ext>
          </c:extLst>
        </c:ser>
        <c:ser>
          <c:idx val="4"/>
          <c:order val="4"/>
          <c:tx>
            <c:strRef>
              <c:f>'[Worksheet in CRC project update 20191008.pptx 2]PC9 RPC9-CL6(10 1processed data'!$G$1</c:f>
              <c:strCache>
                <c:ptCount val="1"/>
                <c:pt idx="0">
                  <c:v>Daco 4.40nM 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4BACC6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 2]PC9 RPC9-CL6(10 1processed data'!$B$2:$B$80</c:f>
              <c:strCache>
                <c:ptCount val="7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</c:strCache>
            </c:strRef>
          </c:xVal>
          <c:yVal>
            <c:numRef>
              <c:f>'[Worksheet in CRC project update 20191008.pptx 2]PC9 RPC9-CL6(10 1processed data'!$G$2:$G$80</c:f>
              <c:numCache>
                <c:formatCode>General</c:formatCode>
                <c:ptCount val="79"/>
                <c:pt idx="0" formatCode="0.00E+00">
                  <c:v>1000000</c:v>
                </c:pt>
                <c:pt idx="7" formatCode="0.00E+00">
                  <c:v>3660000</c:v>
                </c:pt>
                <c:pt idx="11" formatCode="0.00E+00">
                  <c:v>30780000</c:v>
                </c:pt>
                <c:pt idx="14" formatCode="0.00E+00">
                  <c:v>172800000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9B11-4848-B964-922303959303}"/>
            </c:ext>
          </c:extLst>
        </c:ser>
        <c:ser>
          <c:idx val="5"/>
          <c:order val="5"/>
          <c:tx>
            <c:strRef>
              <c:f>'[Worksheet in CRC project update 20191008.pptx 2]PC9 RPC9-CL6(10 1processed data'!$H$1</c:f>
              <c:strCache>
                <c:ptCount val="1"/>
                <c:pt idx="0">
                  <c:v>Daco 4.40nM 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6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 2]PC9 RPC9-CL6(10 1processed data'!$B$2:$B$80</c:f>
              <c:strCache>
                <c:ptCount val="7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</c:strCache>
            </c:strRef>
          </c:xVal>
          <c:yVal>
            <c:numRef>
              <c:f>'[Worksheet in CRC project update 20191008.pptx 2]PC9 RPC9-CL6(10 1processed data'!$H$2:$H$80</c:f>
              <c:numCache>
                <c:formatCode>General</c:formatCode>
                <c:ptCount val="79"/>
                <c:pt idx="0" formatCode="0.00E+00">
                  <c:v>1000000</c:v>
                </c:pt>
                <c:pt idx="7" formatCode="0.00E+00">
                  <c:v>4740000</c:v>
                </c:pt>
                <c:pt idx="11" formatCode="0.00E+00">
                  <c:v>27720000</c:v>
                </c:pt>
                <c:pt idx="14" formatCode="0.00E+00">
                  <c:v>162000000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9B11-4848-B964-922303959303}"/>
            </c:ext>
          </c:extLst>
        </c:ser>
        <c:ser>
          <c:idx val="6"/>
          <c:order val="6"/>
          <c:tx>
            <c:strRef>
              <c:f>'[Worksheet in CRC project update 20191008.pptx 2]PC9 RPC9-CL6(10 1processed data'!$I$1</c:f>
              <c:strCache>
                <c:ptCount val="1"/>
                <c:pt idx="0">
                  <c:v>Osimertinib 10.38 nM-1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5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 2]PC9 RPC9-CL6(10 1processed data'!$B$2:$B$80</c:f>
              <c:strCache>
                <c:ptCount val="7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</c:strCache>
            </c:strRef>
          </c:xVal>
          <c:yVal>
            <c:numRef>
              <c:f>'[Worksheet in CRC project update 20191008.pptx 2]PC9 RPC9-CL6(10 1processed data'!$I$2:$I$80</c:f>
              <c:numCache>
                <c:formatCode>General</c:formatCode>
                <c:ptCount val="79"/>
                <c:pt idx="0" formatCode="0.00E+00">
                  <c:v>1000000</c:v>
                </c:pt>
                <c:pt idx="8" formatCode="0.00E+00">
                  <c:v>6720000</c:v>
                </c:pt>
                <c:pt idx="19" formatCode="0.00E+00">
                  <c:v>40500000</c:v>
                </c:pt>
                <c:pt idx="26" formatCode="0.00E+00">
                  <c:v>233280000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9B11-4848-B964-922303959303}"/>
            </c:ext>
          </c:extLst>
        </c:ser>
        <c:ser>
          <c:idx val="7"/>
          <c:order val="7"/>
          <c:tx>
            <c:strRef>
              <c:f>'[Worksheet in CRC project update 20191008.pptx 2]PC9 RPC9-CL6(10 1processed data'!$J$1</c:f>
              <c:strCache>
                <c:ptCount val="1"/>
                <c:pt idx="0">
                  <c:v>Osimertinib 10.38 nM 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2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 2]PC9 RPC9-CL6(10 1processed data'!$B$2:$B$80</c:f>
              <c:strCache>
                <c:ptCount val="7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</c:strCache>
            </c:strRef>
          </c:xVal>
          <c:yVal>
            <c:numRef>
              <c:f>'[Worksheet in CRC project update 20191008.pptx 2]PC9 RPC9-CL6(10 1processed data'!$J$2:$J$80</c:f>
              <c:numCache>
                <c:formatCode>General</c:formatCode>
                <c:ptCount val="79"/>
                <c:pt idx="0" formatCode="0.00E+00">
                  <c:v>1000000</c:v>
                </c:pt>
                <c:pt idx="8" formatCode="0.00E+00">
                  <c:v>6000000</c:v>
                </c:pt>
                <c:pt idx="19" formatCode="0.00E+00">
                  <c:v>40680000</c:v>
                </c:pt>
                <c:pt idx="26" formatCode="0.00E+00">
                  <c:v>265680000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9B11-4848-B964-922303959303}"/>
            </c:ext>
          </c:extLst>
        </c:ser>
        <c:ser>
          <c:idx val="8"/>
          <c:order val="8"/>
          <c:tx>
            <c:strRef>
              <c:f>'[Worksheet in CRC project update 20191008.pptx 2]PC9 RPC9-CL6(10 1processed data'!$K$1</c:f>
              <c:strCache>
                <c:ptCount val="1"/>
                <c:pt idx="0">
                  <c:v>Osimertinib 10.38 nM 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rgbClr val="819E47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 2]PC9 RPC9-CL6(10 1processed data'!$B$2:$B$80</c:f>
              <c:strCache>
                <c:ptCount val="7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</c:strCache>
            </c:strRef>
          </c:xVal>
          <c:yVal>
            <c:numRef>
              <c:f>'[Worksheet in CRC project update 20191008.pptx 2]PC9 RPC9-CL6(10 1processed data'!$K$2:$K$80</c:f>
              <c:numCache>
                <c:formatCode>General</c:formatCode>
                <c:ptCount val="79"/>
                <c:pt idx="0" formatCode="0.00E+00">
                  <c:v>1000000</c:v>
                </c:pt>
                <c:pt idx="8" formatCode="0.00E+00">
                  <c:v>5430000</c:v>
                </c:pt>
                <c:pt idx="19" formatCode="0.00E+00">
                  <c:v>37080000</c:v>
                </c:pt>
                <c:pt idx="26" formatCode="0.00E+00">
                  <c:v>224640000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9B11-4848-B964-922303959303}"/>
            </c:ext>
          </c:extLst>
        </c:ser>
        <c:ser>
          <c:idx val="9"/>
          <c:order val="9"/>
          <c:tx>
            <c:strRef>
              <c:f>'[Worksheet in CRC project update 20191008.pptx 2]PC9 RPC9-CL6(10 1processed data'!$L$1</c:f>
              <c:strCache>
                <c:ptCount val="1"/>
                <c:pt idx="0">
                  <c:v>1.47 nM Daco+5.19 nM Osim 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 2]PC9 RPC9-CL6(10 1processed data'!$B$2:$B$80</c:f>
              <c:strCache>
                <c:ptCount val="7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</c:strCache>
            </c:strRef>
          </c:xVal>
          <c:yVal>
            <c:numRef>
              <c:f>'[Worksheet in CRC project update 20191008.pptx 2]PC9 RPC9-CL6(10 1processed data'!$L$2:$L$80</c:f>
              <c:numCache>
                <c:formatCode>General</c:formatCode>
                <c:ptCount val="79"/>
                <c:pt idx="0" formatCode="0.00E+00">
                  <c:v>1000000</c:v>
                </c:pt>
                <c:pt idx="21" formatCode="0.00E+00">
                  <c:v>5190000</c:v>
                </c:pt>
                <c:pt idx="28" formatCode="0.00E+00">
                  <c:v>33840000</c:v>
                </c:pt>
                <c:pt idx="36" formatCode="0.00E+00">
                  <c:v>232200000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9B11-4848-B964-922303959303}"/>
            </c:ext>
          </c:extLst>
        </c:ser>
        <c:ser>
          <c:idx val="10"/>
          <c:order val="10"/>
          <c:tx>
            <c:strRef>
              <c:f>'[Worksheet in CRC project update 20191008.pptx 2]PC9 RPC9-CL6(10 1processed data'!$M$1</c:f>
              <c:strCache>
                <c:ptCount val="1"/>
                <c:pt idx="0">
                  <c:v>1.47 nM Daco+5.19 nM Osim 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 2]PC9 RPC9-CL6(10 1processed data'!$B$2:$B$80</c:f>
              <c:strCache>
                <c:ptCount val="7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</c:strCache>
            </c:strRef>
          </c:xVal>
          <c:yVal>
            <c:numRef>
              <c:f>'[Worksheet in CRC project update 20191008.pptx 2]PC9 RPC9-CL6(10 1processed data'!$M$2:$M$80</c:f>
              <c:numCache>
                <c:formatCode>General</c:formatCode>
                <c:ptCount val="79"/>
                <c:pt idx="0" formatCode="0.00E+00">
                  <c:v>1000000</c:v>
                </c:pt>
                <c:pt idx="21" formatCode="0.00E+00">
                  <c:v>5460000</c:v>
                </c:pt>
                <c:pt idx="28" formatCode="0.00E+00">
                  <c:v>32580000</c:v>
                </c:pt>
                <c:pt idx="36" formatCode="0.00E+00">
                  <c:v>193320000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9B11-4848-B964-922303959303}"/>
            </c:ext>
          </c:extLst>
        </c:ser>
        <c:ser>
          <c:idx val="11"/>
          <c:order val="11"/>
          <c:tx>
            <c:strRef>
              <c:f>'[Worksheet in CRC project update 20191008.pptx 2]PC9 RPC9-CL6(10 1processed data'!$N$1</c:f>
              <c:strCache>
                <c:ptCount val="1"/>
                <c:pt idx="0">
                  <c:v>1.47 nM Daco+5.19 nM Osim 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 2]PC9 RPC9-CL6(10 1processed data'!$B$2:$B$80</c:f>
              <c:strCache>
                <c:ptCount val="7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</c:strCache>
            </c:strRef>
          </c:xVal>
          <c:yVal>
            <c:numRef>
              <c:f>'[Worksheet in CRC project update 20191008.pptx 2]PC9 RPC9-CL6(10 1processed data'!$N$2:$N$80</c:f>
              <c:numCache>
                <c:formatCode>General</c:formatCode>
                <c:ptCount val="79"/>
                <c:pt idx="0" formatCode="0.00E+00">
                  <c:v>1000000</c:v>
                </c:pt>
                <c:pt idx="21" formatCode="0.00E+00">
                  <c:v>4710000</c:v>
                </c:pt>
                <c:pt idx="28" formatCode="0.00E+00">
                  <c:v>31320000</c:v>
                </c:pt>
                <c:pt idx="36" formatCode="0.00E+00">
                  <c:v>194400000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9B11-4848-B964-922303959303}"/>
            </c:ext>
          </c:extLst>
        </c:ser>
        <c:ser>
          <c:idx val="12"/>
          <c:order val="12"/>
          <c:tx>
            <c:strRef>
              <c:f>'[Worksheet in CRC project update 20191008.pptx 2]PC9 RPC9-CL6(10 1processed data'!$O$1</c:f>
              <c:strCache>
                <c:ptCount val="1"/>
                <c:pt idx="0">
                  <c:v>2.94 nM Daco+5.19 nM Osim-1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 2]PC9 RPC9-CL6(10 1processed data'!$B$2:$B$80</c:f>
              <c:strCache>
                <c:ptCount val="7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</c:strCache>
            </c:strRef>
          </c:xVal>
          <c:yVal>
            <c:numRef>
              <c:f>'[Worksheet in CRC project update 20191008.pptx 2]PC9 RPC9-CL6(10 1processed data'!$O$2:$O$80</c:f>
              <c:numCache>
                <c:formatCode>General</c:formatCode>
                <c:ptCount val="79"/>
                <c:pt idx="0" formatCode="0.00E+00">
                  <c:v>1000000</c:v>
                </c:pt>
                <c:pt idx="25" formatCode="0.00E+00">
                  <c:v>5640000</c:v>
                </c:pt>
                <c:pt idx="32" formatCode="0.00E+00">
                  <c:v>35280000</c:v>
                </c:pt>
                <c:pt idx="42" formatCode="0.00E+00">
                  <c:v>216000000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9B11-4848-B964-922303959303}"/>
            </c:ext>
          </c:extLst>
        </c:ser>
        <c:ser>
          <c:idx val="13"/>
          <c:order val="13"/>
          <c:tx>
            <c:strRef>
              <c:f>'[Worksheet in CRC project update 20191008.pptx 2]PC9 RPC9-CL6(10 1processed data'!$P$1</c:f>
              <c:strCache>
                <c:ptCount val="1"/>
                <c:pt idx="0">
                  <c:v>2.94 nM Daco+5.19 nM Osim-2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2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 2]PC9 RPC9-CL6(10 1processed data'!$B$2:$B$80</c:f>
              <c:strCache>
                <c:ptCount val="7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</c:strCache>
            </c:strRef>
          </c:xVal>
          <c:yVal>
            <c:numRef>
              <c:f>'[Worksheet in CRC project update 20191008.pptx 2]PC9 RPC9-CL6(10 1processed data'!$P$2:$P$80</c:f>
              <c:numCache>
                <c:formatCode>General</c:formatCode>
                <c:ptCount val="79"/>
                <c:pt idx="0" formatCode="0.00E+00">
                  <c:v>1000000</c:v>
                </c:pt>
                <c:pt idx="25" formatCode="0.00E+00">
                  <c:v>18180000</c:v>
                </c:pt>
                <c:pt idx="32" formatCode="0.00E+00">
                  <c:v>76140000</c:v>
                </c:pt>
                <c:pt idx="39" formatCode="0.00E+00">
                  <c:v>426600000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B-9B11-4848-B964-922303959303}"/>
            </c:ext>
          </c:extLst>
        </c:ser>
        <c:ser>
          <c:idx val="14"/>
          <c:order val="14"/>
          <c:tx>
            <c:strRef>
              <c:f>'[Worksheet in CRC project update 20191008.pptx 2]PC9 RPC9-CL6(10 1processed data'!$Q$1</c:f>
              <c:strCache>
                <c:ptCount val="1"/>
                <c:pt idx="0">
                  <c:v>2.94 nM Daco+5.19 nM Osim-3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 2]PC9 RPC9-CL6(10 1processed data'!$B$2:$B$80</c:f>
              <c:strCache>
                <c:ptCount val="7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</c:strCache>
            </c:strRef>
          </c:xVal>
          <c:yVal>
            <c:numRef>
              <c:f>'[Worksheet in CRC project update 20191008.pptx 2]PC9 RPC9-CL6(10 1processed data'!$Q$2:$Q$80</c:f>
              <c:numCache>
                <c:formatCode>General</c:formatCode>
                <c:ptCount val="79"/>
                <c:pt idx="0" formatCode="0.00E+00">
                  <c:v>1000000</c:v>
                </c:pt>
                <c:pt idx="25" formatCode="0.00E+00">
                  <c:v>3480000</c:v>
                </c:pt>
                <c:pt idx="32" formatCode="0.00E+00">
                  <c:v>15966000</c:v>
                </c:pt>
                <c:pt idx="42" formatCode="0.00E+00">
                  <c:v>132840000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D-9B11-4848-B964-922303959303}"/>
            </c:ext>
          </c:extLst>
        </c:ser>
        <c:ser>
          <c:idx val="15"/>
          <c:order val="15"/>
          <c:tx>
            <c:strRef>
              <c:f>'[Worksheet in CRC project update 20191008.pptx 2]PC9 RPC9-CL6(10 1processed data'!$R$1</c:f>
              <c:strCache>
                <c:ptCount val="1"/>
                <c:pt idx="0">
                  <c:v>1.47 nM Daco+10.38 nM Osim 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4">
                    <a:lumMod val="75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 2]PC9 RPC9-CL6(10 1processed data'!$B$2:$B$80</c:f>
              <c:strCache>
                <c:ptCount val="7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</c:strCache>
            </c:strRef>
          </c:xVal>
          <c:yVal>
            <c:numRef>
              <c:f>'[Worksheet in CRC project update 20191008.pptx 2]PC9 RPC9-CL6(10 1processed data'!$R$2:$R$80</c:f>
              <c:numCache>
                <c:formatCode>General</c:formatCode>
                <c:ptCount val="79"/>
                <c:pt idx="0" formatCode="0.00E+00">
                  <c:v>1000000</c:v>
                </c:pt>
                <c:pt idx="55" formatCode="0.00E+00">
                  <c:v>3810000</c:v>
                </c:pt>
                <c:pt idx="69" formatCode="0.00E+00">
                  <c:v>32040000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F-9B11-4848-B964-922303959303}"/>
            </c:ext>
          </c:extLst>
        </c:ser>
        <c:ser>
          <c:idx val="16"/>
          <c:order val="16"/>
          <c:tx>
            <c:strRef>
              <c:f>'[Worksheet in CRC project update 20191008.pptx 2]PC9 RPC9-CL6(10 1processed data'!$S$1</c:f>
              <c:strCache>
                <c:ptCount val="1"/>
                <c:pt idx="0">
                  <c:v>1.47 nM Daco+10.38 nM Osim 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1"/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 2]PC9 RPC9-CL6(10 1processed data'!$B$2:$B$80</c:f>
              <c:strCache>
                <c:ptCount val="7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</c:strCache>
            </c:strRef>
          </c:xVal>
          <c:yVal>
            <c:numRef>
              <c:f>'[Worksheet in CRC project update 20191008.pptx 2]PC9 RPC9-CL6(10 1processed data'!$S$2:$S$80</c:f>
              <c:numCache>
                <c:formatCode>General</c:formatCode>
                <c:ptCount val="79"/>
                <c:pt idx="0" formatCode="0.00E+00">
                  <c:v>1000000</c:v>
                </c:pt>
                <c:pt idx="55" formatCode="0.00E+00">
                  <c:v>3240000</c:v>
                </c:pt>
                <c:pt idx="69" formatCode="0.00E+00">
                  <c:v>28620000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1-9B11-4848-B964-922303959303}"/>
            </c:ext>
          </c:extLst>
        </c:ser>
        <c:ser>
          <c:idx val="17"/>
          <c:order val="17"/>
          <c:tx>
            <c:strRef>
              <c:f>'[Worksheet in CRC project update 20191008.pptx 2]PC9 RPC9-CL6(10 1processed data'!$T$1</c:f>
              <c:strCache>
                <c:ptCount val="1"/>
                <c:pt idx="0">
                  <c:v>1.47 nM Daco+10.38 nM Osim 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6">
                    <a:lumMod val="75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 2]PC9 RPC9-CL6(10 1processed data'!$B$2:$B$80</c:f>
              <c:strCache>
                <c:ptCount val="7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</c:strCache>
            </c:strRef>
          </c:xVal>
          <c:yVal>
            <c:numRef>
              <c:f>'[Worksheet in CRC project update 20191008.pptx 2]PC9 RPC9-CL6(10 1processed data'!$T$2:$T$80</c:f>
              <c:numCache>
                <c:formatCode>General</c:formatCode>
                <c:ptCount val="79"/>
                <c:pt idx="0" formatCode="0.00E+00">
                  <c:v>1000000</c:v>
                </c:pt>
                <c:pt idx="55" formatCode="0.00E+00">
                  <c:v>3720000</c:v>
                </c:pt>
                <c:pt idx="69" formatCode="0.00E+00">
                  <c:v>35280000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3-9B11-4848-B964-922303959303}"/>
            </c:ext>
          </c:extLst>
        </c:ser>
        <c:ser>
          <c:idx val="18"/>
          <c:order val="18"/>
          <c:tx>
            <c:strRef>
              <c:f>'[Worksheet in CRC project update 20191008.pptx 2]PC9 RPC9-CL6(10 1processed data'!$U$1</c:f>
              <c:strCache>
                <c:ptCount val="1"/>
                <c:pt idx="0">
                  <c:v>4.40 nM Daco+10.38 nM Osim-1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 2]PC9 RPC9-CL6(10 1processed data'!$B$2:$B$80</c:f>
              <c:strCache>
                <c:ptCount val="7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</c:strCache>
            </c:strRef>
          </c:xVal>
          <c:yVal>
            <c:numRef>
              <c:f>'[Worksheet in CRC project update 20191008.pptx 2]PC9 RPC9-CL6(10 1processed data'!$U$2:$U$80</c:f>
              <c:numCache>
                <c:formatCode>General</c:formatCode>
                <c:ptCount val="79"/>
                <c:pt idx="0" formatCode="0.00E+00">
                  <c:v>1000000</c:v>
                </c:pt>
                <c:pt idx="69" formatCode="0.00E+00">
                  <c:v>1404000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5-9B11-4848-B964-922303959303}"/>
            </c:ext>
          </c:extLst>
        </c:ser>
        <c:ser>
          <c:idx val="19"/>
          <c:order val="19"/>
          <c:tx>
            <c:strRef>
              <c:f>'[Worksheet in CRC project update 20191008.pptx 2]PC9 RPC9-CL6(10 1processed data'!$V$1</c:f>
              <c:strCache>
                <c:ptCount val="1"/>
                <c:pt idx="0">
                  <c:v>4.40 nM Daco+10.38 nM Osim-2 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 2]PC9 RPC9-CL6(10 1processed data'!$B$2:$B$80</c:f>
              <c:strCache>
                <c:ptCount val="7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</c:strCache>
            </c:strRef>
          </c:xVal>
          <c:yVal>
            <c:numRef>
              <c:f>'[Worksheet in CRC project update 20191008.pptx 2]PC9 RPC9-CL6(10 1processed data'!$V$2:$V$80</c:f>
              <c:numCache>
                <c:formatCode>General</c:formatCode>
                <c:ptCount val="79"/>
                <c:pt idx="0" formatCode="0.00E+00">
                  <c:v>1000000</c:v>
                </c:pt>
                <c:pt idx="69" formatCode="0.00E+00">
                  <c:v>1248000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7-9B11-4848-B964-922303959303}"/>
            </c:ext>
          </c:extLst>
        </c:ser>
        <c:ser>
          <c:idx val="20"/>
          <c:order val="20"/>
          <c:tx>
            <c:strRef>
              <c:f>'[Worksheet in CRC project update 20191008.pptx 2]PC9 RPC9-CL6(10 1processed data'!$W$1</c:f>
              <c:strCache>
                <c:ptCount val="1"/>
                <c:pt idx="0">
                  <c:v>4.40 nM Daco+10.38 nM Osim-3 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 2]PC9 RPC9-CL6(10 1processed data'!$B$2:$B$80</c:f>
              <c:strCache>
                <c:ptCount val="7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</c:strCache>
            </c:strRef>
          </c:xVal>
          <c:yVal>
            <c:numRef>
              <c:f>'[Worksheet in CRC project update 20191008.pptx 2]PC9 RPC9-CL6(10 1processed data'!$W$2:$W$80</c:f>
              <c:numCache>
                <c:formatCode>General</c:formatCode>
                <c:ptCount val="79"/>
                <c:pt idx="0" formatCode="0.00E+00">
                  <c:v>1000000</c:v>
                </c:pt>
                <c:pt idx="69" formatCode="0.00E+00">
                  <c:v>1794000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9-9B11-4848-B964-922303959303}"/>
            </c:ext>
          </c:extLst>
        </c:ser>
        <c:ser>
          <c:idx val="21"/>
          <c:order val="21"/>
          <c:tx>
            <c:strRef>
              <c:f>'[Worksheet in CRC project update 20191008.pptx 2]PC9 RPC9-CL6(10 1processed data'!$X$1</c:f>
              <c:strCache>
                <c:ptCount val="1"/>
                <c:pt idx="0">
                  <c:v>2.94 nM Daco+20.75 nM Osim -1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 2]PC9 RPC9-CL6(10 1processed data'!$B$2:$B$80</c:f>
              <c:strCache>
                <c:ptCount val="7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</c:strCache>
            </c:strRef>
          </c:xVal>
          <c:yVal>
            <c:numRef>
              <c:f>'[Worksheet in CRC project update 20191008.pptx 2]PC9 RPC9-CL6(10 1processed data'!$X$2:$X$80</c:f>
              <c:numCache>
                <c:formatCode>General</c:formatCode>
                <c:ptCount val="79"/>
                <c:pt idx="0" formatCode="0.00E+00">
                  <c:v>1000000</c:v>
                </c:pt>
                <c:pt idx="75" formatCode="0.00E+00">
                  <c:v>1140000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B-9B11-4848-B964-922303959303}"/>
            </c:ext>
          </c:extLst>
        </c:ser>
        <c:ser>
          <c:idx val="22"/>
          <c:order val="22"/>
          <c:tx>
            <c:strRef>
              <c:f>'[Worksheet in CRC project update 20191008.pptx 2]PC9 RPC9-CL6(10 1processed data'!$Y$1</c:f>
              <c:strCache>
                <c:ptCount val="1"/>
                <c:pt idx="0">
                  <c:v>2.94 nM Daco+20.75 nM Osim -2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 2]PC9 RPC9-CL6(10 1processed data'!$B$2:$B$80</c:f>
              <c:strCache>
                <c:ptCount val="7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</c:strCache>
            </c:strRef>
          </c:xVal>
          <c:yVal>
            <c:numRef>
              <c:f>'[Worksheet in CRC project update 20191008.pptx 2]PC9 RPC9-CL6(10 1processed data'!$Y$2:$Y$80</c:f>
              <c:numCache>
                <c:formatCode>General</c:formatCode>
                <c:ptCount val="79"/>
                <c:pt idx="0" formatCode="0.00E+00">
                  <c:v>1000000</c:v>
                </c:pt>
                <c:pt idx="75" formatCode="0.00E+00">
                  <c:v>930000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D-9B11-4848-B964-922303959303}"/>
            </c:ext>
          </c:extLst>
        </c:ser>
        <c:ser>
          <c:idx val="23"/>
          <c:order val="23"/>
          <c:tx>
            <c:strRef>
              <c:f>'[Worksheet in CRC project update 20191008.pptx 2]PC9 RPC9-CL6(10 1processed data'!$Z$1</c:f>
              <c:strCache>
                <c:ptCount val="1"/>
                <c:pt idx="0">
                  <c:v>2.94 nM Daco+20.75 nM Osim -3</c:v>
                </c:pt>
              </c:strCache>
            </c:strRef>
          </c:tx>
          <c:spPr>
            <a:ln w="28575">
              <a:noFill/>
            </a:ln>
          </c:spPr>
          <c:trendline>
            <c:spPr>
              <a:ln>
                <a:solidFill>
                  <a:schemeClr val="accent6">
                    <a:lumMod val="75000"/>
                  </a:schemeClr>
                </a:solidFill>
              </a:ln>
            </c:spPr>
            <c:trendlineType val="movingAvg"/>
            <c:period val="2"/>
            <c:dispRSqr val="0"/>
            <c:dispEq val="0"/>
          </c:trendline>
          <c:xVal>
            <c:strRef>
              <c:f>'[Worksheet in CRC project update 20191008.pptx 2]PC9 RPC9-CL6(10 1processed data'!$B$2:$B$80</c:f>
              <c:strCache>
                <c:ptCount val="79"/>
                <c:pt idx="0">
                  <c:v>Day0</c:v>
                </c:pt>
                <c:pt idx="1">
                  <c:v>Day1</c:v>
                </c:pt>
                <c:pt idx="2">
                  <c:v>Day2</c:v>
                </c:pt>
                <c:pt idx="3">
                  <c:v>Day3</c:v>
                </c:pt>
                <c:pt idx="4">
                  <c:v>Day4</c:v>
                </c:pt>
                <c:pt idx="5">
                  <c:v>Day5</c:v>
                </c:pt>
                <c:pt idx="6">
                  <c:v>Day6</c:v>
                </c:pt>
                <c:pt idx="7">
                  <c:v>Day7</c:v>
                </c:pt>
                <c:pt idx="8">
                  <c:v>Day8</c:v>
                </c:pt>
                <c:pt idx="9">
                  <c:v>Day9</c:v>
                </c:pt>
                <c:pt idx="10">
                  <c:v>Day10</c:v>
                </c:pt>
                <c:pt idx="11">
                  <c:v>Day11</c:v>
                </c:pt>
                <c:pt idx="12">
                  <c:v>Day12</c:v>
                </c:pt>
                <c:pt idx="13">
                  <c:v>Day13</c:v>
                </c:pt>
                <c:pt idx="14">
                  <c:v>Day14</c:v>
                </c:pt>
                <c:pt idx="15">
                  <c:v>Day15</c:v>
                </c:pt>
                <c:pt idx="16">
                  <c:v>Day16</c:v>
                </c:pt>
                <c:pt idx="17">
                  <c:v>Day17</c:v>
                </c:pt>
                <c:pt idx="18">
                  <c:v>Day18</c:v>
                </c:pt>
                <c:pt idx="19">
                  <c:v>Day19</c:v>
                </c:pt>
                <c:pt idx="20">
                  <c:v>Day20</c:v>
                </c:pt>
                <c:pt idx="21">
                  <c:v>Day21</c:v>
                </c:pt>
                <c:pt idx="22">
                  <c:v>Day22</c:v>
                </c:pt>
                <c:pt idx="23">
                  <c:v>Day23</c:v>
                </c:pt>
                <c:pt idx="24">
                  <c:v>Day24</c:v>
                </c:pt>
                <c:pt idx="25">
                  <c:v>Day25</c:v>
                </c:pt>
                <c:pt idx="26">
                  <c:v>Day26</c:v>
                </c:pt>
                <c:pt idx="27">
                  <c:v>Day27</c:v>
                </c:pt>
                <c:pt idx="28">
                  <c:v>Day28</c:v>
                </c:pt>
                <c:pt idx="29">
                  <c:v>Day29</c:v>
                </c:pt>
                <c:pt idx="30">
                  <c:v>Day30</c:v>
                </c:pt>
                <c:pt idx="31">
                  <c:v>Day31</c:v>
                </c:pt>
                <c:pt idx="32">
                  <c:v>Day32</c:v>
                </c:pt>
                <c:pt idx="33">
                  <c:v>Day33</c:v>
                </c:pt>
                <c:pt idx="34">
                  <c:v>Day34</c:v>
                </c:pt>
                <c:pt idx="35">
                  <c:v>Day35</c:v>
                </c:pt>
                <c:pt idx="36">
                  <c:v>Day36</c:v>
                </c:pt>
                <c:pt idx="37">
                  <c:v>Day37</c:v>
                </c:pt>
                <c:pt idx="38">
                  <c:v>Day38</c:v>
                </c:pt>
                <c:pt idx="39">
                  <c:v>Day39</c:v>
                </c:pt>
                <c:pt idx="40">
                  <c:v>Day40</c:v>
                </c:pt>
                <c:pt idx="41">
                  <c:v>Day41</c:v>
                </c:pt>
                <c:pt idx="42">
                  <c:v>Day42</c:v>
                </c:pt>
                <c:pt idx="43">
                  <c:v>Day43</c:v>
                </c:pt>
                <c:pt idx="44">
                  <c:v>Day44</c:v>
                </c:pt>
                <c:pt idx="45">
                  <c:v>Day45</c:v>
                </c:pt>
                <c:pt idx="46">
                  <c:v>Day46</c:v>
                </c:pt>
                <c:pt idx="47">
                  <c:v>Day47</c:v>
                </c:pt>
                <c:pt idx="48">
                  <c:v>Day48</c:v>
                </c:pt>
                <c:pt idx="49">
                  <c:v>Day49</c:v>
                </c:pt>
                <c:pt idx="50">
                  <c:v>Day50</c:v>
                </c:pt>
                <c:pt idx="51">
                  <c:v>Day51</c:v>
                </c:pt>
                <c:pt idx="52">
                  <c:v>Day52</c:v>
                </c:pt>
                <c:pt idx="53">
                  <c:v>Day53</c:v>
                </c:pt>
                <c:pt idx="54">
                  <c:v>Day54</c:v>
                </c:pt>
                <c:pt idx="55">
                  <c:v>Day55</c:v>
                </c:pt>
                <c:pt idx="56">
                  <c:v>Day56</c:v>
                </c:pt>
                <c:pt idx="57">
                  <c:v>Day57</c:v>
                </c:pt>
                <c:pt idx="58">
                  <c:v>Day58</c:v>
                </c:pt>
                <c:pt idx="59">
                  <c:v>Day59</c:v>
                </c:pt>
                <c:pt idx="60">
                  <c:v>Day60</c:v>
                </c:pt>
                <c:pt idx="61">
                  <c:v>Day61</c:v>
                </c:pt>
                <c:pt idx="62">
                  <c:v>Day62</c:v>
                </c:pt>
                <c:pt idx="63">
                  <c:v>Day63</c:v>
                </c:pt>
                <c:pt idx="64">
                  <c:v>Day64</c:v>
                </c:pt>
                <c:pt idx="65">
                  <c:v>Day65</c:v>
                </c:pt>
                <c:pt idx="66">
                  <c:v>Day66</c:v>
                </c:pt>
                <c:pt idx="67">
                  <c:v>Day67</c:v>
                </c:pt>
                <c:pt idx="68">
                  <c:v>Day68</c:v>
                </c:pt>
                <c:pt idx="69">
                  <c:v>Day69</c:v>
                </c:pt>
                <c:pt idx="70">
                  <c:v>Day70</c:v>
                </c:pt>
                <c:pt idx="71">
                  <c:v>Day71</c:v>
                </c:pt>
                <c:pt idx="72">
                  <c:v>Day72</c:v>
                </c:pt>
                <c:pt idx="73">
                  <c:v>Day73</c:v>
                </c:pt>
                <c:pt idx="74">
                  <c:v>Day74</c:v>
                </c:pt>
                <c:pt idx="75">
                  <c:v>Day75</c:v>
                </c:pt>
                <c:pt idx="76">
                  <c:v>Day76</c:v>
                </c:pt>
                <c:pt idx="77">
                  <c:v>Day77</c:v>
                </c:pt>
                <c:pt idx="78">
                  <c:v>Day78</c:v>
                </c:pt>
              </c:strCache>
            </c:strRef>
          </c:xVal>
          <c:yVal>
            <c:numRef>
              <c:f>'[Worksheet in CRC project update 20191008.pptx 2]PC9 RPC9-CL6(10 1processed data'!$Z$2:$Z$80</c:f>
              <c:numCache>
                <c:formatCode>General</c:formatCode>
                <c:ptCount val="79"/>
                <c:pt idx="0" formatCode="0.00E+00">
                  <c:v>1000000</c:v>
                </c:pt>
                <c:pt idx="75" formatCode="0.00E+00">
                  <c:v>1107000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F-9B11-4848-B964-922303959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715152"/>
        <c:axId val="160715712"/>
      </c:scatterChart>
      <c:valAx>
        <c:axId val="1607151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Time/</a:t>
                </a:r>
                <a:r>
                  <a:rPr lang="en-US" sz="1200" baseline="0"/>
                  <a:t> Days</a:t>
                </a:r>
                <a:endParaRPr lang="en-US" sz="1200"/>
              </a:p>
            </c:rich>
          </c:tx>
          <c:overlay val="0"/>
        </c:title>
        <c:numFmt formatCode="@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60715712"/>
        <c:crosses val="autoZero"/>
        <c:crossBetween val="midCat"/>
        <c:majorUnit val="2"/>
      </c:valAx>
      <c:valAx>
        <c:axId val="160715712"/>
        <c:scaling>
          <c:logBase val="2"/>
          <c:orientation val="minMax"/>
          <c:min val="3000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b="1" i="0" baseline="0"/>
                  <a:t>Predicated total live cells</a:t>
                </a:r>
                <a:endParaRPr lang="en-US" sz="1200"/>
              </a:p>
              <a:p>
                <a:pPr>
                  <a:defRPr sz="1200"/>
                </a:pPr>
                <a:r>
                  <a:rPr lang="en-US" sz="1200" b="1" i="0" baseline="0"/>
                  <a:t> (Based on the recording sheet)</a:t>
                </a:r>
              </a:p>
            </c:rich>
          </c:tx>
          <c:layout>
            <c:manualLayout>
              <c:xMode val="edge"/>
              <c:yMode val="edge"/>
              <c:x val="2.2836043843910907E-2"/>
              <c:y val="0.21367773264386261"/>
            </c:manualLayout>
          </c:layout>
          <c:overlay val="0"/>
        </c:title>
        <c:numFmt formatCode="0.00E+00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Calibri" panose="020F0502020204030204" pitchFamily="34" charset="0"/>
              </a:defRPr>
            </a:pPr>
            <a:endParaRPr lang="en-US"/>
          </a:p>
        </c:txPr>
        <c:crossAx val="1607151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D2F51-8714-F247-A2D1-570AFC9CA53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720B4-DF8E-0346-839F-EBE9BD4B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06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9.emf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chemeClr val="bg2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15E6746C-BB2A-3C4B-9B35-4C78E1D0F0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790" r="1278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B0F2BDAE-7BC5-CB44-BE17-DE91F78BE3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07269" y="60153"/>
            <a:ext cx="1350509" cy="181819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Confidential Text</a:t>
            </a:r>
          </a:p>
        </p:txBody>
      </p:sp>
    </p:spTree>
    <p:extLst>
      <p:ext uri="{BB962C8B-B14F-4D97-AF65-F5344CB8AC3E}">
        <p14:creationId xmlns:p14="http://schemas.microsoft.com/office/powerpoint/2010/main" val="2102055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BB9F5168-58B3-894E-83AA-A177688390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8126" y="1787322"/>
            <a:ext cx="2648856" cy="381610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 b="0" i="0"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400" b="0" i="0"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100" b="0" i="0"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050" b="0" i="0"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800"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26742B-24CD-DC48-9053-258DA0B54A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4852" y="1787322"/>
            <a:ext cx="2648856" cy="381610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 b="0" i="0"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400" b="0" i="0"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100" b="0" i="0"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050" b="0" i="0"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800"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5DD434-1302-2241-9041-D4BAA1948D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88100" y="1787322"/>
            <a:ext cx="2648856" cy="381610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 b="0" i="0"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400" b="0" i="0"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100" b="0" i="0"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050" b="0" i="0"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800"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DB73010-4C85-9D49-AD25-AADE4BAE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45" y="379356"/>
            <a:ext cx="8501309" cy="577979"/>
          </a:xfrm>
        </p:spPr>
        <p:txBody>
          <a:bodyPr/>
          <a:lstStyle>
            <a:lvl1pPr>
              <a:defRPr>
                <a:solidFill>
                  <a:srgbClr val="1E19B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3ED44E-A22A-A844-AAB2-A235BC5C3185}"/>
              </a:ext>
            </a:extLst>
          </p:cNvPr>
          <p:cNvSpPr txBox="1"/>
          <p:nvPr userDrawn="1"/>
        </p:nvSpPr>
        <p:spPr>
          <a:xfrm>
            <a:off x="8627707" y="6434997"/>
            <a:ext cx="32573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F3684184-7C68-4BCA-AB46-D61620B83BBB}" type="slidenum">
              <a:rPr lang="en-US" sz="900" smtClean="0">
                <a:solidFill>
                  <a:sysClr val="windowText" lastClr="000000"/>
                </a:solidFill>
              </a:rPr>
              <a:pPr algn="ctr"/>
              <a:t>‹#›</a:t>
            </a:fld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30EDE00-03D4-C342-BBD0-A7970E5013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07269" y="60153"/>
            <a:ext cx="1350509" cy="181819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Confidential Text</a:t>
            </a:r>
          </a:p>
        </p:txBody>
      </p:sp>
    </p:spTree>
    <p:extLst>
      <p:ext uri="{BB962C8B-B14F-4D97-AF65-F5344CB8AC3E}">
        <p14:creationId xmlns:p14="http://schemas.microsoft.com/office/powerpoint/2010/main" val="420148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7DBA00"/>
              </a:buClr>
              <a:defRPr/>
            </a:lvl1pPr>
            <a:lvl2pPr>
              <a:buClr>
                <a:srgbClr val="7DBA00"/>
              </a:buClr>
              <a:defRPr/>
            </a:lvl2pPr>
            <a:lvl3pPr>
              <a:buClr>
                <a:srgbClr val="7DBA00"/>
              </a:buClr>
              <a:defRPr/>
            </a:lvl3pPr>
            <a:lvl4pPr>
              <a:buClr>
                <a:srgbClr val="7DBA00"/>
              </a:buClr>
              <a:defRPr/>
            </a:lvl4pPr>
            <a:lvl5pPr>
              <a:buClr>
                <a:srgbClr val="7DBA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9915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D_titleSlide_blue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 userDrawn="1"/>
        </p:nvSpPr>
        <p:spPr>
          <a:xfrm>
            <a:off x="0" y="164"/>
            <a:ext cx="9149281" cy="6857836"/>
          </a:xfrm>
          <a:prstGeom prst="rect">
            <a:avLst/>
          </a:prstGeom>
          <a:blipFill>
            <a:blip r:embed="rId2" cstate="print"/>
            <a:srcRect/>
            <a:stretch>
              <a:fillRect l="-33257" r="1"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00"/>
          <p:cNvSpPr/>
          <p:nvPr userDrawn="1"/>
        </p:nvSpPr>
        <p:spPr>
          <a:xfrm>
            <a:off x="5634037" y="5539442"/>
            <a:ext cx="3265486" cy="11131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defRPr/>
            </a:pPr>
            <a:endParaRPr kern="0">
              <a:solidFill>
                <a:prstClr val="black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81078"/>
            <a:ext cx="35306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48000"/>
            <a:ext cx="3048000" cy="381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>
              <a:buNone/>
              <a:defRPr sz="20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73075" y="914400"/>
            <a:ext cx="4632325" cy="1905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>
              <a:buFontTx/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32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6570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RD_Title and Content_gray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91440"/>
            <a:ext cx="8778240" cy="54864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983163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bk object 20"/>
          <p:cNvSpPr/>
          <p:nvPr userDrawn="1"/>
        </p:nvSpPr>
        <p:spPr>
          <a:xfrm>
            <a:off x="6808434" y="6315722"/>
            <a:ext cx="1972373" cy="307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35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RD_Title and Content_blue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34" y="6248400"/>
            <a:ext cx="2270759" cy="46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02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fizer_WRD_grayFoorter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bk object 20"/>
          <p:cNvSpPr/>
          <p:nvPr userDrawn="1"/>
        </p:nvSpPr>
        <p:spPr>
          <a:xfrm>
            <a:off x="6808434" y="6315722"/>
            <a:ext cx="1972373" cy="307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964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fizer_WRD_blueFoorter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34" y="6248400"/>
            <a:ext cx="2270759" cy="46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22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fizer_WRD_whiteFooter">
    <p:bg>
      <p:bgPr>
        <a:solidFill>
          <a:srgbClr val="0056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34" y="6248400"/>
            <a:ext cx="2270759" cy="462571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2808"/>
            <a:ext cx="2971800" cy="327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99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58AA-1023-4547-85BF-326FC6CAC601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2A85-09FC-4663-895B-6EBFE0A17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200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58AA-1023-4547-85BF-326FC6CAC601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2A85-09FC-4663-895B-6EBFE0A17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6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5B8401-9685-3A49-92ED-4F54287475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8124" y="1324266"/>
            <a:ext cx="8543281" cy="4742782"/>
          </a:xfrm>
        </p:spPr>
        <p:txBody>
          <a:bodyPr numCol="1">
            <a:normAutofit/>
          </a:bodyPr>
          <a:lstStyle>
            <a:lvl1pPr marL="342884" marR="0" indent="-342884" algn="l" defTabSz="685766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2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Lorem ipsum sit </a:t>
            </a:r>
            <a:r>
              <a:rPr lang="en-US" dirty="0" err="1"/>
              <a:t>amet</a:t>
            </a:r>
            <a:endParaRPr lang="en-US" dirty="0"/>
          </a:p>
          <a:p>
            <a:r>
              <a:rPr lang="en-US" b="0" i="0" dirty="0" err="1">
                <a:effectLst/>
                <a:latin typeface="Arial" panose="020B0604020202020204" pitchFamily="34" charset="0"/>
              </a:rPr>
              <a:t>Sediam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nonummy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nibh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consecteur</a:t>
            </a:r>
            <a:r>
              <a:rPr lang="en-US" dirty="0"/>
              <a:t> </a:t>
            </a:r>
            <a:r>
              <a:rPr lang="en-US" dirty="0" err="1"/>
              <a:t>nibh</a:t>
            </a:r>
            <a:endParaRPr lang="en-US" dirty="0"/>
          </a:p>
          <a:p>
            <a:r>
              <a:rPr lang="en-US" dirty="0"/>
              <a:t>Magna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aliquam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erat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volutpat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  <a:endParaRPr lang="en-US" dirty="0"/>
          </a:p>
          <a:p>
            <a:pPr marL="342884" marR="0" lvl="0" indent="-342884" algn="l" defTabSz="685766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Sed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diam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nonummy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nibh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euismod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tincidunt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dirty="0"/>
              <a:t>Lorem ipsum sit </a:t>
            </a:r>
            <a:r>
              <a:rPr lang="en-US" dirty="0" err="1"/>
              <a:t>amet</a:t>
            </a:r>
            <a:endParaRPr lang="en-US" dirty="0"/>
          </a:p>
          <a:p>
            <a:r>
              <a:rPr lang="en-US" b="0" i="0" dirty="0" err="1">
                <a:effectLst/>
                <a:latin typeface="Arial" panose="020B0604020202020204" pitchFamily="34" charset="0"/>
              </a:rPr>
              <a:t>Sediam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nonummy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nibh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</a:p>
          <a:p>
            <a:pPr marL="342884" marR="0" lvl="0" indent="-342884" algn="l" defTabSz="685766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3FC070A-D457-EE44-902F-7D6608D628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8125" y="342360"/>
            <a:ext cx="8543280" cy="573900"/>
          </a:xfrm>
        </p:spPr>
        <p:txBody>
          <a:bodyPr anchor="t">
            <a:noAutofit/>
          </a:bodyPr>
          <a:lstStyle>
            <a:lvl1pPr algn="l">
              <a:defRPr sz="3200" b="1" i="0">
                <a:solidFill>
                  <a:srgbClr val="1E19B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76A5FE-B93B-C644-8DE0-1CF09F1B2D23}"/>
              </a:ext>
            </a:extLst>
          </p:cNvPr>
          <p:cNvSpPr txBox="1"/>
          <p:nvPr userDrawn="1"/>
        </p:nvSpPr>
        <p:spPr>
          <a:xfrm>
            <a:off x="8627707" y="6434997"/>
            <a:ext cx="32573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F3684184-7C68-4BCA-AB46-D61620B83BBB}" type="slidenum">
              <a:rPr lang="en-US" sz="900" smtClean="0">
                <a:solidFill>
                  <a:sysClr val="windowText" lastClr="000000"/>
                </a:solidFill>
              </a:rPr>
              <a:pPr algn="ctr"/>
              <a:t>‹#›</a:t>
            </a:fld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75C72587-6FF8-CD49-9CE3-97905AACC2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07269" y="60153"/>
            <a:ext cx="1350509" cy="181819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Confidential Text</a:t>
            </a:r>
          </a:p>
        </p:txBody>
      </p:sp>
    </p:spTree>
    <p:extLst>
      <p:ext uri="{BB962C8B-B14F-4D97-AF65-F5344CB8AC3E}">
        <p14:creationId xmlns:p14="http://schemas.microsoft.com/office/powerpoint/2010/main" val="41270075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58AA-1023-4547-85BF-326FC6CAC601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2A85-09FC-4663-895B-6EBFE0A17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54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58AA-1023-4547-85BF-326FC6CAC601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2A85-09FC-4663-895B-6EBFE0A17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047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58AA-1023-4547-85BF-326FC6CAC601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2A85-09FC-4663-895B-6EBFE0A17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04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58AA-1023-4547-85BF-326FC6CAC601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2A85-09FC-4663-895B-6EBFE0A17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372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58AA-1023-4547-85BF-326FC6CAC601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2A85-09FC-4663-895B-6EBFE0A17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264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58AA-1023-4547-85BF-326FC6CAC601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2A85-09FC-4663-895B-6EBFE0A17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417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58AA-1023-4547-85BF-326FC6CAC601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2A85-09FC-4663-895B-6EBFE0A17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852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58AA-1023-4547-85BF-326FC6CAC601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2A85-09FC-4663-895B-6EBFE0A17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61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58AA-1023-4547-85BF-326FC6CAC601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2A85-09FC-4663-895B-6EBFE0A17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323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5B8401-9685-3A49-92ED-4F54287475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8124" y="1324266"/>
            <a:ext cx="8543281" cy="4742782"/>
          </a:xfrm>
        </p:spPr>
        <p:txBody>
          <a:bodyPr numCol="1">
            <a:normAutofit/>
          </a:bodyPr>
          <a:lstStyle>
            <a:lvl1pPr marL="342884" marR="0" indent="-342884" algn="l" defTabSz="685766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2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Lorem ipsum sit </a:t>
            </a:r>
            <a:r>
              <a:rPr lang="en-US" dirty="0" err="1"/>
              <a:t>amet</a:t>
            </a:r>
            <a:endParaRPr lang="en-US" dirty="0"/>
          </a:p>
          <a:p>
            <a:r>
              <a:rPr lang="en-US" b="0" i="0" dirty="0" err="1">
                <a:effectLst/>
                <a:latin typeface="Arial" panose="020B0604020202020204" pitchFamily="34" charset="0"/>
              </a:rPr>
              <a:t>Sediam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nonummy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nibh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consecteur</a:t>
            </a:r>
            <a:r>
              <a:rPr lang="en-US" dirty="0"/>
              <a:t> </a:t>
            </a:r>
            <a:r>
              <a:rPr lang="en-US" dirty="0" err="1"/>
              <a:t>nibh</a:t>
            </a:r>
            <a:endParaRPr lang="en-US" dirty="0"/>
          </a:p>
          <a:p>
            <a:r>
              <a:rPr lang="en-US" dirty="0"/>
              <a:t>Magna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aliquam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erat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volutpat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  <a:endParaRPr lang="en-US" dirty="0"/>
          </a:p>
          <a:p>
            <a:pPr marL="342884" marR="0" lvl="0" indent="-342884" algn="l" defTabSz="685766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Sed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diam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nonummy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nibh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euismod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tincidunt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dirty="0"/>
              <a:t>Lorem ipsum sit </a:t>
            </a:r>
            <a:r>
              <a:rPr lang="en-US" dirty="0" err="1"/>
              <a:t>amet</a:t>
            </a:r>
            <a:endParaRPr lang="en-US" dirty="0"/>
          </a:p>
          <a:p>
            <a:r>
              <a:rPr lang="en-US" b="0" i="0" dirty="0" err="1">
                <a:effectLst/>
                <a:latin typeface="Arial" panose="020B0604020202020204" pitchFamily="34" charset="0"/>
              </a:rPr>
              <a:t>Sediam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nonummy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nibh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</a:p>
          <a:p>
            <a:pPr marL="342884" marR="0" lvl="0" indent="-342884" algn="l" defTabSz="685766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3FC070A-D457-EE44-902F-7D6608D628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8125" y="342360"/>
            <a:ext cx="8543280" cy="573900"/>
          </a:xfrm>
        </p:spPr>
        <p:txBody>
          <a:bodyPr anchor="t">
            <a:noAutofit/>
          </a:bodyPr>
          <a:lstStyle>
            <a:lvl1pPr algn="l">
              <a:defRPr sz="3200" b="1" i="0">
                <a:solidFill>
                  <a:srgbClr val="1E19B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76A5FE-B93B-C644-8DE0-1CF09F1B2D23}"/>
              </a:ext>
            </a:extLst>
          </p:cNvPr>
          <p:cNvSpPr txBox="1"/>
          <p:nvPr userDrawn="1"/>
        </p:nvSpPr>
        <p:spPr>
          <a:xfrm>
            <a:off x="8627707" y="6434997"/>
            <a:ext cx="32573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F3684184-7C68-4BCA-AB46-D61620B83BBB}" type="slidenum">
              <a:rPr lang="en-US" sz="900" smtClean="0">
                <a:solidFill>
                  <a:sysClr val="windowText" lastClr="000000"/>
                </a:solidFill>
              </a:rPr>
              <a:pPr algn="ctr"/>
              <a:t>‹#›</a:t>
            </a:fld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75C72587-6FF8-CD49-9CE3-97905AACC2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07269" y="60153"/>
            <a:ext cx="1350509" cy="181819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Confidential Text</a:t>
            </a:r>
          </a:p>
        </p:txBody>
      </p:sp>
    </p:spTree>
    <p:extLst>
      <p:ext uri="{BB962C8B-B14F-4D97-AF65-F5344CB8AC3E}">
        <p14:creationId xmlns:p14="http://schemas.microsoft.com/office/powerpoint/2010/main" val="183671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78AB7B-3BE9-2A47-A998-E670683C7275}"/>
              </a:ext>
            </a:extLst>
          </p:cNvPr>
          <p:cNvSpPr/>
          <p:nvPr userDrawn="1"/>
        </p:nvSpPr>
        <p:spPr>
          <a:xfrm>
            <a:off x="0" y="0"/>
            <a:ext cx="9144000" cy="6874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FC4F22A-113A-6147-8355-958F26B71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0946" y="2161241"/>
            <a:ext cx="4370684" cy="1612543"/>
          </a:xfrm>
        </p:spPr>
        <p:txBody>
          <a:bodyPr anchor="b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2859B38-7F74-8A41-8B02-8DB9CE5D91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2267" y="3891732"/>
            <a:ext cx="4370684" cy="628439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latin typeface="+mj-lt"/>
                <a:cs typeface="Arial" panose="020B0604020202020204" pitchFamily="34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32A36C-314B-8040-BF14-4385BC510E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0591" y="6432023"/>
            <a:ext cx="3366652" cy="3009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EE99E5-EB31-D04B-B3EB-9C583A44E7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10" y="0"/>
            <a:ext cx="35306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8694D30-2ADE-2241-9711-145A7568C8C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36691" y="-1521650"/>
            <a:ext cx="3810000" cy="3594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468C8A-6DF2-E346-B8EE-5C4C5DBBAF4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66757" y="154928"/>
            <a:ext cx="1651000" cy="330200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13D6086-9B30-BA4B-B02F-FD286E07DE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07269" y="60153"/>
            <a:ext cx="1350509" cy="181819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Confidential Text</a:t>
            </a:r>
          </a:p>
        </p:txBody>
      </p:sp>
    </p:spTree>
    <p:extLst>
      <p:ext uri="{BB962C8B-B14F-4D97-AF65-F5344CB8AC3E}">
        <p14:creationId xmlns:p14="http://schemas.microsoft.com/office/powerpoint/2010/main" val="312727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B82007-C0C1-BE4A-BB46-3EB32A92B790}"/>
              </a:ext>
            </a:extLst>
          </p:cNvPr>
          <p:cNvSpPr/>
          <p:nvPr userDrawn="1"/>
        </p:nvSpPr>
        <p:spPr>
          <a:xfrm>
            <a:off x="0" y="0"/>
            <a:ext cx="9144000" cy="6874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FC4F22A-113A-6147-8355-958F26B71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0946" y="2161241"/>
            <a:ext cx="3292718" cy="1612543"/>
          </a:xfrm>
        </p:spPr>
        <p:txBody>
          <a:bodyPr anchor="b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2859B38-7F74-8A41-8B02-8DB9CE5D91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2267" y="3891732"/>
            <a:ext cx="3292718" cy="628439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latin typeface="+mj-lt"/>
                <a:cs typeface="Arial" panose="020B0604020202020204" pitchFamily="34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1C3D10-D222-4B4A-9FC8-DBF51B4198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0591" y="6432023"/>
            <a:ext cx="3366652" cy="30095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A7C5CBF-7094-DF41-AAEC-764216D2A9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45695" y="-1535110"/>
            <a:ext cx="3810000" cy="3594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8C723B-4B91-4B4E-88A5-1AE0307FEC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10" y="0"/>
            <a:ext cx="35306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F994DC-248A-DD4C-9D8B-DA1E2783CDA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66757" y="154928"/>
            <a:ext cx="1651000" cy="330200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C1C67300-9F4C-BA49-8538-319FD696A6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07269" y="60153"/>
            <a:ext cx="1350509" cy="181819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Confidential Text</a:t>
            </a:r>
          </a:p>
        </p:txBody>
      </p:sp>
    </p:spTree>
    <p:extLst>
      <p:ext uri="{BB962C8B-B14F-4D97-AF65-F5344CB8AC3E}">
        <p14:creationId xmlns:p14="http://schemas.microsoft.com/office/powerpoint/2010/main" val="152069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a">
    <p:bg>
      <p:bgPr>
        <a:solidFill>
          <a:schemeClr val="bg1">
            <a:lumMod val="95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094C0B3-51EC-5147-AA39-C537FDF0B8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3" y="0"/>
            <a:ext cx="9141357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CC45611-6CCC-D747-A9F8-8ADC5D309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637" y="3107541"/>
            <a:ext cx="4088726" cy="642917"/>
          </a:xfrm>
        </p:spPr>
        <p:txBody>
          <a:bodyPr anchor="t" anchorCtr="1">
            <a:normAutofit/>
          </a:bodyPr>
          <a:lstStyle>
            <a:lvl1pPr algn="l">
              <a:defRPr sz="3600" b="1" i="0">
                <a:solidFill>
                  <a:srgbClr val="1E19B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413ECED-352B-B242-BA09-12E50DBDDA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07269" y="60153"/>
            <a:ext cx="1350509" cy="181819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Confidential Text</a:t>
            </a:r>
          </a:p>
        </p:txBody>
      </p:sp>
    </p:spTree>
    <p:extLst>
      <p:ext uri="{BB962C8B-B14F-4D97-AF65-F5344CB8AC3E}">
        <p14:creationId xmlns:p14="http://schemas.microsoft.com/office/powerpoint/2010/main" val="326970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b">
    <p:bg>
      <p:bgPr>
        <a:solidFill>
          <a:srgbClr val="004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A01780AF-7F16-B140-AF64-6BC6E93733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1" y="0"/>
            <a:ext cx="9141357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CC45611-6CCC-D747-A9F8-8ADC5D309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637" y="3107541"/>
            <a:ext cx="4088726" cy="642917"/>
          </a:xfrm>
        </p:spPr>
        <p:txBody>
          <a:bodyPr anchor="t" anchorCtr="1">
            <a:normAutofit/>
          </a:bodyPr>
          <a:lstStyle>
            <a:lvl1pPr algn="l">
              <a:defRPr sz="3600" b="1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DB27419A-1BFC-584B-8B66-61A032CD8D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07269" y="60153"/>
            <a:ext cx="1350509" cy="181819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Confidential Text</a:t>
            </a:r>
          </a:p>
        </p:txBody>
      </p:sp>
    </p:spTree>
    <p:extLst>
      <p:ext uri="{BB962C8B-B14F-4D97-AF65-F5344CB8AC3E}">
        <p14:creationId xmlns:p14="http://schemas.microsoft.com/office/powerpoint/2010/main" val="138812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c">
    <p:bg>
      <p:bgPr>
        <a:solidFill>
          <a:srgbClr val="004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6FB45B-3666-4A43-8846-8558CA6BAE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1" y="0"/>
            <a:ext cx="9141357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CC45611-6CCC-D747-A9F8-8ADC5D309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637" y="3107541"/>
            <a:ext cx="4088726" cy="642917"/>
          </a:xfrm>
        </p:spPr>
        <p:txBody>
          <a:bodyPr anchor="t" anchorCtr="1">
            <a:normAutofit/>
          </a:bodyPr>
          <a:lstStyle>
            <a:lvl1pPr algn="l">
              <a:defRPr sz="3600" b="1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07F4D-EF81-DA4E-861E-0D7A1D772517}"/>
              </a:ext>
            </a:extLst>
          </p:cNvPr>
          <p:cNvSpPr txBox="1"/>
          <p:nvPr userDrawn="1"/>
        </p:nvSpPr>
        <p:spPr>
          <a:xfrm>
            <a:off x="8315661" y="782080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553313F-A8F6-4643-BDC6-2FC8613D96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07269" y="60153"/>
            <a:ext cx="1350509" cy="181819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Confidential Text</a:t>
            </a:r>
          </a:p>
        </p:txBody>
      </p:sp>
    </p:spTree>
    <p:extLst>
      <p:ext uri="{BB962C8B-B14F-4D97-AF65-F5344CB8AC3E}">
        <p14:creationId xmlns:p14="http://schemas.microsoft.com/office/powerpoint/2010/main" val="80084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439A15-943A-C849-8CC4-B4ABA417C2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8126" y="418438"/>
            <a:ext cx="2542470" cy="304491"/>
          </a:xfrm>
        </p:spPr>
        <p:txBody>
          <a:bodyPr anchor="t">
            <a:noAutofit/>
          </a:bodyPr>
          <a:lstStyle>
            <a:lvl1pPr algn="l">
              <a:defRPr sz="10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Lorem Ipsum Dolor</a:t>
            </a:r>
          </a:p>
        </p:txBody>
      </p:sp>
      <p:sp>
        <p:nvSpPr>
          <p:cNvPr id="4" name="Text Placeholder 24">
            <a:extLst>
              <a:ext uri="{FF2B5EF4-FFF2-40B4-BE49-F238E27FC236}">
                <a16:creationId xmlns:a16="http://schemas.microsoft.com/office/drawing/2014/main" id="{311E6A06-9F79-A247-A713-FEDCBD4E4E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7109" y="1693897"/>
            <a:ext cx="8549780" cy="4023203"/>
          </a:xfrm>
        </p:spPr>
        <p:txBody>
          <a:bodyPr>
            <a:noAutofit/>
          </a:bodyPr>
          <a:lstStyle>
            <a:lvl1pPr marL="0" indent="0">
              <a:buNone/>
              <a:defRPr sz="6000" b="1" i="0">
                <a:ln>
                  <a:noFill/>
                </a:ln>
                <a:solidFill>
                  <a:srgbClr val="1E19B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“Big quote” or big statement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ACB7E-9BDC-D042-9746-683B11D6D9E0}"/>
              </a:ext>
            </a:extLst>
          </p:cNvPr>
          <p:cNvSpPr txBox="1"/>
          <p:nvPr userDrawn="1"/>
        </p:nvSpPr>
        <p:spPr>
          <a:xfrm>
            <a:off x="8627707" y="6434997"/>
            <a:ext cx="32573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F3684184-7C68-4BCA-AB46-D61620B83BBB}" type="slidenum">
              <a:rPr lang="en-US" sz="900" smtClean="0">
                <a:solidFill>
                  <a:sysClr val="windowText" lastClr="000000"/>
                </a:solidFill>
              </a:rPr>
              <a:pPr algn="ctr"/>
              <a:t>‹#›</a:t>
            </a:fld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7C37FD5B-BBB4-E34A-B864-390C04CA46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07269" y="60153"/>
            <a:ext cx="1350509" cy="181819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Confidential Text</a:t>
            </a:r>
          </a:p>
        </p:txBody>
      </p:sp>
    </p:spTree>
    <p:extLst>
      <p:ext uri="{BB962C8B-B14F-4D97-AF65-F5344CB8AC3E}">
        <p14:creationId xmlns:p14="http://schemas.microsoft.com/office/powerpoint/2010/main" val="395004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Quot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FCE959F-B5DA-ED42-838C-DE59083137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1" y="0"/>
            <a:ext cx="9141357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F439A15-943A-C849-8CC4-B4ABA417C2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8126" y="418438"/>
            <a:ext cx="2542470" cy="304491"/>
          </a:xfrm>
        </p:spPr>
        <p:txBody>
          <a:bodyPr anchor="t">
            <a:noAutofit/>
          </a:bodyPr>
          <a:lstStyle>
            <a:lvl1pPr algn="l">
              <a:defRPr sz="10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Lorem Ipsum Dolor</a:t>
            </a:r>
          </a:p>
        </p:txBody>
      </p:sp>
      <p:sp>
        <p:nvSpPr>
          <p:cNvPr id="4" name="Text Placeholder 24">
            <a:extLst>
              <a:ext uri="{FF2B5EF4-FFF2-40B4-BE49-F238E27FC236}">
                <a16:creationId xmlns:a16="http://schemas.microsoft.com/office/drawing/2014/main" id="{311E6A06-9F79-A247-A713-FEDCBD4E4E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7109" y="1693897"/>
            <a:ext cx="8549780" cy="4023203"/>
          </a:xfrm>
        </p:spPr>
        <p:txBody>
          <a:bodyPr>
            <a:noAutofit/>
          </a:bodyPr>
          <a:lstStyle>
            <a:lvl1pPr marL="0" indent="0">
              <a:buNone/>
              <a:defRPr sz="6000" b="1" i="0">
                <a:ln>
                  <a:noFill/>
                </a:ln>
                <a:solidFill>
                  <a:srgbClr val="1E19B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“Big quote” or big statement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2D61C-412B-6C41-9F9F-B9922A2455DA}"/>
              </a:ext>
            </a:extLst>
          </p:cNvPr>
          <p:cNvSpPr txBox="1"/>
          <p:nvPr userDrawn="1"/>
        </p:nvSpPr>
        <p:spPr>
          <a:xfrm>
            <a:off x="8627707" y="6434997"/>
            <a:ext cx="32573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F3684184-7C68-4BCA-AB46-D61620B83BBB}" type="slidenum">
              <a:rPr lang="en-US" sz="900" smtClean="0">
                <a:solidFill>
                  <a:sysClr val="windowText" lastClr="000000"/>
                </a:solidFill>
              </a:rPr>
              <a:pPr algn="ctr"/>
              <a:t>‹#›</a:t>
            </a:fld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9C2DDFD6-AB0C-D34E-B590-E53E5EFE61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07269" y="60153"/>
            <a:ext cx="1350509" cy="181819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Confidential Text</a:t>
            </a:r>
          </a:p>
        </p:txBody>
      </p:sp>
    </p:spTree>
    <p:extLst>
      <p:ext uri="{BB962C8B-B14F-4D97-AF65-F5344CB8AC3E}">
        <p14:creationId xmlns:p14="http://schemas.microsoft.com/office/powerpoint/2010/main" val="242374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5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9807D-EC2C-4149-A51A-21E20950AEB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7179" y="6422085"/>
            <a:ext cx="3477820" cy="310896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3577711-2775-3F4F-97B7-5255379CB10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146800"/>
            <a:ext cx="9144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4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8" r:id="rId2"/>
    <p:sldLayoutId id="2147483813" r:id="rId3"/>
    <p:sldLayoutId id="2147483814" r:id="rId4"/>
    <p:sldLayoutId id="2147483822" r:id="rId5"/>
    <p:sldLayoutId id="2147483823" r:id="rId6"/>
    <p:sldLayoutId id="2147483824" r:id="rId7"/>
    <p:sldLayoutId id="2147483808" r:id="rId8"/>
    <p:sldLayoutId id="2147483826" r:id="rId9"/>
    <p:sldLayoutId id="2147483817" r:id="rId10"/>
    <p:sldLayoutId id="21474838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bk object 16"/>
          <p:cNvSpPr/>
          <p:nvPr/>
        </p:nvSpPr>
        <p:spPr>
          <a:xfrm>
            <a:off x="0" y="0"/>
            <a:ext cx="9143999" cy="7437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73612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bk object 18"/>
          <p:cNvSpPr/>
          <p:nvPr/>
        </p:nvSpPr>
        <p:spPr>
          <a:xfrm>
            <a:off x="476250" y="6293112"/>
            <a:ext cx="490537" cy="2799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bk object 19"/>
          <p:cNvSpPr/>
          <p:nvPr/>
        </p:nvSpPr>
        <p:spPr>
          <a:xfrm>
            <a:off x="1044333" y="6402413"/>
            <a:ext cx="1997470" cy="793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038600" y="6629083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800" i="1" dirty="0">
                <a:solidFill>
                  <a:prstClr val="black"/>
                </a:solidFill>
                <a:latin typeface="Adobe Fan Heiti Std B" pitchFamily="34" charset="-128"/>
                <a:ea typeface="Adobe Fan Heiti Std B" pitchFamily="34" charset="-128"/>
                <a:cs typeface="Arial Unicode MS" panose="020B0604020202020204" pitchFamily="34" charset="-128"/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89759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558AA-1023-4547-85BF-326FC6CAC601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62A85-09FC-4663-895B-6EBFE0A17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1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6F7D-5CC6-4B75-BACB-D19036FC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7813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1E19BB"/>
                </a:solidFill>
              </a:rPr>
              <a:t>Slides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8CB37-1102-4C74-B722-3C1CF4429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8686"/>
            <a:ext cx="8058150" cy="440545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Study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Dacomitinib and </a:t>
            </a:r>
            <a:r>
              <a:rPr lang="en-US" sz="2400" dirty="0" err="1"/>
              <a:t>Osimertinib</a:t>
            </a:r>
            <a:r>
              <a:rPr lang="en-US" sz="2400" dirty="0"/>
              <a:t> SA cell viability data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PC9R NRAS and PC9 (historical, 3d cell viability assay)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PC9, RPC9-CL6, PC9 NRAS (HDB, 7d cell viability assay)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DOR studies in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Parental PC9 (complete)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All combos&gt;</a:t>
            </a:r>
            <a:r>
              <a:rPr lang="en-US" sz="1800" dirty="0" err="1"/>
              <a:t>Daco</a:t>
            </a:r>
            <a:r>
              <a:rPr lang="en-US" sz="1800" dirty="0"/>
              <a:t>&gt;</a:t>
            </a:r>
            <a:r>
              <a:rPr lang="en-US" sz="1800" dirty="0" err="1"/>
              <a:t>Osi</a:t>
            </a:r>
            <a:r>
              <a:rPr lang="en-US" sz="1800" dirty="0"/>
              <a:t>&gt;DMSO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Daco</a:t>
            </a:r>
            <a:r>
              <a:rPr lang="en-US" sz="2000" dirty="0"/>
              <a:t> resistance clone RPC9-CL6 (complete)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3D+21O&gt;1.5D+10O</a:t>
            </a:r>
            <a:r>
              <a:rPr lang="en-US" dirty="0">
                <a:sym typeface="Symbol" panose="05050102010706020507" pitchFamily="18" charset="2"/>
              </a:rPr>
              <a:t>  </a:t>
            </a:r>
            <a:r>
              <a:rPr lang="en-US" dirty="0"/>
              <a:t>4.4D+10O&gt;3D+5O&gt;1.5+5O&gt;1.5D+5O</a:t>
            </a:r>
            <a:r>
              <a:rPr lang="en-US" dirty="0">
                <a:sym typeface="Symbol" panose="05050102010706020507" pitchFamily="18" charset="2"/>
              </a:rPr>
              <a:t></a:t>
            </a:r>
            <a:r>
              <a:rPr lang="en-US" dirty="0"/>
              <a:t>10O&gt;DMSO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gen EGFR TKI resistance pool PC9R NRAS (complete)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All </a:t>
            </a:r>
            <a:r>
              <a:rPr lang="en-US" sz="1800" dirty="0" err="1"/>
              <a:t>growup</a:t>
            </a:r>
            <a:r>
              <a:rPr lang="en-US" sz="1800" dirty="0"/>
              <a:t> quickly; Rx only slightly better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Mixed PC9:RPC9-CL6 (100:1) (on-going)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Mixed PC9:RPC9-CL6 (10:1) (on-going)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71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Daco</a:t>
            </a:r>
            <a:r>
              <a:rPr lang="en-US" dirty="0"/>
              <a:t> and </a:t>
            </a:r>
            <a:r>
              <a:rPr lang="en-US" dirty="0" err="1"/>
              <a:t>Osi</a:t>
            </a:r>
            <a:r>
              <a:rPr lang="en-US" dirty="0"/>
              <a:t> in </a:t>
            </a:r>
            <a:r>
              <a:rPr lang="en-US" dirty="0" err="1"/>
              <a:t>EGFRmut</a:t>
            </a:r>
            <a:r>
              <a:rPr lang="en-US" dirty="0"/>
              <a:t> NSCLC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81050"/>
            <a:ext cx="8534400" cy="5715000"/>
          </a:xfrm>
          <a:solidFill>
            <a:schemeClr val="bg1"/>
          </a:solidFill>
        </p:spPr>
        <p:txBody>
          <a:bodyPr/>
          <a:lstStyle/>
          <a:p>
            <a:r>
              <a:rPr lang="en-US" sz="1600" dirty="0"/>
              <a:t>DOR studies in PC9 </a:t>
            </a:r>
            <a:r>
              <a:rPr lang="en-US" sz="1600" dirty="0" err="1"/>
              <a:t>EGFR</a:t>
            </a:r>
            <a:r>
              <a:rPr lang="en-US" sz="1600" baseline="30000" dirty="0" err="1"/>
              <a:t>del</a:t>
            </a:r>
            <a:r>
              <a:rPr lang="en-US" sz="1600" baseline="30000" dirty="0"/>
              <a:t> </a:t>
            </a:r>
            <a:r>
              <a:rPr lang="en-US" sz="1600" dirty="0"/>
              <a:t>, PC9-CL6EGFR</a:t>
            </a:r>
            <a:r>
              <a:rPr lang="en-US" sz="1600" baseline="30000" dirty="0"/>
              <a:t>del+T790M</a:t>
            </a:r>
            <a:r>
              <a:rPr lang="en-US" sz="1600" dirty="0"/>
              <a:t>, and PC9R NRAS at HDB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Study plan</a:t>
            </a:r>
          </a:p>
          <a:p>
            <a:r>
              <a:rPr lang="en-US" sz="1400" dirty="0">
                <a:solidFill>
                  <a:schemeClr val="tx1"/>
                </a:solidFill>
              </a:rPr>
              <a:t>1L model PC9; 2L model RPC9-CL6 (clone); </a:t>
            </a:r>
            <a:r>
              <a:rPr lang="en-US" sz="1400" dirty="0" err="1">
                <a:solidFill>
                  <a:schemeClr val="tx1"/>
                </a:solidFill>
              </a:rPr>
              <a:t>EGFRi</a:t>
            </a:r>
            <a:r>
              <a:rPr lang="en-US" sz="1400" dirty="0">
                <a:solidFill>
                  <a:schemeClr val="tx1"/>
                </a:solidFill>
              </a:rPr>
              <a:t> resistance model PC9R NRAS (pool)</a:t>
            </a:r>
          </a:p>
          <a:p>
            <a:r>
              <a:rPr lang="en-US" sz="1400" dirty="0">
                <a:solidFill>
                  <a:schemeClr val="tx1"/>
                </a:solidFill>
              </a:rPr>
              <a:t>Mixed models: PC9/RPC9-CL6 (100:1);  PC9/RPC9-CL6 (10:1)</a:t>
            </a:r>
          </a:p>
          <a:p>
            <a:r>
              <a:rPr lang="en-US" sz="1600" dirty="0">
                <a:solidFill>
                  <a:schemeClr val="tx1"/>
                </a:solidFill>
              </a:rPr>
              <a:t>Assay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Time to reach a pre-designated cell number that reflects restored growth rate (similar to no drug) in the presence of drug</a:t>
            </a:r>
          </a:p>
          <a:p>
            <a:pPr lvl="2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Day -1: Seed cells at density of estimated cell confluency as ~40% on day 0 (document number of cell seeding))</a:t>
            </a:r>
          </a:p>
          <a:p>
            <a:pPr lvl="2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Day 0: Take a photo to record the actually cell confluency and start drug treatment</a:t>
            </a:r>
          </a:p>
          <a:p>
            <a:pPr marL="1371600" lvl="3" indent="0">
              <a:buNone/>
            </a:pPr>
            <a:r>
              <a:rPr lang="en-US" sz="800" dirty="0">
                <a:solidFill>
                  <a:schemeClr val="tx1"/>
                </a:solidFill>
              </a:rPr>
              <a:t>Please note that 1) the priority is to start drug treatment at day 0, not 40% confluency as long as the cells seeding is at 10-50% range; 2) Start from cell seeding if the cell confluency is &lt;10% or &gt;50% on day 0</a:t>
            </a:r>
          </a:p>
          <a:p>
            <a:pPr lvl="2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Feed cells with fresh medium and drug every week and observe cell growth by microscope daily  for confluency  </a:t>
            </a:r>
          </a:p>
          <a:p>
            <a:pPr lvl="2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Trypsin and count when cells  reaching ~75% confluency at each condition and reseed 1/6 of the total cells with fresh medium and drug</a:t>
            </a:r>
          </a:p>
          <a:p>
            <a:pPr lvl="2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Repeat step 3-4 until cells reach 5 doubling time (32x cells of the initial seeding)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Observe cells by microscope daily and capture emerging colonies (if present) by photo </a:t>
            </a:r>
          </a:p>
          <a:p>
            <a:r>
              <a:rPr lang="en-US" sz="1600" dirty="0">
                <a:solidFill>
                  <a:schemeClr val="tx1"/>
                </a:solidFill>
              </a:rPr>
              <a:t>Per each model, the different arms for DOR (free drug </a:t>
            </a:r>
            <a:r>
              <a:rPr lang="en-US" sz="1600" dirty="0" err="1">
                <a:solidFill>
                  <a:schemeClr val="tx1"/>
                </a:solidFill>
              </a:rPr>
              <a:t>conc</a:t>
            </a:r>
            <a:r>
              <a:rPr lang="en-US" sz="1600" dirty="0">
                <a:solidFill>
                  <a:schemeClr val="tx1"/>
                </a:solidFill>
              </a:rPr>
              <a:t> in </a:t>
            </a:r>
            <a:r>
              <a:rPr lang="en-US" sz="1600" dirty="0" err="1">
                <a:solidFill>
                  <a:schemeClr val="tx1"/>
                </a:solidFill>
              </a:rPr>
              <a:t>nM</a:t>
            </a:r>
            <a:r>
              <a:rPr lang="en-US" sz="1600" dirty="0">
                <a:solidFill>
                  <a:schemeClr val="tx1"/>
                </a:solidFill>
              </a:rPr>
              <a:t>) with n=3/arm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Vehicle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tx1"/>
                </a:solidFill>
              </a:rPr>
              <a:t>Daco</a:t>
            </a:r>
            <a:r>
              <a:rPr lang="en-US" sz="1400" dirty="0">
                <a:solidFill>
                  <a:schemeClr val="tx1"/>
                </a:solidFill>
              </a:rPr>
              <a:t> SA (in vitro </a:t>
            </a:r>
            <a:r>
              <a:rPr lang="en-US" sz="1400" dirty="0" err="1">
                <a:solidFill>
                  <a:schemeClr val="tx1"/>
                </a:solidFill>
              </a:rPr>
              <a:t>equiv</a:t>
            </a:r>
            <a:r>
              <a:rPr lang="en-US" sz="1400" dirty="0">
                <a:solidFill>
                  <a:schemeClr val="tx1"/>
                </a:solidFill>
              </a:rPr>
              <a:t> of 45mg </a:t>
            </a:r>
            <a:r>
              <a:rPr lang="en-US" sz="1400" dirty="0" err="1">
                <a:solidFill>
                  <a:schemeClr val="tx1"/>
                </a:solidFill>
              </a:rPr>
              <a:t>daco</a:t>
            </a:r>
            <a:r>
              <a:rPr lang="en-US" sz="1400" dirty="0">
                <a:solidFill>
                  <a:schemeClr val="tx1"/>
                </a:solidFill>
              </a:rPr>
              <a:t> QD, 4.40 </a:t>
            </a:r>
            <a:r>
              <a:rPr lang="en-US" sz="1400" dirty="0" err="1">
                <a:solidFill>
                  <a:schemeClr val="tx1"/>
                </a:solidFill>
              </a:rPr>
              <a:t>nM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tx1"/>
                </a:solidFill>
              </a:rPr>
              <a:t>Osimertinib</a:t>
            </a:r>
            <a:r>
              <a:rPr lang="en-US" sz="1400" dirty="0">
                <a:solidFill>
                  <a:schemeClr val="tx1"/>
                </a:solidFill>
              </a:rPr>
              <a:t> SA (in vitro </a:t>
            </a:r>
            <a:r>
              <a:rPr lang="en-US" sz="1400" dirty="0" err="1">
                <a:solidFill>
                  <a:schemeClr val="tx1"/>
                </a:solidFill>
              </a:rPr>
              <a:t>equiv</a:t>
            </a:r>
            <a:r>
              <a:rPr lang="en-US" sz="1400" dirty="0">
                <a:solidFill>
                  <a:schemeClr val="tx1"/>
                </a:solidFill>
              </a:rPr>
              <a:t> of 80mg </a:t>
            </a:r>
            <a:r>
              <a:rPr lang="en-US" sz="1400" dirty="0" err="1">
                <a:solidFill>
                  <a:schemeClr val="tx1"/>
                </a:solidFill>
              </a:rPr>
              <a:t>osi</a:t>
            </a:r>
            <a:r>
              <a:rPr lang="en-US" sz="1400" dirty="0">
                <a:solidFill>
                  <a:schemeClr val="tx1"/>
                </a:solidFill>
              </a:rPr>
              <a:t> QD, 10.38 </a:t>
            </a:r>
            <a:r>
              <a:rPr lang="en-US" sz="1400" dirty="0" err="1">
                <a:solidFill>
                  <a:schemeClr val="tx1"/>
                </a:solidFill>
              </a:rPr>
              <a:t>nM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Level -1: 1.47 </a:t>
            </a:r>
            <a:r>
              <a:rPr lang="en-US" sz="1400" dirty="0" err="1">
                <a:solidFill>
                  <a:schemeClr val="tx1"/>
                </a:solidFill>
              </a:rPr>
              <a:t>nM</a:t>
            </a:r>
            <a:r>
              <a:rPr lang="en-US" sz="1400" dirty="0">
                <a:solidFill>
                  <a:schemeClr val="tx1"/>
                </a:solidFill>
              </a:rPr>
              <a:t> Daco+5.19 </a:t>
            </a:r>
            <a:r>
              <a:rPr lang="en-US" sz="1400" dirty="0" err="1">
                <a:solidFill>
                  <a:schemeClr val="tx1"/>
                </a:solidFill>
              </a:rPr>
              <a:t>nM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Osimertinib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Level 1, group 1: 2.94 </a:t>
            </a:r>
            <a:r>
              <a:rPr lang="en-US" sz="1400" dirty="0" err="1">
                <a:solidFill>
                  <a:schemeClr val="tx1"/>
                </a:solidFill>
              </a:rPr>
              <a:t>nM</a:t>
            </a:r>
            <a:r>
              <a:rPr lang="en-US" sz="1400" dirty="0">
                <a:solidFill>
                  <a:schemeClr val="tx1"/>
                </a:solidFill>
              </a:rPr>
              <a:t> Daco+5.19 </a:t>
            </a:r>
            <a:r>
              <a:rPr lang="en-US" sz="1400" dirty="0" err="1">
                <a:solidFill>
                  <a:schemeClr val="tx1"/>
                </a:solidFill>
              </a:rPr>
              <a:t>nM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Osimertinib</a:t>
            </a:r>
            <a:endParaRPr lang="en-US" sz="1400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Level 1, group 2: 1.47 </a:t>
            </a:r>
            <a:r>
              <a:rPr lang="en-US" sz="1400" dirty="0" err="1">
                <a:solidFill>
                  <a:schemeClr val="tx1"/>
                </a:solidFill>
              </a:rPr>
              <a:t>nM</a:t>
            </a:r>
            <a:r>
              <a:rPr lang="en-US" sz="1400" dirty="0">
                <a:solidFill>
                  <a:schemeClr val="tx1"/>
                </a:solidFill>
              </a:rPr>
              <a:t> Daco+10.38 </a:t>
            </a:r>
            <a:r>
              <a:rPr lang="en-US" sz="1400" dirty="0" err="1">
                <a:solidFill>
                  <a:schemeClr val="tx1"/>
                </a:solidFill>
              </a:rPr>
              <a:t>nM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Osimertinib</a:t>
            </a:r>
            <a:endParaRPr lang="en-US" sz="1400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Level 3, group 1: 4.40 </a:t>
            </a:r>
            <a:r>
              <a:rPr lang="en-US" sz="1400" dirty="0" err="1">
                <a:solidFill>
                  <a:schemeClr val="tx1"/>
                </a:solidFill>
              </a:rPr>
              <a:t>nM</a:t>
            </a:r>
            <a:r>
              <a:rPr lang="en-US" sz="1400" dirty="0">
                <a:solidFill>
                  <a:schemeClr val="tx1"/>
                </a:solidFill>
              </a:rPr>
              <a:t> Daco+10.38 </a:t>
            </a:r>
            <a:r>
              <a:rPr lang="en-US" sz="1400" dirty="0" err="1">
                <a:solidFill>
                  <a:schemeClr val="tx1"/>
                </a:solidFill>
              </a:rPr>
              <a:t>nM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Osimertinib</a:t>
            </a:r>
            <a:endParaRPr lang="en-US" sz="1400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Level 3, group 2: 2.94 </a:t>
            </a:r>
            <a:r>
              <a:rPr lang="en-US" sz="1400" dirty="0" err="1">
                <a:solidFill>
                  <a:schemeClr val="tx1"/>
                </a:solidFill>
              </a:rPr>
              <a:t>nM</a:t>
            </a:r>
            <a:r>
              <a:rPr lang="en-US" sz="1400" dirty="0">
                <a:solidFill>
                  <a:schemeClr val="tx1"/>
                </a:solidFill>
              </a:rPr>
              <a:t> Daco+20.75 </a:t>
            </a:r>
            <a:r>
              <a:rPr lang="en-US" sz="1400" dirty="0" err="1">
                <a:solidFill>
                  <a:schemeClr val="tx1"/>
                </a:solidFill>
              </a:rPr>
              <a:t>nM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Osimertinib</a:t>
            </a:r>
            <a:endParaRPr lang="en-US" sz="1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6" y="781050"/>
            <a:ext cx="2112962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856" y="5634572"/>
            <a:ext cx="2112962" cy="109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857" y="4267200"/>
            <a:ext cx="2112962" cy="13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818" y="4724400"/>
            <a:ext cx="160575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65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953" y="1821752"/>
            <a:ext cx="1958495" cy="18244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953" y="3695485"/>
            <a:ext cx="1958495" cy="18639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C59B2E-6791-4BE3-A8E6-0C2047205378}"/>
              </a:ext>
            </a:extLst>
          </p:cNvPr>
          <p:cNvSpPr/>
          <p:nvPr/>
        </p:nvSpPr>
        <p:spPr>
          <a:xfrm>
            <a:off x="3769896" y="5989143"/>
            <a:ext cx="5165558" cy="773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F8E600-3E2E-4376-B35E-EB84DDCE371E}"/>
              </a:ext>
            </a:extLst>
          </p:cNvPr>
          <p:cNvSpPr txBox="1"/>
          <p:nvPr/>
        </p:nvSpPr>
        <p:spPr>
          <a:xfrm>
            <a:off x="3930316" y="6068009"/>
            <a:ext cx="50051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PC9R=PC9R NRAS=PC9R 1uM PF7775</a:t>
            </a:r>
          </a:p>
          <a:p>
            <a:r>
              <a:rPr lang="en-US" sz="1050" dirty="0">
                <a:solidFill>
                  <a:schemeClr val="bg1"/>
                </a:solidFill>
              </a:rPr>
              <a:t>PC9-DRH (pool)</a:t>
            </a:r>
            <a:r>
              <a:rPr lang="en-US" sz="1000" dirty="0">
                <a:solidFill>
                  <a:schemeClr val="bg1"/>
                </a:solidFill>
              </a:rPr>
              <a:t>:</a:t>
            </a:r>
            <a:r>
              <a:rPr lang="en-US" sz="1100" dirty="0">
                <a:solidFill>
                  <a:schemeClr val="bg1"/>
                </a:solidFill>
              </a:rPr>
              <a:t>70% Del/T790M and 30% Del; insensitive to </a:t>
            </a:r>
            <a:r>
              <a:rPr lang="en-US" sz="1100" dirty="0" err="1">
                <a:solidFill>
                  <a:schemeClr val="bg1"/>
                </a:solidFill>
              </a:rPr>
              <a:t>Daco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RPC9-CL6 (clone): 90% Del and 10% Del/T790M; sensitive to </a:t>
            </a:r>
            <a:r>
              <a:rPr lang="en-US" sz="1100" dirty="0" err="1">
                <a:solidFill>
                  <a:schemeClr val="bg1"/>
                </a:solidFill>
              </a:rPr>
              <a:t>Daco</a:t>
            </a:r>
            <a:r>
              <a:rPr lang="en-US" sz="1100" dirty="0">
                <a:solidFill>
                  <a:schemeClr val="bg1"/>
                </a:solidFill>
              </a:rPr>
              <a:t> and </a:t>
            </a:r>
            <a:r>
              <a:rPr lang="en-US" sz="1100" dirty="0" err="1">
                <a:solidFill>
                  <a:schemeClr val="bg1"/>
                </a:solidFill>
              </a:rPr>
              <a:t>Osimertinib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32F245-F056-44C3-9B32-ED65008BE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27" y="1828213"/>
            <a:ext cx="1819230" cy="18179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">
            <a:extLst>
              <a:ext uri="{FF2B5EF4-FFF2-40B4-BE49-F238E27FC236}">
                <a16:creationId xmlns:a16="http://schemas.microsoft.com/office/drawing/2014/main" id="{1952C265-8792-48E4-BF93-9805278A80BE}"/>
              </a:ext>
            </a:extLst>
          </p:cNvPr>
          <p:cNvSpPr txBox="1"/>
          <p:nvPr/>
        </p:nvSpPr>
        <p:spPr>
          <a:xfrm>
            <a:off x="528038" y="5262056"/>
            <a:ext cx="39511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PF804=</a:t>
            </a:r>
            <a:r>
              <a:rPr lang="en-US" sz="1400" dirty="0" err="1"/>
              <a:t>Dacomitinib</a:t>
            </a:r>
            <a:endParaRPr lang="en-US" sz="1400" dirty="0"/>
          </a:p>
          <a:p>
            <a:r>
              <a:rPr lang="en-US" sz="1400" dirty="0"/>
              <a:t>PF9696=</a:t>
            </a:r>
            <a:r>
              <a:rPr lang="en-US" sz="1400" dirty="0" err="1"/>
              <a:t>Osimertinib</a:t>
            </a:r>
            <a:endParaRPr lang="en-US" sz="1400" dirty="0"/>
          </a:p>
          <a:p>
            <a:r>
              <a:rPr lang="en-US" sz="1400" dirty="0"/>
              <a:t>PF7775=3</a:t>
            </a:r>
            <a:r>
              <a:rPr lang="en-US" sz="1400" baseline="30000" dirty="0"/>
              <a:t>rd</a:t>
            </a:r>
            <a:r>
              <a:rPr lang="en-US" sz="1400" dirty="0"/>
              <a:t> gen EGFR TKI used to select PC9R NRAS 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87B94FEB-3C43-485F-9B35-B42E388B3E8B}"/>
              </a:ext>
            </a:extLst>
          </p:cNvPr>
          <p:cNvSpPr txBox="1">
            <a:spLocks/>
          </p:cNvSpPr>
          <p:nvPr/>
        </p:nvSpPr>
        <p:spPr>
          <a:xfrm>
            <a:off x="308125" y="342360"/>
            <a:ext cx="8543280" cy="573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1E19BB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E19BB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 pitchFamily="34" charset="0"/>
              </a:rPr>
              <a:t>Historical IC</a:t>
            </a:r>
            <a:r>
              <a:rPr kumimoji="0" lang="en-US" sz="3200" b="1" i="0" u="none" strike="noStrike" kern="1200" cap="none" spc="0" normalizeH="0" baseline="-25000" noProof="0" dirty="0">
                <a:ln>
                  <a:noFill/>
                </a:ln>
                <a:solidFill>
                  <a:srgbClr val="1E19BB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 pitchFamily="34" charset="0"/>
              </a:rPr>
              <a:t>50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E19BB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 pitchFamily="34" charset="0"/>
              </a:rPr>
              <a:t> (Pfizer, shared with DFCI)</a:t>
            </a: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80D000E0-A255-4957-88B9-9EEFF3F1C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489" y="3689032"/>
            <a:ext cx="1925332" cy="1900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4CCA3008-412F-4ACB-9A8B-4C4CA9A5D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489" y="1821753"/>
            <a:ext cx="1925332" cy="18244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F7AC8D-FCC7-4886-87C2-E8C32182D590}"/>
              </a:ext>
            </a:extLst>
          </p:cNvPr>
          <p:cNvSpPr txBox="1"/>
          <p:nvPr/>
        </p:nvSpPr>
        <p:spPr>
          <a:xfrm>
            <a:off x="6412708" y="3018612"/>
            <a:ext cx="1005832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 Narrow" panose="020B0606020202030204" pitchFamily="34" charset="0"/>
              </a:rPr>
              <a:t>Day 0 baseline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DBE41-9C9D-464F-9CE3-A1F3E84F0BE1}"/>
              </a:ext>
            </a:extLst>
          </p:cNvPr>
          <p:cNvSpPr txBox="1"/>
          <p:nvPr/>
        </p:nvSpPr>
        <p:spPr>
          <a:xfrm>
            <a:off x="6266959" y="4849176"/>
            <a:ext cx="1693242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 Narrow" panose="020B0606020202030204" pitchFamily="34" charset="0"/>
              </a:rPr>
              <a:t>Day 0 baseline</a:t>
            </a:r>
          </a:p>
        </p:txBody>
      </p:sp>
    </p:spTree>
    <p:extLst>
      <p:ext uri="{BB962C8B-B14F-4D97-AF65-F5344CB8AC3E}">
        <p14:creationId xmlns:p14="http://schemas.microsoft.com/office/powerpoint/2010/main" val="354506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8D8302-C21F-4C7C-9B31-E9751A021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Cell viability IC</a:t>
            </a:r>
            <a:r>
              <a:rPr lang="en-US" baseline="-25000" dirty="0"/>
              <a:t>50</a:t>
            </a:r>
            <a:r>
              <a:rPr lang="en-US" dirty="0"/>
              <a:t> (HDB)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F2BD3-00D1-4C33-A403-BDF5324927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6C7981C2-F67C-48F5-A8E0-71FE5363E3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093237"/>
              </p:ext>
            </p:extLst>
          </p:nvPr>
        </p:nvGraphicFramePr>
        <p:xfrm>
          <a:off x="411802" y="1683085"/>
          <a:ext cx="2555391" cy="1986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Prism 5" r:id="rId3" imgW="5485703" imgH="3923942" progId="Prism5.Document">
                  <p:embed/>
                </p:oleObj>
              </mc:Choice>
              <mc:Fallback>
                <p:oleObj name="Prism 5" r:id="rId3" imgW="5485703" imgH="3923942" progId="Prism5.Document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7999020-D3B5-4905-B03A-C76E70A444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802" y="1683085"/>
                        <a:ext cx="2555391" cy="1986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6C68BE78-BEB6-4951-AADE-D508F965D7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807486"/>
              </p:ext>
            </p:extLst>
          </p:nvPr>
        </p:nvGraphicFramePr>
        <p:xfrm>
          <a:off x="2886982" y="1644200"/>
          <a:ext cx="2807126" cy="1986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Prism 5" r:id="rId5" imgW="5485703" imgH="3887225" progId="Prism5.Document">
                  <p:embed/>
                </p:oleObj>
              </mc:Choice>
              <mc:Fallback>
                <p:oleObj name="Prism 5" r:id="rId5" imgW="5485703" imgH="3887225" progId="Prism5.Document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2049608-64D9-4518-8322-41CAE8B613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982" y="1644200"/>
                        <a:ext cx="2807126" cy="1986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BC48BBE5-FA8E-447F-86D2-ABBD802F42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291780"/>
              </p:ext>
            </p:extLst>
          </p:nvPr>
        </p:nvGraphicFramePr>
        <p:xfrm>
          <a:off x="5785384" y="1622008"/>
          <a:ext cx="2900780" cy="2047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Prism 5" r:id="rId7" imgW="5485703" imgH="3878226" progId="Prism5.Document">
                  <p:embed/>
                </p:oleObj>
              </mc:Choice>
              <mc:Fallback>
                <p:oleObj name="Prism 5" r:id="rId7" imgW="5485703" imgH="3878226" progId="Prism5.Document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5384" y="1622008"/>
                        <a:ext cx="2900780" cy="2047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B223AB48-4994-4FEB-878D-9E8EE3BE73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494653"/>
              </p:ext>
            </p:extLst>
          </p:nvPr>
        </p:nvGraphicFramePr>
        <p:xfrm>
          <a:off x="2206609" y="4337746"/>
          <a:ext cx="2476833" cy="195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Prism Project" r:id="rId9" imgW="4752000" imgH="3096000" progId="Prism5.Document">
                  <p:embed/>
                </p:oleObj>
              </mc:Choice>
              <mc:Fallback>
                <p:oleObj name="Prism Project" r:id="rId9" imgW="4752000" imgH="3096000" progId="Prism5.Document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09" y="4337746"/>
                        <a:ext cx="2476833" cy="1950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F8A67E3A-1FEC-405B-9B72-DB8E285600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881086"/>
              </p:ext>
            </p:extLst>
          </p:nvPr>
        </p:nvGraphicFramePr>
        <p:xfrm>
          <a:off x="5234113" y="4310675"/>
          <a:ext cx="2476833" cy="195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Prism Project" r:id="rId11" imgW="4752000" imgH="3096000" progId="Prism5.Document">
                  <p:embed/>
                </p:oleObj>
              </mc:Choice>
              <mc:Fallback>
                <p:oleObj name="Prism Project" r:id="rId11" imgW="4752000" imgH="3096000" progId="Prism5.Document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4113" y="4310675"/>
                        <a:ext cx="2476833" cy="195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663F189-57D8-4A76-AFE5-3988E494E861}"/>
              </a:ext>
            </a:extLst>
          </p:cNvPr>
          <p:cNvSpPr txBox="1"/>
          <p:nvPr/>
        </p:nvSpPr>
        <p:spPr>
          <a:xfrm>
            <a:off x="176438" y="4436741"/>
            <a:ext cx="2076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Same data as above, re-</a:t>
            </a:r>
            <a:r>
              <a:rPr lang="en-US" sz="1200" dirty="0" err="1"/>
              <a:t>ploted</a:t>
            </a:r>
            <a:endParaRPr lang="en-US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92C2D7A-FB25-4FF2-87B1-11344AC68F37}"/>
              </a:ext>
            </a:extLst>
          </p:cNvPr>
          <p:cNvSpPr/>
          <p:nvPr/>
        </p:nvSpPr>
        <p:spPr>
          <a:xfrm>
            <a:off x="3685847" y="822619"/>
            <a:ext cx="5165558" cy="773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C207BB-05E2-4063-92BB-94186A540B75}"/>
              </a:ext>
            </a:extLst>
          </p:cNvPr>
          <p:cNvSpPr txBox="1"/>
          <p:nvPr/>
        </p:nvSpPr>
        <p:spPr>
          <a:xfrm>
            <a:off x="3846267" y="901485"/>
            <a:ext cx="50051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PC9R=PC9R NRAS=PC9R 1uM PF7775</a:t>
            </a:r>
          </a:p>
          <a:p>
            <a:r>
              <a:rPr lang="en-US" sz="1050" dirty="0">
                <a:solidFill>
                  <a:schemeClr val="bg1"/>
                </a:solidFill>
              </a:rPr>
              <a:t>PC9-DRH (pool)</a:t>
            </a:r>
            <a:r>
              <a:rPr lang="en-US" sz="1000" dirty="0">
                <a:solidFill>
                  <a:schemeClr val="bg1"/>
                </a:solidFill>
              </a:rPr>
              <a:t>:</a:t>
            </a:r>
            <a:r>
              <a:rPr lang="en-US" sz="1100" dirty="0">
                <a:solidFill>
                  <a:schemeClr val="bg1"/>
                </a:solidFill>
              </a:rPr>
              <a:t>70% Del/T790M and 30% Del; insensitive to </a:t>
            </a:r>
            <a:r>
              <a:rPr lang="en-US" sz="1100" dirty="0" err="1">
                <a:solidFill>
                  <a:schemeClr val="bg1"/>
                </a:solidFill>
              </a:rPr>
              <a:t>Daco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RPC9-CL6 (clone): 90% Del and 10% Del/T790M; sensitive to </a:t>
            </a:r>
            <a:r>
              <a:rPr lang="en-US" sz="1100" dirty="0" err="1">
                <a:solidFill>
                  <a:schemeClr val="bg1"/>
                </a:solidFill>
              </a:rPr>
              <a:t>Daco</a:t>
            </a:r>
            <a:r>
              <a:rPr lang="en-US" sz="1100" dirty="0">
                <a:solidFill>
                  <a:schemeClr val="bg1"/>
                </a:solidFill>
              </a:rPr>
              <a:t> and </a:t>
            </a:r>
            <a:r>
              <a:rPr lang="en-US" sz="1100" dirty="0" err="1">
                <a:solidFill>
                  <a:schemeClr val="bg1"/>
                </a:solidFill>
              </a:rPr>
              <a:t>Osimertinib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91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355DD16-6D56-463F-B51A-06B96BBD2E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21C6030-E704-4A37-AC04-42B533F398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363108"/>
              </p:ext>
            </p:extLst>
          </p:nvPr>
        </p:nvGraphicFramePr>
        <p:xfrm>
          <a:off x="75600" y="1196752"/>
          <a:ext cx="8839872" cy="6359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A95BAA-9925-4EF9-B3E8-14DB7DF374B5}"/>
              </a:ext>
            </a:extLst>
          </p:cNvPr>
          <p:cNvCxnSpPr/>
          <p:nvPr/>
        </p:nvCxnSpPr>
        <p:spPr bwMode="auto">
          <a:xfrm>
            <a:off x="1420815" y="3549885"/>
            <a:ext cx="634763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02F825A-E83B-43FD-B899-6634DE2E27CF}"/>
              </a:ext>
            </a:extLst>
          </p:cNvPr>
          <p:cNvSpPr/>
          <p:nvPr/>
        </p:nvSpPr>
        <p:spPr>
          <a:xfrm>
            <a:off x="1654868" y="1870097"/>
            <a:ext cx="9137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Vehicle</a:t>
            </a:r>
          </a:p>
          <a:p>
            <a:r>
              <a:rPr lang="en-US" sz="11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(DMSO)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8A5FB-156C-4A0C-992E-697BE1809407}"/>
              </a:ext>
            </a:extLst>
          </p:cNvPr>
          <p:cNvSpPr/>
          <p:nvPr/>
        </p:nvSpPr>
        <p:spPr>
          <a:xfrm>
            <a:off x="2267744" y="1870097"/>
            <a:ext cx="10162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Osimertinib</a:t>
            </a:r>
            <a:r>
              <a:rPr lang="en-US" sz="11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10.38 </a:t>
            </a:r>
            <a:r>
              <a:rPr lang="en-US" sz="11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nM</a:t>
            </a:r>
            <a:r>
              <a:rPr lang="en-US" sz="11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91B780-72C8-4CD4-863C-DB2EA6456771}"/>
              </a:ext>
            </a:extLst>
          </p:cNvPr>
          <p:cNvSpPr/>
          <p:nvPr/>
        </p:nvSpPr>
        <p:spPr>
          <a:xfrm>
            <a:off x="3288427" y="1962429"/>
            <a:ext cx="10956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Daco</a:t>
            </a:r>
            <a:r>
              <a:rPr lang="en-US" sz="11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4.40 </a:t>
            </a:r>
            <a:r>
              <a:rPr lang="en-US" sz="11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nM</a:t>
            </a:r>
            <a:r>
              <a:rPr lang="en-US" sz="11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58279F-87C6-43BE-B4B2-6A1D3B8EDB36}"/>
              </a:ext>
            </a:extLst>
          </p:cNvPr>
          <p:cNvSpPr/>
          <p:nvPr/>
        </p:nvSpPr>
        <p:spPr>
          <a:xfrm>
            <a:off x="6156176" y="1366322"/>
            <a:ext cx="125437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sz="11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2.94 nM Daco+20.75 nM Osimertinib</a:t>
            </a:r>
            <a:endParaRPr lang="zh-CN" altLang="en-US" sz="11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83ECF-CD72-4D64-AB26-416BD14EA1C7}"/>
              </a:ext>
            </a:extLst>
          </p:cNvPr>
          <p:cNvSpPr/>
          <p:nvPr/>
        </p:nvSpPr>
        <p:spPr>
          <a:xfrm>
            <a:off x="5306335" y="1843511"/>
            <a:ext cx="121930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sz="11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2.94 nM Daco+5.19 nM Osimertinib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6D0F26-4E85-4B79-A3DC-2015F17BE6AF}"/>
              </a:ext>
            </a:extLst>
          </p:cNvPr>
          <p:cNvSpPr/>
          <p:nvPr/>
        </p:nvSpPr>
        <p:spPr>
          <a:xfrm>
            <a:off x="7576736" y="2600283"/>
            <a:ext cx="16661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sz="11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1.47 nM Daco+10.38 nM Osimertinib </a:t>
            </a:r>
            <a:endParaRPr lang="zh-CN" altLang="en-US" sz="11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AC28C-ED04-4212-9CEE-694FB1AA1567}"/>
              </a:ext>
            </a:extLst>
          </p:cNvPr>
          <p:cNvSpPr/>
          <p:nvPr/>
        </p:nvSpPr>
        <p:spPr>
          <a:xfrm>
            <a:off x="7152197" y="1413937"/>
            <a:ext cx="13082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1.47 </a:t>
            </a:r>
            <a:r>
              <a:rPr lang="en-US" altLang="zh-CN" sz="11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nM</a:t>
            </a:r>
            <a:r>
              <a:rPr lang="en-US" altLang="zh-CN" sz="11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Daco+5.19 </a:t>
            </a:r>
            <a:r>
              <a:rPr lang="en-US" altLang="zh-CN" sz="11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nM</a:t>
            </a:r>
            <a:r>
              <a:rPr lang="en-US" altLang="zh-CN" sz="11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1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Osimertinib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7128A2-4123-4AE2-AE38-C02318703D73}"/>
              </a:ext>
            </a:extLst>
          </p:cNvPr>
          <p:cNvSpPr/>
          <p:nvPr/>
        </p:nvSpPr>
        <p:spPr>
          <a:xfrm>
            <a:off x="7667624" y="1876477"/>
            <a:ext cx="14007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sz="11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4.40 nM Daco+10.38 nM Osimertinib</a:t>
            </a:r>
            <a:endParaRPr lang="zh-CN" altLang="en-US" sz="11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29DEF2-A68A-47A3-A63E-63C0512B32CF}"/>
              </a:ext>
            </a:extLst>
          </p:cNvPr>
          <p:cNvSpPr txBox="1"/>
          <p:nvPr/>
        </p:nvSpPr>
        <p:spPr>
          <a:xfrm>
            <a:off x="7875823" y="3519739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Steady growth</a:t>
            </a:r>
            <a:endParaRPr lang="en-US" sz="1200" dirty="0"/>
          </a:p>
        </p:txBody>
      </p:sp>
      <p:sp>
        <p:nvSpPr>
          <p:cNvPr id="16" name="Wave 15">
            <a:extLst>
              <a:ext uri="{FF2B5EF4-FFF2-40B4-BE49-F238E27FC236}">
                <a16:creationId xmlns:a16="http://schemas.microsoft.com/office/drawing/2014/main" id="{F6088617-77D7-47A8-9AD8-0D97317D88A8}"/>
              </a:ext>
            </a:extLst>
          </p:cNvPr>
          <p:cNvSpPr/>
          <p:nvPr/>
        </p:nvSpPr>
        <p:spPr bwMode="auto">
          <a:xfrm>
            <a:off x="7843159" y="3381240"/>
            <a:ext cx="144016" cy="138499"/>
          </a:xfrm>
          <a:prstGeom prst="wav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0CE1C2-C015-42EF-9AB7-E0BD523AF353}"/>
              </a:ext>
            </a:extLst>
          </p:cNvPr>
          <p:cNvCxnSpPr/>
          <p:nvPr/>
        </p:nvCxnSpPr>
        <p:spPr bwMode="auto">
          <a:xfrm>
            <a:off x="7841785" y="3439980"/>
            <a:ext cx="0" cy="1697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5409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E5101-F17D-420B-BF79-0052BDEDE0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D7782D-7719-4B56-847B-688777365A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237257"/>
              </p:ext>
            </p:extLst>
          </p:nvPr>
        </p:nvGraphicFramePr>
        <p:xfrm>
          <a:off x="-180528" y="1175952"/>
          <a:ext cx="8897570" cy="5853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35BBD7E-8823-4320-835E-27D548455BF2}"/>
              </a:ext>
            </a:extLst>
          </p:cNvPr>
          <p:cNvSpPr/>
          <p:nvPr/>
        </p:nvSpPr>
        <p:spPr>
          <a:xfrm>
            <a:off x="1389594" y="1942971"/>
            <a:ext cx="1075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Vehicle(DMSO)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395ECC-A67D-45CE-BD01-FAE25F4AD251}"/>
              </a:ext>
            </a:extLst>
          </p:cNvPr>
          <p:cNvSpPr/>
          <p:nvPr/>
        </p:nvSpPr>
        <p:spPr>
          <a:xfrm>
            <a:off x="1408227" y="2325300"/>
            <a:ext cx="9220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Daco</a:t>
            </a:r>
            <a:r>
              <a:rPr lang="en-US" sz="11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4.4nM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43E919-6934-44F5-91B4-63A2FAA2FC8F}"/>
              </a:ext>
            </a:extLst>
          </p:cNvPr>
          <p:cNvSpPr/>
          <p:nvPr/>
        </p:nvSpPr>
        <p:spPr>
          <a:xfrm>
            <a:off x="1405604" y="2112423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Daco</a:t>
            </a:r>
            <a:r>
              <a:rPr lang="en-US" sz="11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2nM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542001-4254-4915-9E3C-2E92BE42DEE3}"/>
              </a:ext>
            </a:extLst>
          </p:cNvPr>
          <p:cNvSpPr/>
          <p:nvPr/>
        </p:nvSpPr>
        <p:spPr>
          <a:xfrm>
            <a:off x="2259383" y="2040608"/>
            <a:ext cx="92048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Osimertinib</a:t>
            </a:r>
            <a:r>
              <a:rPr lang="en-US" altLang="zh-CN" sz="11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10.38 </a:t>
            </a:r>
            <a:r>
              <a:rPr lang="en-US" altLang="zh-CN" sz="11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nM</a:t>
            </a:r>
            <a:endParaRPr lang="zh-CN" altLang="en-US" sz="11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9937AF-382B-491E-9CCB-123C0E64858B}"/>
              </a:ext>
            </a:extLst>
          </p:cNvPr>
          <p:cNvSpPr/>
          <p:nvPr/>
        </p:nvSpPr>
        <p:spPr>
          <a:xfrm>
            <a:off x="2881603" y="1608000"/>
            <a:ext cx="93628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11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1.47 nM Daco+5.19 nM Osim</a:t>
            </a:r>
            <a:endParaRPr lang="zh-CN" altLang="en-US" sz="11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9CE420-C820-4621-A9F1-B1EE46C15458}"/>
              </a:ext>
            </a:extLst>
          </p:cNvPr>
          <p:cNvSpPr/>
          <p:nvPr/>
        </p:nvSpPr>
        <p:spPr>
          <a:xfrm>
            <a:off x="3315120" y="2073207"/>
            <a:ext cx="10759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11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2.94 nM Daco</a:t>
            </a:r>
          </a:p>
          <a:p>
            <a:r>
              <a:rPr lang="pt-BR" altLang="zh-CN" sz="11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+5.19 nM Osim</a:t>
            </a:r>
            <a:endParaRPr lang="zh-CN" altLang="en-US" sz="11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1162F2-F59E-45BC-A3FE-D85011FCD6DF}"/>
              </a:ext>
            </a:extLst>
          </p:cNvPr>
          <p:cNvSpPr/>
          <p:nvPr/>
        </p:nvSpPr>
        <p:spPr>
          <a:xfrm>
            <a:off x="4160887" y="1773694"/>
            <a:ext cx="10775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11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1.47 nM Daco+</a:t>
            </a:r>
          </a:p>
          <a:p>
            <a:r>
              <a:rPr lang="pt-BR" altLang="zh-CN" sz="11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10.38 nM Osim</a:t>
            </a:r>
            <a:endParaRPr lang="zh-CN" altLang="en-US" sz="11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58F6C9-A4D7-4F31-9FF8-489BAC23B406}"/>
              </a:ext>
            </a:extLst>
          </p:cNvPr>
          <p:cNvSpPr/>
          <p:nvPr/>
        </p:nvSpPr>
        <p:spPr>
          <a:xfrm>
            <a:off x="5120792" y="2034166"/>
            <a:ext cx="10775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11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4.4 nM Daco+</a:t>
            </a:r>
          </a:p>
          <a:p>
            <a:r>
              <a:rPr lang="pt-BR" altLang="zh-CN" sz="11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10.38 nM Osim</a:t>
            </a:r>
            <a:endParaRPr lang="zh-CN" altLang="en-US" sz="11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532D1-FFBA-4DB0-85B0-841E05415ADD}"/>
              </a:ext>
            </a:extLst>
          </p:cNvPr>
          <p:cNvSpPr/>
          <p:nvPr/>
        </p:nvSpPr>
        <p:spPr>
          <a:xfrm>
            <a:off x="7238780" y="2343967"/>
            <a:ext cx="10775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11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2.94 nM Daco+</a:t>
            </a:r>
          </a:p>
          <a:p>
            <a:r>
              <a:rPr lang="pt-BR" altLang="zh-CN" sz="11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20.75 nM Osim</a:t>
            </a:r>
            <a:endParaRPr lang="zh-CN" altLang="en-US" sz="11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EFDA73-01F6-4064-BA17-029129B47FEA}"/>
              </a:ext>
            </a:extLst>
          </p:cNvPr>
          <p:cNvCxnSpPr/>
          <p:nvPr/>
        </p:nvCxnSpPr>
        <p:spPr bwMode="auto">
          <a:xfrm>
            <a:off x="1358075" y="3408200"/>
            <a:ext cx="640482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422A17B-73CA-4880-928A-791153231836}"/>
              </a:ext>
            </a:extLst>
          </p:cNvPr>
          <p:cNvSpPr txBox="1"/>
          <p:nvPr/>
        </p:nvSpPr>
        <p:spPr>
          <a:xfrm>
            <a:off x="7754130" y="3451821"/>
            <a:ext cx="1245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Steady growth</a:t>
            </a:r>
            <a:endParaRPr lang="en-US" sz="1200" b="1" dirty="0"/>
          </a:p>
        </p:txBody>
      </p:sp>
      <p:sp>
        <p:nvSpPr>
          <p:cNvPr id="17" name="Wave 16">
            <a:extLst>
              <a:ext uri="{FF2B5EF4-FFF2-40B4-BE49-F238E27FC236}">
                <a16:creationId xmlns:a16="http://schemas.microsoft.com/office/drawing/2014/main" id="{9394C1E3-6142-46EB-AA01-4CB5B91AD51F}"/>
              </a:ext>
            </a:extLst>
          </p:cNvPr>
          <p:cNvSpPr/>
          <p:nvPr/>
        </p:nvSpPr>
        <p:spPr bwMode="auto">
          <a:xfrm>
            <a:off x="7847053" y="3264184"/>
            <a:ext cx="144016" cy="138499"/>
          </a:xfrm>
          <a:prstGeom prst="wav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97FD48-981D-4E04-9BC6-C2DFE540D16A}"/>
              </a:ext>
            </a:extLst>
          </p:cNvPr>
          <p:cNvCxnSpPr/>
          <p:nvPr/>
        </p:nvCxnSpPr>
        <p:spPr bwMode="auto">
          <a:xfrm>
            <a:off x="7845679" y="3322924"/>
            <a:ext cx="0" cy="1697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3766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AD816-C528-46AA-BB42-524F226517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0287870"/>
              </p:ext>
            </p:extLst>
          </p:nvPr>
        </p:nvGraphicFramePr>
        <p:xfrm>
          <a:off x="292595" y="629310"/>
          <a:ext cx="8240788" cy="5741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EAA313-33D1-458F-A143-BD95467803BB}"/>
              </a:ext>
            </a:extLst>
          </p:cNvPr>
          <p:cNvCxnSpPr/>
          <p:nvPr/>
        </p:nvCxnSpPr>
        <p:spPr bwMode="auto">
          <a:xfrm>
            <a:off x="1502091" y="2217575"/>
            <a:ext cx="640482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5071E2-6E32-4F15-9A0F-ACD9C121416A}"/>
              </a:ext>
            </a:extLst>
          </p:cNvPr>
          <p:cNvSpPr txBox="1"/>
          <p:nvPr/>
        </p:nvSpPr>
        <p:spPr>
          <a:xfrm>
            <a:off x="7898146" y="2261196"/>
            <a:ext cx="1245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Steady growth</a:t>
            </a:r>
            <a:endParaRPr lang="en-US" sz="1200" b="1" dirty="0"/>
          </a:p>
        </p:txBody>
      </p:sp>
      <p:sp>
        <p:nvSpPr>
          <p:cNvPr id="8" name="Wave 7">
            <a:extLst>
              <a:ext uri="{FF2B5EF4-FFF2-40B4-BE49-F238E27FC236}">
                <a16:creationId xmlns:a16="http://schemas.microsoft.com/office/drawing/2014/main" id="{9508F683-A7B8-4FA8-B546-1A3BE3157CC1}"/>
              </a:ext>
            </a:extLst>
          </p:cNvPr>
          <p:cNvSpPr/>
          <p:nvPr/>
        </p:nvSpPr>
        <p:spPr bwMode="auto">
          <a:xfrm>
            <a:off x="7991069" y="2073559"/>
            <a:ext cx="144016" cy="138499"/>
          </a:xfrm>
          <a:prstGeom prst="wav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2D21E4-AD18-438A-A91A-77BF3DDAFC13}"/>
              </a:ext>
            </a:extLst>
          </p:cNvPr>
          <p:cNvCxnSpPr/>
          <p:nvPr/>
        </p:nvCxnSpPr>
        <p:spPr bwMode="auto">
          <a:xfrm>
            <a:off x="7989695" y="2132299"/>
            <a:ext cx="0" cy="1697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8900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97EA6-8FDE-460F-90C2-653FDBFF1F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1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459540"/>
              </p:ext>
            </p:extLst>
          </p:nvPr>
        </p:nvGraphicFramePr>
        <p:xfrm>
          <a:off x="292595" y="1564774"/>
          <a:ext cx="8279905" cy="6093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DA4DD1D-9C76-4047-88E6-36E5EB12870A}"/>
              </a:ext>
            </a:extLst>
          </p:cNvPr>
          <p:cNvSpPr/>
          <p:nvPr/>
        </p:nvSpPr>
        <p:spPr>
          <a:xfrm>
            <a:off x="1622204" y="2519428"/>
            <a:ext cx="9733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Vehicle(DMSO)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037F0A-FE08-4D60-94FB-4AF7542DA154}"/>
              </a:ext>
            </a:extLst>
          </p:cNvPr>
          <p:cNvSpPr/>
          <p:nvPr/>
        </p:nvSpPr>
        <p:spPr>
          <a:xfrm>
            <a:off x="2892356" y="2342261"/>
            <a:ext cx="13244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Osimertinib 10.38nM</a:t>
            </a:r>
            <a:endParaRPr lang="zh-CN" altLang="en-US" sz="10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469B9C-50AF-4165-8057-1F5053D6B4D7}"/>
              </a:ext>
            </a:extLst>
          </p:cNvPr>
          <p:cNvSpPr/>
          <p:nvPr/>
        </p:nvSpPr>
        <p:spPr>
          <a:xfrm>
            <a:off x="2595547" y="2165093"/>
            <a:ext cx="8435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Daco</a:t>
            </a:r>
            <a:r>
              <a:rPr lang="en-US" sz="1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4.4nM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E47836-9AA4-4DF6-BE13-6B143D8DE130}"/>
              </a:ext>
            </a:extLst>
          </p:cNvPr>
          <p:cNvSpPr/>
          <p:nvPr/>
        </p:nvSpPr>
        <p:spPr>
          <a:xfrm>
            <a:off x="5645328" y="2536519"/>
            <a:ext cx="12552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1.47nM </a:t>
            </a:r>
            <a:r>
              <a:rPr lang="en-US" altLang="zh-CN" sz="10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Daco</a:t>
            </a:r>
            <a:r>
              <a:rPr lang="en-US" altLang="zh-CN" sz="1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+</a:t>
            </a:r>
          </a:p>
          <a:p>
            <a:r>
              <a:rPr lang="en-US" altLang="zh-CN" sz="1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5.19nM Osimertinib</a:t>
            </a:r>
            <a:endParaRPr lang="zh-CN" altLang="en-US" sz="10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44D20D-29BB-4CDC-8B81-C4E847805DDD}"/>
              </a:ext>
            </a:extLst>
          </p:cNvPr>
          <p:cNvSpPr/>
          <p:nvPr/>
        </p:nvSpPr>
        <p:spPr>
          <a:xfrm>
            <a:off x="5215465" y="3791420"/>
            <a:ext cx="13101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2.94nM </a:t>
            </a:r>
            <a:r>
              <a:rPr lang="en-US" altLang="zh-CN" sz="10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Daco</a:t>
            </a:r>
            <a:r>
              <a:rPr lang="en-US" altLang="zh-CN" sz="1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+</a:t>
            </a:r>
          </a:p>
          <a:p>
            <a:r>
              <a:rPr lang="en-US" altLang="zh-CN" sz="1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5.19nM Osimertinib</a:t>
            </a:r>
            <a:endParaRPr lang="zh-CN" altLang="en-US" sz="10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6764187-738B-4774-92E7-CD50B89FB87C}"/>
              </a:ext>
            </a:extLst>
          </p:cNvPr>
          <p:cNvSpPr/>
          <p:nvPr/>
        </p:nvSpPr>
        <p:spPr bwMode="auto">
          <a:xfrm rot="16200000">
            <a:off x="5680620" y="3353161"/>
            <a:ext cx="105403" cy="1630259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17CAA-6E21-4BD8-9628-0A3DA77810B9}"/>
              </a:ext>
            </a:extLst>
          </p:cNvPr>
          <p:cNvSpPr txBox="1"/>
          <p:nvPr/>
        </p:nvSpPr>
        <p:spPr>
          <a:xfrm>
            <a:off x="4975978" y="3808829"/>
            <a:ext cx="38343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#3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6DEA9-0E77-4259-B0DF-9A3366FD3222}"/>
              </a:ext>
            </a:extLst>
          </p:cNvPr>
          <p:cNvSpPr txBox="1"/>
          <p:nvPr/>
        </p:nvSpPr>
        <p:spPr>
          <a:xfrm>
            <a:off x="6154874" y="3792756"/>
            <a:ext cx="38343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#1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06D84A-879E-435F-A5AF-DA80B7FC565F}"/>
              </a:ext>
            </a:extLst>
          </p:cNvPr>
          <p:cNvSpPr txBox="1"/>
          <p:nvPr/>
        </p:nvSpPr>
        <p:spPr>
          <a:xfrm>
            <a:off x="6422517" y="3830503"/>
            <a:ext cx="38343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#2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793960-8BF5-485F-8EA7-BBDB091E5175}"/>
              </a:ext>
            </a:extLst>
          </p:cNvPr>
          <p:cNvSpPr/>
          <p:nvPr/>
        </p:nvSpPr>
        <p:spPr>
          <a:xfrm>
            <a:off x="6260461" y="4626369"/>
            <a:ext cx="23525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Calibri" pitchFamily="34" charset="0"/>
                <a:cs typeface="Calibri" pitchFamily="34" charset="0"/>
              </a:rPr>
              <a:t>1.47nM Daco+10.38nM Osimertinib</a:t>
            </a:r>
            <a:endParaRPr lang="zh-CN" altLang="en-U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3B8112-2A47-4ED1-9225-5D3AB1C70C59}"/>
              </a:ext>
            </a:extLst>
          </p:cNvPr>
          <p:cNvSpPr/>
          <p:nvPr/>
        </p:nvSpPr>
        <p:spPr>
          <a:xfrm>
            <a:off x="6548451" y="4889396"/>
            <a:ext cx="25440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Calibri" pitchFamily="34" charset="0"/>
                <a:cs typeface="Calibri" pitchFamily="34" charset="0"/>
              </a:rPr>
              <a:t>4.40nM Daco+10.38nM Osimertinib</a:t>
            </a:r>
            <a:endParaRPr lang="zh-CN" altLang="en-US" sz="1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71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D808A-EBEC-463D-BF05-C068C4DD6B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7286942"/>
              </p:ext>
            </p:extLst>
          </p:nvPr>
        </p:nvGraphicFramePr>
        <p:xfrm>
          <a:off x="457200" y="1016649"/>
          <a:ext cx="7315201" cy="6412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BD43207-71A2-45ED-A0DE-3674DEEDCF49}"/>
              </a:ext>
            </a:extLst>
          </p:cNvPr>
          <p:cNvSpPr/>
          <p:nvPr/>
        </p:nvSpPr>
        <p:spPr>
          <a:xfrm>
            <a:off x="2022506" y="1960002"/>
            <a:ext cx="9733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Vehicle(DMSO)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248E2C-5B23-4586-88D8-2FCD3A701CC2}"/>
              </a:ext>
            </a:extLst>
          </p:cNvPr>
          <p:cNvSpPr/>
          <p:nvPr/>
        </p:nvSpPr>
        <p:spPr>
          <a:xfrm>
            <a:off x="2884372" y="1981793"/>
            <a:ext cx="13244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Osimertinib 10.38 </a:t>
            </a:r>
            <a:r>
              <a:rPr lang="en-US" altLang="zh-CN" sz="10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nM</a:t>
            </a:r>
            <a:endParaRPr lang="zh-CN" altLang="en-US" sz="10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B498B0-CA96-44E6-A4B1-5D2EC6EB1E44}"/>
              </a:ext>
            </a:extLst>
          </p:cNvPr>
          <p:cNvSpPr/>
          <p:nvPr/>
        </p:nvSpPr>
        <p:spPr>
          <a:xfrm>
            <a:off x="2439171" y="2168396"/>
            <a:ext cx="8435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Daco</a:t>
            </a:r>
            <a:r>
              <a:rPr lang="en-US" sz="1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4.4nM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4F88C0-869E-4521-A9F7-55E2DEC59F5B}"/>
              </a:ext>
            </a:extLst>
          </p:cNvPr>
          <p:cNvSpPr/>
          <p:nvPr/>
        </p:nvSpPr>
        <p:spPr>
          <a:xfrm>
            <a:off x="4049913" y="1563256"/>
            <a:ext cx="107223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1.47nM Daco+5.19nM Osimertinib</a:t>
            </a:r>
            <a:endParaRPr lang="zh-CN" altLang="en-US" sz="105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353AFF-1C8B-4FBC-B564-5AD172EE5E2E}"/>
              </a:ext>
            </a:extLst>
          </p:cNvPr>
          <p:cNvSpPr/>
          <p:nvPr/>
        </p:nvSpPr>
        <p:spPr>
          <a:xfrm>
            <a:off x="4929739" y="2088481"/>
            <a:ext cx="12906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2.94nM </a:t>
            </a:r>
            <a:r>
              <a:rPr lang="en-US" altLang="zh-CN" sz="10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Daco</a:t>
            </a:r>
            <a:r>
              <a:rPr lang="en-US" altLang="zh-CN" sz="1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+</a:t>
            </a:r>
          </a:p>
          <a:p>
            <a:r>
              <a:rPr lang="en-US" altLang="zh-CN" sz="1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5.19nM Osimertinib</a:t>
            </a:r>
            <a:endParaRPr lang="zh-CN" altLang="en-US" sz="10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EE9A4027-8B1D-4B27-AA36-8A9E329BF871}"/>
              </a:ext>
            </a:extLst>
          </p:cNvPr>
          <p:cNvSpPr/>
          <p:nvPr/>
        </p:nvSpPr>
        <p:spPr bwMode="auto">
          <a:xfrm>
            <a:off x="4920956" y="1981793"/>
            <a:ext cx="49025" cy="563401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85F225-9F2C-425D-8DD8-F0F75B5738D0}"/>
              </a:ext>
            </a:extLst>
          </p:cNvPr>
          <p:cNvSpPr/>
          <p:nvPr/>
        </p:nvSpPr>
        <p:spPr>
          <a:xfrm>
            <a:off x="6476924" y="2962264"/>
            <a:ext cx="14481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Calibri" pitchFamily="34" charset="0"/>
                <a:cs typeface="Calibri" pitchFamily="34" charset="0"/>
              </a:rPr>
              <a:t>1.47nM </a:t>
            </a:r>
            <a:r>
              <a:rPr lang="en-US" altLang="zh-CN" sz="1000" dirty="0" err="1">
                <a:latin typeface="Calibri" pitchFamily="34" charset="0"/>
                <a:cs typeface="Calibri" pitchFamily="34" charset="0"/>
              </a:rPr>
              <a:t>Daco</a:t>
            </a:r>
            <a:r>
              <a:rPr lang="en-US" altLang="zh-CN" sz="1000" dirty="0">
                <a:latin typeface="Calibri" pitchFamily="34" charset="0"/>
                <a:cs typeface="Calibri" pitchFamily="34" charset="0"/>
              </a:rPr>
              <a:t>+</a:t>
            </a:r>
          </a:p>
          <a:p>
            <a:r>
              <a:rPr lang="en-US" altLang="zh-CN" sz="1000" dirty="0">
                <a:latin typeface="Calibri" pitchFamily="34" charset="0"/>
                <a:cs typeface="Calibri" pitchFamily="34" charset="0"/>
              </a:rPr>
              <a:t>10.38nM Osimertinib</a:t>
            </a:r>
            <a:endParaRPr lang="zh-CN" altLang="en-U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3816BC-F4E2-4EAD-AFA0-AB19C993EAB7}"/>
              </a:ext>
            </a:extLst>
          </p:cNvPr>
          <p:cNvSpPr/>
          <p:nvPr/>
        </p:nvSpPr>
        <p:spPr>
          <a:xfrm>
            <a:off x="6500354" y="4309154"/>
            <a:ext cx="25440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Calibri" pitchFamily="34" charset="0"/>
                <a:cs typeface="Calibri" pitchFamily="34" charset="0"/>
              </a:rPr>
              <a:t>4.40nM Daco+10.38nM Osimertinib</a:t>
            </a:r>
            <a:endParaRPr lang="zh-CN" altLang="en-U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8C733A-5F66-46EE-B96E-3F1D2B2FB910}"/>
              </a:ext>
            </a:extLst>
          </p:cNvPr>
          <p:cNvSpPr/>
          <p:nvPr/>
        </p:nvSpPr>
        <p:spPr>
          <a:xfrm>
            <a:off x="7024881" y="4759378"/>
            <a:ext cx="25440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Calibri" pitchFamily="34" charset="0"/>
                <a:cs typeface="Calibri" pitchFamily="34" charset="0"/>
              </a:rPr>
              <a:t>2.94nM Daco+20.75nM Osimertinib</a:t>
            </a:r>
            <a:endParaRPr lang="zh-CN" altLang="en-US" sz="1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6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fizer WRDM 1">
      <a:dk1>
        <a:srgbClr val="000000"/>
      </a:dk1>
      <a:lt1>
        <a:srgbClr val="FFFFFF"/>
      </a:lt1>
      <a:dk2>
        <a:srgbClr val="616365"/>
      </a:dk2>
      <a:lt2>
        <a:srgbClr val="0093D0"/>
      </a:lt2>
      <a:accent1>
        <a:srgbClr val="002496"/>
      </a:accent1>
      <a:accent2>
        <a:srgbClr val="00AEEF"/>
      </a:accent2>
      <a:accent3>
        <a:srgbClr val="CC282B"/>
      </a:accent3>
      <a:accent4>
        <a:srgbClr val="D6006E"/>
      </a:accent4>
      <a:accent5>
        <a:srgbClr val="00A950"/>
      </a:accent5>
      <a:accent6>
        <a:srgbClr val="F8971D"/>
      </a:accent6>
      <a:hlink>
        <a:srgbClr val="0033FF"/>
      </a:hlink>
      <a:folHlink>
        <a:srgbClr val="0033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4" id="{7867A8F3-9A84-F040-8B06-D2CE32AE9628}" vid="{0F45AC59-C7B1-EA4D-AFD9-ACD04B0D2F03}"/>
    </a:ext>
  </a:extLst>
</a:theme>
</file>

<file path=ppt/theme/theme2.xml><?xml version="1.0" encoding="utf-8"?>
<a:theme xmlns:a="http://schemas.openxmlformats.org/drawingml/2006/main" name="WRD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D03775FA03F44DBF3B0062FBB87D72" ma:contentTypeVersion="1" ma:contentTypeDescription="Create a new document." ma:contentTypeScope="" ma:versionID="e183c2bbed67306d43d479ba170365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da1f7c301f225c94c0190e80f816cbd2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Categories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ategories" ma:index="8" nillable="true" ma:displayName="Categories" ma:internalName="Categories">
      <xsd:simpleType>
        <xsd:restriction base="dms:Text"/>
      </xsd:simpleType>
    </xsd:element>
    <xsd:element name="PublishingStartDate" ma:index="10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9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Categories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5631414-C00F-4A97-BA66-187D362120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9EAC7A-FBBC-49AD-9C0A-ADCE509148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E08B15-5559-4C99-8FF7-A5780374460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WRDM Breakthrough Template 3X4</Template>
  <TotalTime>627</TotalTime>
  <Words>892</Words>
  <Application>Microsoft Macintosh PowerPoint</Application>
  <PresentationFormat>On-screen Show (4:3)</PresentationFormat>
  <Paragraphs>117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 Unicode MS</vt:lpstr>
      <vt:lpstr>Adobe Fan Heiti Std B</vt:lpstr>
      <vt:lpstr>Arial</vt:lpstr>
      <vt:lpstr>Arial Narrow</vt:lpstr>
      <vt:lpstr>Calibri</vt:lpstr>
      <vt:lpstr>Wingdings</vt:lpstr>
      <vt:lpstr>Office Theme</vt:lpstr>
      <vt:lpstr>WRD Theme</vt:lpstr>
      <vt:lpstr>1_Office Theme</vt:lpstr>
      <vt:lpstr>Prism 5</vt:lpstr>
      <vt:lpstr>Prism Project</vt:lpstr>
      <vt:lpstr>Slides </vt:lpstr>
      <vt:lpstr>Daco and Osi in EGFRmut NSCLC</vt:lpstr>
      <vt:lpstr>PowerPoint Presentation</vt:lpstr>
      <vt:lpstr>Cell viability IC50 (HDB)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Yuli</dc:creator>
  <cp:lastModifiedBy>Poels, Kamrine Elisa</cp:lastModifiedBy>
  <cp:revision>21</cp:revision>
  <dcterms:created xsi:type="dcterms:W3CDTF">2019-10-09T16:43:25Z</dcterms:created>
  <dcterms:modified xsi:type="dcterms:W3CDTF">2019-10-21T02:08:24Z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0x010100DDD03775FA03F44DBF3B0062FBB87D72</vt:lpwstr>
  </property>
</Properties>
</file>