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40"/>
  </p:notesMasterIdLst>
  <p:sldIdLst>
    <p:sldId id="272" r:id="rId6"/>
    <p:sldId id="257" r:id="rId7"/>
    <p:sldId id="269" r:id="rId8"/>
    <p:sldId id="273" r:id="rId9"/>
    <p:sldId id="295" r:id="rId10"/>
    <p:sldId id="274" r:id="rId11"/>
    <p:sldId id="294" r:id="rId12"/>
    <p:sldId id="275" r:id="rId13"/>
    <p:sldId id="276" r:id="rId14"/>
    <p:sldId id="300" r:id="rId15"/>
    <p:sldId id="296" r:id="rId16"/>
    <p:sldId id="297" r:id="rId17"/>
    <p:sldId id="298" r:id="rId18"/>
    <p:sldId id="277" r:id="rId19"/>
    <p:sldId id="278" r:id="rId20"/>
    <p:sldId id="279" r:id="rId21"/>
    <p:sldId id="280" r:id="rId22"/>
    <p:sldId id="282" r:id="rId23"/>
    <p:sldId id="301" r:id="rId24"/>
    <p:sldId id="303" r:id="rId25"/>
    <p:sldId id="302" r:id="rId26"/>
    <p:sldId id="299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8"/>
    <p:restoredTop sz="93451"/>
  </p:normalViewPr>
  <p:slideViewPr>
    <p:cSldViewPr snapToGrid="0" snapToObjects="1">
      <p:cViewPr>
        <p:scale>
          <a:sx n="60" d="100"/>
          <a:sy n="60" d="100"/>
        </p:scale>
        <p:origin x="1436" y="-3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CC629-CD64-4ED9-9236-27DE5134E855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B24BED-40D0-4666-B80F-FA887DB8D7D1}">
      <dgm:prSet phldrT="[Text]" custT="1"/>
      <dgm:spPr/>
      <dgm:t>
        <a:bodyPr/>
        <a:lstStyle/>
        <a:p>
          <a:r>
            <a:rPr lang="en-US" sz="2400" b="0">
              <a:latin typeface="+mn-lt"/>
              <a:cs typeface="Arial" pitchFamily="34" charset="0"/>
            </a:rPr>
            <a:t>1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C03E27A8-AAEA-4120-A353-0987483EF10C}" type="parTrans" cxnId="{6FA9C564-2149-4A32-BE3B-325DC79A83D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3BBD6F5-EC30-4391-9EC5-30D40CD65C1D}" type="sibTrans" cxnId="{6FA9C564-2149-4A32-BE3B-325DC79A83D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446C6094-EC1A-4EFF-869F-0666F6CD2E56}">
      <dgm:prSet phldrT="[Text]" custT="1"/>
      <dgm:spPr/>
      <dgm:t>
        <a:bodyPr/>
        <a:lstStyle/>
        <a:p>
          <a:r>
            <a:rPr lang="id-ID" sz="2400" dirty="0"/>
            <a:t>The Derivative as a Function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8F373C32-0D4F-49B1-A02E-62FCFEC09CEE}" type="parTrans" cxnId="{C398DCB2-A12E-4B8D-9629-2DB52353B0CF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DB260F7-572C-4510-9F4D-D7DD296ADCCE}" type="sibTrans" cxnId="{C398DCB2-A12E-4B8D-9629-2DB52353B0CF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441CB3A-F032-4C4C-82EB-97D50F55158A}">
      <dgm:prSet phldrT="[Text]" custT="1"/>
      <dgm:spPr/>
      <dgm:t>
        <a:bodyPr/>
        <a:lstStyle/>
        <a:p>
          <a:r>
            <a:rPr lang="en-US" sz="2400" b="0">
              <a:latin typeface="+mn-lt"/>
              <a:cs typeface="Arial" pitchFamily="34" charset="0"/>
            </a:rPr>
            <a:t>2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02C6E83D-CCD9-456E-B439-7AF76A376F19}" type="parTrans" cxnId="{863B190E-1A2B-4BF1-9BDB-C1A2E0663A03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4DA15B8-9723-4F90-9D8A-3C25CEE47636}" type="sibTrans" cxnId="{863B190E-1A2B-4BF1-9BDB-C1A2E0663A03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34DA093-4F62-4914-9F67-D38B80A30884}">
      <dgm:prSet phldrT="[Text]" custT="1"/>
      <dgm:spPr/>
      <dgm:t>
        <a:bodyPr/>
        <a:lstStyle/>
        <a:p>
          <a:r>
            <a:rPr lang="id-ID" sz="2400" dirty="0"/>
            <a:t>Derivatives of Polynomials and Exponential Functions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0421E4D7-ADF5-4BB7-9C48-22D27C5F84A6}" type="parTrans" cxnId="{CE0E3765-5FBC-442F-A80F-BD4D83C4F912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3B861FD1-DE3C-49F0-8F60-7A30A1530484}" type="sibTrans" cxnId="{CE0E3765-5FBC-442F-A80F-BD4D83C4F912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1033640F-B74B-4109-9164-5723E09C942C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3</a:t>
          </a:r>
        </a:p>
      </dgm:t>
    </dgm:pt>
    <dgm:pt modelId="{B6FE9C9B-A532-4BC3-9528-12585CEC3009}" type="parTrans" cxnId="{29100608-74CE-47ED-A83D-ED707629726A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03512520-ECDF-4A70-8AD6-A8FCEBBC8571}" type="sibTrans" cxnId="{29100608-74CE-47ED-A83D-ED707629726A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A0FC46A-CC1C-46F0-B805-A41F2CE73CBD}">
      <dgm:prSet phldrT="[Text]" custT="1"/>
      <dgm:spPr/>
      <dgm:t>
        <a:bodyPr/>
        <a:lstStyle/>
        <a:p>
          <a:r>
            <a:rPr lang="id-ID" sz="2400" dirty="0"/>
            <a:t>The Product and Quotient Rules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F76E0E75-82CE-42AE-A67E-9F71DED54BBC}" type="parTrans" cxnId="{BCA06633-89EB-40FF-979D-76CBBFA2529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8224C176-FED7-4CC1-ACC7-AA15D633ADCB}" type="sibTrans" cxnId="{BCA06633-89EB-40FF-979D-76CBBFA2529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56E2352-0507-4B9B-A598-DDE4E25DA7AE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4</a:t>
          </a:r>
        </a:p>
      </dgm:t>
    </dgm:pt>
    <dgm:pt modelId="{C54FA871-851B-4C55-BFE0-8E519041898E}" type="parTrans" cxnId="{AC71C5E7-1909-4237-B107-4C17233F908A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420CD889-EC49-4D3E-A1EA-B01C810B63F4}" type="sibTrans" cxnId="{AC71C5E7-1909-4237-B107-4C17233F908A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DF6ACFB4-D458-44CF-A084-A65F3F39BE58}">
      <dgm:prSet phldrT="[Text]" custT="1"/>
      <dgm:spPr/>
      <dgm:t>
        <a:bodyPr/>
        <a:lstStyle/>
        <a:p>
          <a:r>
            <a:rPr lang="id-ID" sz="2400" dirty="0"/>
            <a:t>Derivatives of Trigonometric Functions 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FF0A6196-B93D-48D4-958B-C9BB7C4D0DF2}" type="parTrans" cxnId="{765D46AF-F445-4EB2-9BDC-B46814535C74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346C932B-24C9-4CE3-9EF5-430751950303}" type="sibTrans" cxnId="{765D46AF-F445-4EB2-9BDC-B46814535C74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8FEC411F-10A4-45D9-9404-17891429C3AE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5</a:t>
          </a:r>
        </a:p>
      </dgm:t>
    </dgm:pt>
    <dgm:pt modelId="{F86F65CC-8BD1-4D47-A54D-88AB86EB0209}" type="parTrans" cxnId="{700EC2A3-4024-4944-8AD5-C0D7FF3B3E18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1C17B397-AEE4-465B-A42B-90D47D1E4506}" type="sibTrans" cxnId="{700EC2A3-4024-4944-8AD5-C0D7FF3B3E18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2E1EDAB5-3996-4CC1-9536-6D6143C143E1}">
      <dgm:prSet phldrT="[Text]" custT="1"/>
      <dgm:spPr/>
      <dgm:t>
        <a:bodyPr/>
        <a:lstStyle/>
        <a:p>
          <a:r>
            <a:rPr lang="id-ID" sz="2400" dirty="0"/>
            <a:t>The Chain Rule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6A35B99B-5A71-4FF1-B7ED-C1B8ED3E7A31}" type="parTrans" cxnId="{B287D823-974C-4D96-B50B-20D91F462D61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C44746BE-75D8-4706-9B27-C14202F370E6}" type="sibTrans" cxnId="{B287D823-974C-4D96-B50B-20D91F462D61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A3C9737F-51C1-4CA8-8ED2-8736CCDC7723}" type="pres">
      <dgm:prSet presAssocID="{CDBCC629-CD64-4ED9-9236-27DE5134E855}" presName="linearFlow" presStyleCnt="0">
        <dgm:presLayoutVars>
          <dgm:dir/>
          <dgm:animLvl val="lvl"/>
          <dgm:resizeHandles val="exact"/>
        </dgm:presLayoutVars>
      </dgm:prSet>
      <dgm:spPr/>
    </dgm:pt>
    <dgm:pt modelId="{48E21809-B4C1-46A8-A6D3-8E350C7877C0}" type="pres">
      <dgm:prSet presAssocID="{0DB24BED-40D0-4666-B80F-FA887DB8D7D1}" presName="composite" presStyleCnt="0"/>
      <dgm:spPr/>
    </dgm:pt>
    <dgm:pt modelId="{C69F07A0-E9B1-4F6F-A088-8D72908A4475}" type="pres">
      <dgm:prSet presAssocID="{0DB24BED-40D0-4666-B80F-FA887DB8D7D1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20C34C2-D1E2-4028-BEA7-A014F9AB9237}" type="pres">
      <dgm:prSet presAssocID="{0DB24BED-40D0-4666-B80F-FA887DB8D7D1}" presName="descendantText" presStyleLbl="alignAcc1" presStyleIdx="0" presStyleCnt="5">
        <dgm:presLayoutVars>
          <dgm:bulletEnabled val="1"/>
        </dgm:presLayoutVars>
      </dgm:prSet>
      <dgm:spPr/>
    </dgm:pt>
    <dgm:pt modelId="{495B600B-3BD3-4DEA-8EE4-AB169ED60142}" type="pres">
      <dgm:prSet presAssocID="{53BBD6F5-EC30-4391-9EC5-30D40CD65C1D}" presName="sp" presStyleCnt="0"/>
      <dgm:spPr/>
    </dgm:pt>
    <dgm:pt modelId="{046C1F49-D1D2-4BDA-BA46-E977D7B83123}" type="pres">
      <dgm:prSet presAssocID="{5441CB3A-F032-4C4C-82EB-97D50F55158A}" presName="composite" presStyleCnt="0"/>
      <dgm:spPr/>
    </dgm:pt>
    <dgm:pt modelId="{42B82644-8E62-41B9-BF52-4637CB595D7B}" type="pres">
      <dgm:prSet presAssocID="{5441CB3A-F032-4C4C-82EB-97D50F55158A}" presName="parentText" presStyleLbl="alignNode1" presStyleIdx="1" presStyleCnt="5" custScaleY="157561">
        <dgm:presLayoutVars>
          <dgm:chMax val="1"/>
          <dgm:bulletEnabled val="1"/>
        </dgm:presLayoutVars>
      </dgm:prSet>
      <dgm:spPr/>
    </dgm:pt>
    <dgm:pt modelId="{1F017680-6743-4484-A831-A8E552CA3075}" type="pres">
      <dgm:prSet presAssocID="{5441CB3A-F032-4C4C-82EB-97D50F55158A}" presName="descendantText" presStyleLbl="alignAcc1" presStyleIdx="1" presStyleCnt="5" custScaleY="177961" custLinFactNeighborY="-1855">
        <dgm:presLayoutVars>
          <dgm:bulletEnabled val="1"/>
        </dgm:presLayoutVars>
      </dgm:prSet>
      <dgm:spPr/>
    </dgm:pt>
    <dgm:pt modelId="{4A94C6DC-2B2B-4D49-B4D5-12FB665ACAD2}" type="pres">
      <dgm:prSet presAssocID="{E4DA15B8-9723-4F90-9D8A-3C25CEE47636}" presName="sp" presStyleCnt="0"/>
      <dgm:spPr/>
    </dgm:pt>
    <dgm:pt modelId="{18B576CF-7238-47CB-93B0-B7A0DDCB8FD8}" type="pres">
      <dgm:prSet presAssocID="{1033640F-B74B-4109-9164-5723E09C942C}" presName="composite" presStyleCnt="0"/>
      <dgm:spPr/>
    </dgm:pt>
    <dgm:pt modelId="{AEAA515E-BB43-46DA-A554-CDDA842C250D}" type="pres">
      <dgm:prSet presAssocID="{1033640F-B74B-4109-9164-5723E09C942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124D31A-EC50-4177-85C1-F3437DD648B9}" type="pres">
      <dgm:prSet presAssocID="{1033640F-B74B-4109-9164-5723E09C942C}" presName="descendantText" presStyleLbl="alignAcc1" presStyleIdx="2" presStyleCnt="5">
        <dgm:presLayoutVars>
          <dgm:bulletEnabled val="1"/>
        </dgm:presLayoutVars>
      </dgm:prSet>
      <dgm:spPr/>
    </dgm:pt>
    <dgm:pt modelId="{A6F48326-726C-4944-8BD0-157DD42E3435}" type="pres">
      <dgm:prSet presAssocID="{03512520-ECDF-4A70-8AD6-A8FCEBBC8571}" presName="sp" presStyleCnt="0"/>
      <dgm:spPr/>
    </dgm:pt>
    <dgm:pt modelId="{821CAFC4-56CC-4597-8414-03A0F7A1B8E2}" type="pres">
      <dgm:prSet presAssocID="{E56E2352-0507-4B9B-A598-DDE4E25DA7AE}" presName="composite" presStyleCnt="0"/>
      <dgm:spPr/>
    </dgm:pt>
    <dgm:pt modelId="{C10D429E-0984-4592-9439-4A03CC8A46A9}" type="pres">
      <dgm:prSet presAssocID="{E56E2352-0507-4B9B-A598-DDE4E25DA7A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75282D2-AE49-4B12-9B50-C6CCB75BFC6F}" type="pres">
      <dgm:prSet presAssocID="{E56E2352-0507-4B9B-A598-DDE4E25DA7AE}" presName="descendantText" presStyleLbl="alignAcc1" presStyleIdx="3" presStyleCnt="5">
        <dgm:presLayoutVars>
          <dgm:bulletEnabled val="1"/>
        </dgm:presLayoutVars>
      </dgm:prSet>
      <dgm:spPr/>
    </dgm:pt>
    <dgm:pt modelId="{E16FBDC5-757A-434C-BDEF-48D396058187}" type="pres">
      <dgm:prSet presAssocID="{420CD889-EC49-4D3E-A1EA-B01C810B63F4}" presName="sp" presStyleCnt="0"/>
      <dgm:spPr/>
    </dgm:pt>
    <dgm:pt modelId="{58AD3C4C-0947-442D-90CD-AAEC2E4FEA72}" type="pres">
      <dgm:prSet presAssocID="{8FEC411F-10A4-45D9-9404-17891429C3AE}" presName="composite" presStyleCnt="0"/>
      <dgm:spPr/>
    </dgm:pt>
    <dgm:pt modelId="{87E7D0E8-BEDB-4919-8D89-5D03A271EAF1}" type="pres">
      <dgm:prSet presAssocID="{8FEC411F-10A4-45D9-9404-17891429C3AE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9E6B6149-085C-432B-9995-6BB5AE72A70B}" type="pres">
      <dgm:prSet presAssocID="{8FEC411F-10A4-45D9-9404-17891429C3AE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85C6506-3E62-4B63-B57F-F8337D032424}" type="presOf" srcId="{2E1EDAB5-3996-4CC1-9536-6D6143C143E1}" destId="{9E6B6149-085C-432B-9995-6BB5AE72A70B}" srcOrd="0" destOrd="0" presId="urn:microsoft.com/office/officeart/2005/8/layout/chevron2"/>
    <dgm:cxn modelId="{29100608-74CE-47ED-A83D-ED707629726A}" srcId="{CDBCC629-CD64-4ED9-9236-27DE5134E855}" destId="{1033640F-B74B-4109-9164-5723E09C942C}" srcOrd="2" destOrd="0" parTransId="{B6FE9C9B-A532-4BC3-9528-12585CEC3009}" sibTransId="{03512520-ECDF-4A70-8AD6-A8FCEBBC8571}"/>
    <dgm:cxn modelId="{1295AF09-BB8F-4759-8CA5-F2AB71488A12}" type="presOf" srcId="{8FEC411F-10A4-45D9-9404-17891429C3AE}" destId="{87E7D0E8-BEDB-4919-8D89-5D03A271EAF1}" srcOrd="0" destOrd="0" presId="urn:microsoft.com/office/officeart/2005/8/layout/chevron2"/>
    <dgm:cxn modelId="{863B190E-1A2B-4BF1-9BDB-C1A2E0663A03}" srcId="{CDBCC629-CD64-4ED9-9236-27DE5134E855}" destId="{5441CB3A-F032-4C4C-82EB-97D50F55158A}" srcOrd="1" destOrd="0" parTransId="{02C6E83D-CCD9-456E-B439-7AF76A376F19}" sibTransId="{E4DA15B8-9723-4F90-9D8A-3C25CEE47636}"/>
    <dgm:cxn modelId="{B287D823-974C-4D96-B50B-20D91F462D61}" srcId="{8FEC411F-10A4-45D9-9404-17891429C3AE}" destId="{2E1EDAB5-3996-4CC1-9536-6D6143C143E1}" srcOrd="0" destOrd="0" parTransId="{6A35B99B-5A71-4FF1-B7ED-C1B8ED3E7A31}" sibTransId="{C44746BE-75D8-4706-9B27-C14202F370E6}"/>
    <dgm:cxn modelId="{5AE2B32D-C419-42A2-84A2-E8124C3F4C8B}" type="presOf" srcId="{0DB24BED-40D0-4666-B80F-FA887DB8D7D1}" destId="{C69F07A0-E9B1-4F6F-A088-8D72908A4475}" srcOrd="0" destOrd="0" presId="urn:microsoft.com/office/officeart/2005/8/layout/chevron2"/>
    <dgm:cxn modelId="{BCA06633-89EB-40FF-979D-76CBBFA2529E}" srcId="{1033640F-B74B-4109-9164-5723E09C942C}" destId="{AA0FC46A-CC1C-46F0-B805-A41F2CE73CBD}" srcOrd="0" destOrd="0" parTransId="{F76E0E75-82CE-42AE-A67E-9F71DED54BBC}" sibTransId="{8224C176-FED7-4CC1-ACC7-AA15D633ADCB}"/>
    <dgm:cxn modelId="{A4719C39-C197-4212-A0C7-7F5D129C1C69}" type="presOf" srcId="{E56E2352-0507-4B9B-A598-DDE4E25DA7AE}" destId="{C10D429E-0984-4592-9439-4A03CC8A46A9}" srcOrd="0" destOrd="0" presId="urn:microsoft.com/office/officeart/2005/8/layout/chevron2"/>
    <dgm:cxn modelId="{6FA9C564-2149-4A32-BE3B-325DC79A83DE}" srcId="{CDBCC629-CD64-4ED9-9236-27DE5134E855}" destId="{0DB24BED-40D0-4666-B80F-FA887DB8D7D1}" srcOrd="0" destOrd="0" parTransId="{C03E27A8-AAEA-4120-A353-0987483EF10C}" sibTransId="{53BBD6F5-EC30-4391-9EC5-30D40CD65C1D}"/>
    <dgm:cxn modelId="{CE0E3765-5FBC-442F-A80F-BD4D83C4F912}" srcId="{5441CB3A-F032-4C4C-82EB-97D50F55158A}" destId="{234DA093-4F62-4914-9F67-D38B80A30884}" srcOrd="0" destOrd="0" parTransId="{0421E4D7-ADF5-4BB7-9C48-22D27C5F84A6}" sibTransId="{3B861FD1-DE3C-49F0-8F60-7A30A1530484}"/>
    <dgm:cxn modelId="{415A8D77-475A-459A-B6EB-FFAD289FD3D0}" type="presOf" srcId="{1033640F-B74B-4109-9164-5723E09C942C}" destId="{AEAA515E-BB43-46DA-A554-CDDA842C250D}" srcOrd="0" destOrd="0" presId="urn:microsoft.com/office/officeart/2005/8/layout/chevron2"/>
    <dgm:cxn modelId="{6C1AA286-2A23-4B5B-A516-75DED10498CC}" type="presOf" srcId="{446C6094-EC1A-4EFF-869F-0666F6CD2E56}" destId="{420C34C2-D1E2-4028-BEA7-A014F9AB9237}" srcOrd="0" destOrd="0" presId="urn:microsoft.com/office/officeart/2005/8/layout/chevron2"/>
    <dgm:cxn modelId="{341DD887-1E6F-4FAA-8BC0-898977D40096}" type="presOf" srcId="{CDBCC629-CD64-4ED9-9236-27DE5134E855}" destId="{A3C9737F-51C1-4CA8-8ED2-8736CCDC7723}" srcOrd="0" destOrd="0" presId="urn:microsoft.com/office/officeart/2005/8/layout/chevron2"/>
    <dgm:cxn modelId="{36070289-24BE-4CDF-8259-4BDDEF1D9F32}" type="presOf" srcId="{5441CB3A-F032-4C4C-82EB-97D50F55158A}" destId="{42B82644-8E62-41B9-BF52-4637CB595D7B}" srcOrd="0" destOrd="0" presId="urn:microsoft.com/office/officeart/2005/8/layout/chevron2"/>
    <dgm:cxn modelId="{700EC2A3-4024-4944-8AD5-C0D7FF3B3E18}" srcId="{CDBCC629-CD64-4ED9-9236-27DE5134E855}" destId="{8FEC411F-10A4-45D9-9404-17891429C3AE}" srcOrd="4" destOrd="0" parTransId="{F86F65CC-8BD1-4D47-A54D-88AB86EB0209}" sibTransId="{1C17B397-AEE4-465B-A42B-90D47D1E4506}"/>
    <dgm:cxn modelId="{AA1A6EAE-FAFD-4519-953F-B73EBF1CFED7}" type="presOf" srcId="{234DA093-4F62-4914-9F67-D38B80A30884}" destId="{1F017680-6743-4484-A831-A8E552CA3075}" srcOrd="0" destOrd="0" presId="urn:microsoft.com/office/officeart/2005/8/layout/chevron2"/>
    <dgm:cxn modelId="{765D46AF-F445-4EB2-9BDC-B46814535C74}" srcId="{E56E2352-0507-4B9B-A598-DDE4E25DA7AE}" destId="{DF6ACFB4-D458-44CF-A084-A65F3F39BE58}" srcOrd="0" destOrd="0" parTransId="{FF0A6196-B93D-48D4-958B-C9BB7C4D0DF2}" sibTransId="{346C932B-24C9-4CE3-9EF5-430751950303}"/>
    <dgm:cxn modelId="{C398DCB2-A12E-4B8D-9629-2DB52353B0CF}" srcId="{0DB24BED-40D0-4666-B80F-FA887DB8D7D1}" destId="{446C6094-EC1A-4EFF-869F-0666F6CD2E56}" srcOrd="0" destOrd="0" parTransId="{8F373C32-0D4F-49B1-A02E-62FCFEC09CEE}" sibTransId="{ADB260F7-572C-4510-9F4D-D7DD296ADCCE}"/>
    <dgm:cxn modelId="{3C0EEEC3-FA74-4E2F-BD48-D253AB4F5037}" type="presOf" srcId="{DF6ACFB4-D458-44CF-A084-A65F3F39BE58}" destId="{D75282D2-AE49-4B12-9B50-C6CCB75BFC6F}" srcOrd="0" destOrd="0" presId="urn:microsoft.com/office/officeart/2005/8/layout/chevron2"/>
    <dgm:cxn modelId="{AC71C5E7-1909-4237-B107-4C17233F908A}" srcId="{CDBCC629-CD64-4ED9-9236-27DE5134E855}" destId="{E56E2352-0507-4B9B-A598-DDE4E25DA7AE}" srcOrd="3" destOrd="0" parTransId="{C54FA871-851B-4C55-BFE0-8E519041898E}" sibTransId="{420CD889-EC49-4D3E-A1EA-B01C810B63F4}"/>
    <dgm:cxn modelId="{2A4986EA-1AFA-46DB-9B6D-8DFA27BCAD85}" type="presOf" srcId="{AA0FC46A-CC1C-46F0-B805-A41F2CE73CBD}" destId="{C124D31A-EC50-4177-85C1-F3437DD648B9}" srcOrd="0" destOrd="0" presId="urn:microsoft.com/office/officeart/2005/8/layout/chevron2"/>
    <dgm:cxn modelId="{5FF2819F-4D1C-4B09-B949-7DB7FBBDF52C}" type="presParOf" srcId="{A3C9737F-51C1-4CA8-8ED2-8736CCDC7723}" destId="{48E21809-B4C1-46A8-A6D3-8E350C7877C0}" srcOrd="0" destOrd="0" presId="urn:microsoft.com/office/officeart/2005/8/layout/chevron2"/>
    <dgm:cxn modelId="{4FB2711F-3AC6-4791-8DED-B4FB38FCDFEA}" type="presParOf" srcId="{48E21809-B4C1-46A8-A6D3-8E350C7877C0}" destId="{C69F07A0-E9B1-4F6F-A088-8D72908A4475}" srcOrd="0" destOrd="0" presId="urn:microsoft.com/office/officeart/2005/8/layout/chevron2"/>
    <dgm:cxn modelId="{B1A5CAC5-8291-49DA-9F79-D9B71237C891}" type="presParOf" srcId="{48E21809-B4C1-46A8-A6D3-8E350C7877C0}" destId="{420C34C2-D1E2-4028-BEA7-A014F9AB9237}" srcOrd="1" destOrd="0" presId="urn:microsoft.com/office/officeart/2005/8/layout/chevron2"/>
    <dgm:cxn modelId="{FE52DB1C-E448-42B5-9E7F-CA5A219AF827}" type="presParOf" srcId="{A3C9737F-51C1-4CA8-8ED2-8736CCDC7723}" destId="{495B600B-3BD3-4DEA-8EE4-AB169ED60142}" srcOrd="1" destOrd="0" presId="urn:microsoft.com/office/officeart/2005/8/layout/chevron2"/>
    <dgm:cxn modelId="{153CCCA2-8356-4E9E-8203-3CE2B415862D}" type="presParOf" srcId="{A3C9737F-51C1-4CA8-8ED2-8736CCDC7723}" destId="{046C1F49-D1D2-4BDA-BA46-E977D7B83123}" srcOrd="2" destOrd="0" presId="urn:microsoft.com/office/officeart/2005/8/layout/chevron2"/>
    <dgm:cxn modelId="{A253BBCC-E84A-4437-A259-AA065F96E58A}" type="presParOf" srcId="{046C1F49-D1D2-4BDA-BA46-E977D7B83123}" destId="{42B82644-8E62-41B9-BF52-4637CB595D7B}" srcOrd="0" destOrd="0" presId="urn:microsoft.com/office/officeart/2005/8/layout/chevron2"/>
    <dgm:cxn modelId="{51D0A5C7-1A64-4CC5-999A-56D25988A791}" type="presParOf" srcId="{046C1F49-D1D2-4BDA-BA46-E977D7B83123}" destId="{1F017680-6743-4484-A831-A8E552CA3075}" srcOrd="1" destOrd="0" presId="urn:microsoft.com/office/officeart/2005/8/layout/chevron2"/>
    <dgm:cxn modelId="{6DA2B3A6-E0B6-4081-9105-894428B7AD04}" type="presParOf" srcId="{A3C9737F-51C1-4CA8-8ED2-8736CCDC7723}" destId="{4A94C6DC-2B2B-4D49-B4D5-12FB665ACAD2}" srcOrd="3" destOrd="0" presId="urn:microsoft.com/office/officeart/2005/8/layout/chevron2"/>
    <dgm:cxn modelId="{D09798A7-DE0D-45BE-904C-DA0CFCB103B1}" type="presParOf" srcId="{A3C9737F-51C1-4CA8-8ED2-8736CCDC7723}" destId="{18B576CF-7238-47CB-93B0-B7A0DDCB8FD8}" srcOrd="4" destOrd="0" presId="urn:microsoft.com/office/officeart/2005/8/layout/chevron2"/>
    <dgm:cxn modelId="{09AC4F95-A927-472C-BCB7-0C1B84EAD31F}" type="presParOf" srcId="{18B576CF-7238-47CB-93B0-B7A0DDCB8FD8}" destId="{AEAA515E-BB43-46DA-A554-CDDA842C250D}" srcOrd="0" destOrd="0" presId="urn:microsoft.com/office/officeart/2005/8/layout/chevron2"/>
    <dgm:cxn modelId="{A42DF368-25A5-4F6C-AD7B-F1A37626792D}" type="presParOf" srcId="{18B576CF-7238-47CB-93B0-B7A0DDCB8FD8}" destId="{C124D31A-EC50-4177-85C1-F3437DD648B9}" srcOrd="1" destOrd="0" presId="urn:microsoft.com/office/officeart/2005/8/layout/chevron2"/>
    <dgm:cxn modelId="{3D9C660E-6038-428F-8D3D-621FF756B383}" type="presParOf" srcId="{A3C9737F-51C1-4CA8-8ED2-8736CCDC7723}" destId="{A6F48326-726C-4944-8BD0-157DD42E3435}" srcOrd="5" destOrd="0" presId="urn:microsoft.com/office/officeart/2005/8/layout/chevron2"/>
    <dgm:cxn modelId="{193E39A0-DB1A-4A8F-95B9-8C6532C52F53}" type="presParOf" srcId="{A3C9737F-51C1-4CA8-8ED2-8736CCDC7723}" destId="{821CAFC4-56CC-4597-8414-03A0F7A1B8E2}" srcOrd="6" destOrd="0" presId="urn:microsoft.com/office/officeart/2005/8/layout/chevron2"/>
    <dgm:cxn modelId="{55BD3BD6-C8D3-4884-807D-9C51E4606107}" type="presParOf" srcId="{821CAFC4-56CC-4597-8414-03A0F7A1B8E2}" destId="{C10D429E-0984-4592-9439-4A03CC8A46A9}" srcOrd="0" destOrd="0" presId="urn:microsoft.com/office/officeart/2005/8/layout/chevron2"/>
    <dgm:cxn modelId="{6BACF515-F881-411C-B09A-6BDCFC27BB72}" type="presParOf" srcId="{821CAFC4-56CC-4597-8414-03A0F7A1B8E2}" destId="{D75282D2-AE49-4B12-9B50-C6CCB75BFC6F}" srcOrd="1" destOrd="0" presId="urn:microsoft.com/office/officeart/2005/8/layout/chevron2"/>
    <dgm:cxn modelId="{A8ADCFF7-C1E8-4D3E-AF7B-AF9EFA5BBA4C}" type="presParOf" srcId="{A3C9737F-51C1-4CA8-8ED2-8736CCDC7723}" destId="{E16FBDC5-757A-434C-BDEF-48D396058187}" srcOrd="7" destOrd="0" presId="urn:microsoft.com/office/officeart/2005/8/layout/chevron2"/>
    <dgm:cxn modelId="{38DAC1A6-DD25-4A8E-AEA1-55D703DA2073}" type="presParOf" srcId="{A3C9737F-51C1-4CA8-8ED2-8736CCDC7723}" destId="{58AD3C4C-0947-442D-90CD-AAEC2E4FEA72}" srcOrd="8" destOrd="0" presId="urn:microsoft.com/office/officeart/2005/8/layout/chevron2"/>
    <dgm:cxn modelId="{7E9F020F-8C39-4860-BEA9-3D7C6F270094}" type="presParOf" srcId="{58AD3C4C-0947-442D-90CD-AAEC2E4FEA72}" destId="{87E7D0E8-BEDB-4919-8D89-5D03A271EAF1}" srcOrd="0" destOrd="0" presId="urn:microsoft.com/office/officeart/2005/8/layout/chevron2"/>
    <dgm:cxn modelId="{7E89F6AA-007E-4DF2-8C71-6DB1863E08C0}" type="presParOf" srcId="{58AD3C4C-0947-442D-90CD-AAEC2E4FEA72}" destId="{9E6B6149-085C-432B-9995-6BB5AE72A70B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F07A0-E9B1-4F6F-A088-8D72908A4475}">
      <dsp:nvSpPr>
        <dsp:cNvPr id="0" name=""/>
        <dsp:cNvSpPr/>
      </dsp:nvSpPr>
      <dsp:spPr>
        <a:xfrm rot="5400000">
          <a:off x="-119828" y="123998"/>
          <a:ext cx="798854" cy="55919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+mn-lt"/>
              <a:cs typeface="Arial" pitchFamily="34" charset="0"/>
            </a:rPr>
            <a:t>1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1" y="283769"/>
        <a:ext cx="559197" cy="239657"/>
      </dsp:txXfrm>
    </dsp:sp>
    <dsp:sp modelId="{420C34C2-D1E2-4028-BEA7-A014F9AB9237}">
      <dsp:nvSpPr>
        <dsp:cNvPr id="0" name=""/>
        <dsp:cNvSpPr/>
      </dsp:nvSpPr>
      <dsp:spPr>
        <a:xfrm rot="5400000">
          <a:off x="3225056" y="-2661688"/>
          <a:ext cx="519255" cy="5850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/>
            <a:t>The Derivative as a Function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559197" y="29519"/>
        <a:ext cx="5825625" cy="468559"/>
      </dsp:txXfrm>
    </dsp:sp>
    <dsp:sp modelId="{42B82644-8E62-41B9-BF52-4637CB595D7B}">
      <dsp:nvSpPr>
        <dsp:cNvPr id="0" name=""/>
        <dsp:cNvSpPr/>
      </dsp:nvSpPr>
      <dsp:spPr>
        <a:xfrm rot="5400000">
          <a:off x="-349742" y="1046807"/>
          <a:ext cx="1258682" cy="55919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+mn-lt"/>
              <a:cs typeface="Arial" pitchFamily="34" charset="0"/>
            </a:rPr>
            <a:t>2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0" y="976664"/>
        <a:ext cx="559197" cy="699485"/>
      </dsp:txXfrm>
    </dsp:sp>
    <dsp:sp modelId="{1F017680-6743-4484-A831-A8E552CA3075}">
      <dsp:nvSpPr>
        <dsp:cNvPr id="0" name=""/>
        <dsp:cNvSpPr/>
      </dsp:nvSpPr>
      <dsp:spPr>
        <a:xfrm rot="5400000">
          <a:off x="3302247" y="-2028111"/>
          <a:ext cx="924071" cy="6410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/>
            <a:t>Derivatives of Polynomials and Exponential Functions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559198" y="760047"/>
        <a:ext cx="6365062" cy="833853"/>
      </dsp:txXfrm>
    </dsp:sp>
    <dsp:sp modelId="{AEAA515E-BB43-46DA-A554-CDDA842C250D}">
      <dsp:nvSpPr>
        <dsp:cNvPr id="0" name=""/>
        <dsp:cNvSpPr/>
      </dsp:nvSpPr>
      <dsp:spPr>
        <a:xfrm rot="5400000">
          <a:off x="-119828" y="1969615"/>
          <a:ext cx="798854" cy="55919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3</a:t>
          </a:r>
        </a:p>
      </dsp:txBody>
      <dsp:txXfrm rot="-5400000">
        <a:off x="1" y="2129386"/>
        <a:ext cx="559197" cy="239657"/>
      </dsp:txXfrm>
    </dsp:sp>
    <dsp:sp modelId="{C124D31A-EC50-4177-85C1-F3437DD648B9}">
      <dsp:nvSpPr>
        <dsp:cNvPr id="0" name=""/>
        <dsp:cNvSpPr/>
      </dsp:nvSpPr>
      <dsp:spPr>
        <a:xfrm rot="5400000">
          <a:off x="3504655" y="-1095670"/>
          <a:ext cx="519255" cy="6410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/>
            <a:t>The Product and Quotient Rules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559197" y="1875136"/>
        <a:ext cx="6384823" cy="468559"/>
      </dsp:txXfrm>
    </dsp:sp>
    <dsp:sp modelId="{C10D429E-0984-4592-9439-4A03CC8A46A9}">
      <dsp:nvSpPr>
        <dsp:cNvPr id="0" name=""/>
        <dsp:cNvSpPr/>
      </dsp:nvSpPr>
      <dsp:spPr>
        <a:xfrm rot="5400000">
          <a:off x="-119828" y="2662509"/>
          <a:ext cx="798854" cy="559197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4</a:t>
          </a:r>
        </a:p>
      </dsp:txBody>
      <dsp:txXfrm rot="-5400000">
        <a:off x="1" y="2822280"/>
        <a:ext cx="559197" cy="239657"/>
      </dsp:txXfrm>
    </dsp:sp>
    <dsp:sp modelId="{D75282D2-AE49-4B12-9B50-C6CCB75BFC6F}">
      <dsp:nvSpPr>
        <dsp:cNvPr id="0" name=""/>
        <dsp:cNvSpPr/>
      </dsp:nvSpPr>
      <dsp:spPr>
        <a:xfrm rot="5400000">
          <a:off x="3504655" y="-402776"/>
          <a:ext cx="519255" cy="6410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/>
            <a:t>Derivatives of Trigonometric Functions 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559197" y="2568030"/>
        <a:ext cx="6384823" cy="468559"/>
      </dsp:txXfrm>
    </dsp:sp>
    <dsp:sp modelId="{87E7D0E8-BEDB-4919-8D89-5D03A271EAF1}">
      <dsp:nvSpPr>
        <dsp:cNvPr id="0" name=""/>
        <dsp:cNvSpPr/>
      </dsp:nvSpPr>
      <dsp:spPr>
        <a:xfrm rot="5400000">
          <a:off x="-119828" y="3355403"/>
          <a:ext cx="798854" cy="559197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5</a:t>
          </a:r>
        </a:p>
      </dsp:txBody>
      <dsp:txXfrm rot="-5400000">
        <a:off x="1" y="3515174"/>
        <a:ext cx="559197" cy="239657"/>
      </dsp:txXfrm>
    </dsp:sp>
    <dsp:sp modelId="{9E6B6149-085C-432B-9995-6BB5AE72A70B}">
      <dsp:nvSpPr>
        <dsp:cNvPr id="0" name=""/>
        <dsp:cNvSpPr/>
      </dsp:nvSpPr>
      <dsp:spPr>
        <a:xfrm rot="5400000">
          <a:off x="3504655" y="290117"/>
          <a:ext cx="519255" cy="6410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/>
            <a:t>The Chain Rule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559197" y="3260923"/>
        <a:ext cx="6384823" cy="468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2327A3B-766F-4631-90B1-9B3D33DE7C5C}" type="datetimeFigureOut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8F58BAA-C397-4D9C-949B-0B7D3F08F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1.jp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rcRect/>
          <a:stretch>
            <a:fillRect/>
          </a:stretch>
        </p:blipFill>
        <p:spPr bwMode="auto">
          <a:xfrm>
            <a:off x="0" y="3175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B2341-C3BD-4867-8D41-5F80C1709B34}" type="datetimeFigureOut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A9F5-F61B-45A1-B5E1-F65A5889B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238250" y="7493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 bwMode="auto">
          <a:xfrm>
            <a:off x="1238250" y="20097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4E772-3899-4649-A2AA-7CF914911BC6}" type="datetimeFigureOut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2044D-538C-4006-A81A-9ADFE14E0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3BA03-3A39-B849-9650-5243CD565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69E45-41F7-4121-96F3-D9854AFC6DC8}" type="datetimeFigureOut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4BA8-D676-4613-9C2C-2877DCA64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" descr="Background 01-03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EA1D8-E779-9B4C-A906-459512BC2D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350299" y="674508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C9F73C-0878-E542-8513-4097881905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84A83-4D5A-429E-BDC6-FD1381510BEB}" type="datetimeFigureOut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70E03-8071-4189-BFD0-FC7EEE7DC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59D3EC-5E23-3B41-9DA0-38316698BC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341899" y="677937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D22DC1-2584-BA45-ADB4-CB64B76C91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D282C-CC3E-4E1D-BB33-9531F7A7F244}" type="datetimeFigureOut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6B65-159F-439F-9BD7-E9F07CE5A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E9ED95-923D-3548-823B-31E4248CF7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341899" y="678699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1711B1-0CB2-3642-B322-BB9057DC06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D9E7-C17C-4132-9B73-48A51CFD46B3}" type="datetimeFigureOut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416AF-AB6B-466F-BD3E-24BE387F4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1" descr="Background 01-04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0015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0015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E5663C-481F-407A-A60F-1F041C634F4F}" type="datetimeFigureOut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 defTabSz="521437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FCD700-A755-4C30-8B04-5025159A3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5207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5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CE9AF79D-845E-461B-ADC4-7B9B51F0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202" y="2029767"/>
            <a:ext cx="8568435" cy="101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		 	: </a:t>
            </a:r>
            <a:r>
              <a:rPr lang="en-AU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Calculus I 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Period	: 2023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2DB365E-C0A0-4B3F-B6B1-8D39827C09A3}"/>
              </a:ext>
            </a:extLst>
          </p:cNvPr>
          <p:cNvSpPr txBox="1">
            <a:spLocks noChangeArrowheads="1"/>
          </p:cNvSpPr>
          <p:nvPr/>
        </p:nvSpPr>
        <p:spPr>
          <a:xfrm>
            <a:off x="2120201" y="3754525"/>
            <a:ext cx="8568435" cy="23844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AU" sz="4000" b="1" dirty="0">
                <a:solidFill>
                  <a:schemeClr val="bg1"/>
                </a:solidFill>
              </a:rPr>
              <a:t>Basic Derivative</a:t>
            </a: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Session  4-6</a:t>
            </a:r>
          </a:p>
        </p:txBody>
      </p:sp>
    </p:spTree>
    <p:extLst>
      <p:ext uri="{BB962C8B-B14F-4D97-AF65-F5344CB8AC3E}">
        <p14:creationId xmlns:p14="http://schemas.microsoft.com/office/powerpoint/2010/main" val="228102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95B677-2052-6E24-A641-BA8037E3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66" y="1040131"/>
            <a:ext cx="8391803" cy="6314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2C1D60-3ED0-0371-4737-B78D0F4D6095}"/>
              </a:ext>
            </a:extLst>
          </p:cNvPr>
          <p:cNvSpPr txBox="1"/>
          <p:nvPr/>
        </p:nvSpPr>
        <p:spPr>
          <a:xfrm>
            <a:off x="2553273" y="1102008"/>
            <a:ext cx="342900" cy="70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04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09A6029-9EF6-A4AB-7D49-5405D926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Derivatives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CB108-0E0A-FC25-59F9-7EEBC760D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"/>
          <a:stretch/>
        </p:blipFill>
        <p:spPr>
          <a:xfrm>
            <a:off x="1245870" y="1232535"/>
            <a:ext cx="5261451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6BD90E-0EF4-3003-5845-D34031A16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18" y="1306830"/>
            <a:ext cx="2990850" cy="37147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C97C26C-8F67-0531-FEB1-3656F6C645A6}"/>
              </a:ext>
            </a:extLst>
          </p:cNvPr>
          <p:cNvGrpSpPr/>
          <p:nvPr/>
        </p:nvGrpSpPr>
        <p:grpSpPr>
          <a:xfrm>
            <a:off x="1245870" y="2023109"/>
            <a:ext cx="7829550" cy="4089032"/>
            <a:chOff x="1245870" y="2023109"/>
            <a:chExt cx="7829550" cy="4089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0FD026-357F-93C2-A962-35BB73206F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4588"/>
            <a:stretch/>
          </p:blipFill>
          <p:spPr>
            <a:xfrm>
              <a:off x="1245870" y="2131695"/>
              <a:ext cx="454290" cy="398044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3782CD5-E82A-623C-D981-533D28125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617" t="14294"/>
            <a:stretch/>
          </p:blipFill>
          <p:spPr>
            <a:xfrm>
              <a:off x="1908810" y="2023109"/>
              <a:ext cx="7166610" cy="341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951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09A6029-9EF6-A4AB-7D49-5405D926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Derivatives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FF887-66E9-AF09-802C-4E047907C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30" y="1742122"/>
            <a:ext cx="7944102" cy="37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5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09A6029-9EF6-A4AB-7D49-5405D926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0465"/>
            <a:ext cx="8229600" cy="1143000"/>
          </a:xfrm>
        </p:spPr>
        <p:txBody>
          <a:bodyPr/>
          <a:lstStyle/>
          <a:p>
            <a:pPr algn="r"/>
            <a:r>
              <a:rPr lang="id-ID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Latihan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4516FD-1FCB-B2CD-E3F4-46E9D8BED928}"/>
              </a:ext>
            </a:extLst>
          </p:cNvPr>
          <p:cNvSpPr txBox="1"/>
          <p:nvPr/>
        </p:nvSpPr>
        <p:spPr>
          <a:xfrm>
            <a:off x="1177464" y="2012588"/>
            <a:ext cx="2166578" cy="56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A77B8-E2BB-880E-DACA-4011BD3943E5}"/>
              </a:ext>
            </a:extLst>
          </p:cNvPr>
          <p:cNvSpPr txBox="1"/>
          <p:nvPr/>
        </p:nvSpPr>
        <p:spPr>
          <a:xfrm>
            <a:off x="1172922" y="3033488"/>
            <a:ext cx="2166578" cy="56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2F584-273F-CB57-9F2C-27ACAC41E1E7}"/>
              </a:ext>
            </a:extLst>
          </p:cNvPr>
          <p:cNvSpPr txBox="1"/>
          <p:nvPr/>
        </p:nvSpPr>
        <p:spPr>
          <a:xfrm>
            <a:off x="1177464" y="4028968"/>
            <a:ext cx="2166578" cy="56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8CD20-5D52-34BD-A6C9-C925676EE481}"/>
                  </a:ext>
                </a:extLst>
              </p:cNvPr>
              <p:cNvSpPr txBox="1"/>
              <p:nvPr/>
            </p:nvSpPr>
            <p:spPr>
              <a:xfrm>
                <a:off x="1690939" y="2131048"/>
                <a:ext cx="3731534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=13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−6, 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𝐹𝑖𝑛𝑑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′(4)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8CD20-5D52-34BD-A6C9-C925676EE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939" y="2131048"/>
                <a:ext cx="3731534" cy="323165"/>
              </a:xfrm>
              <a:prstGeom prst="rect">
                <a:avLst/>
              </a:prstGeom>
              <a:blipFill>
                <a:blip r:embed="rId2"/>
                <a:stretch>
                  <a:fillRect l="-1958" t="-9434" r="-1958" b="-3584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91AE2C-A07E-14AA-4872-99AFA5F7A699}"/>
                  </a:ext>
                </a:extLst>
              </p:cNvPr>
              <p:cNvSpPr txBox="1"/>
              <p:nvPr/>
            </p:nvSpPr>
            <p:spPr>
              <a:xfrm>
                <a:off x="1695481" y="3136910"/>
                <a:ext cx="3658181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𝐹𝑖𝑛𝑑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91AE2C-A07E-14AA-4872-99AFA5F7A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81" y="3136910"/>
                <a:ext cx="3658181" cy="323165"/>
              </a:xfrm>
              <a:prstGeom prst="rect">
                <a:avLst/>
              </a:prstGeom>
              <a:blipFill>
                <a:blip r:embed="rId3"/>
                <a:stretch>
                  <a:fillRect l="-2000" t="-9434" r="-2167" b="-3584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6A8A73-4A3C-85F4-749A-022AC93A03CB}"/>
                  </a:ext>
                </a:extLst>
              </p:cNvPr>
              <p:cNvSpPr txBox="1"/>
              <p:nvPr/>
            </p:nvSpPr>
            <p:spPr>
              <a:xfrm>
                <a:off x="1690939" y="3963675"/>
                <a:ext cx="2949975" cy="607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𝐹𝑖𝑛𝑑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6A8A73-4A3C-85F4-749A-022AC93A0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939" y="3963675"/>
                <a:ext cx="2949975" cy="607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FB37189-FA63-F8E7-A8AA-756153D85E99}"/>
              </a:ext>
            </a:extLst>
          </p:cNvPr>
          <p:cNvSpPr txBox="1"/>
          <p:nvPr/>
        </p:nvSpPr>
        <p:spPr>
          <a:xfrm>
            <a:off x="1177464" y="4940929"/>
            <a:ext cx="216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BBA0DA-7A02-17A3-925C-EDFCFD6A8F6A}"/>
                  </a:ext>
                </a:extLst>
              </p:cNvPr>
              <p:cNvSpPr txBox="1"/>
              <p:nvPr/>
            </p:nvSpPr>
            <p:spPr>
              <a:xfrm>
                <a:off x="1695481" y="5037218"/>
                <a:ext cx="3509102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𝐹𝑖𝑛𝑑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BBA0DA-7A02-17A3-925C-EDFCFD6A8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81" y="5037218"/>
                <a:ext cx="3509102" cy="323165"/>
              </a:xfrm>
              <a:prstGeom prst="rect">
                <a:avLst/>
              </a:prstGeom>
              <a:blipFill>
                <a:blip r:embed="rId5"/>
                <a:stretch>
                  <a:fillRect l="-2083" t="-7547" r="-2257" b="-3584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30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E9B3D42-EFA1-1D1E-9D4E-881962D2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Slope and Derivative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5A0D01-3EDF-AF35-3BB3-E9FD2F06DE5C}"/>
              </a:ext>
            </a:extLst>
          </p:cNvPr>
          <p:cNvGrpSpPr/>
          <p:nvPr/>
        </p:nvGrpSpPr>
        <p:grpSpPr>
          <a:xfrm>
            <a:off x="990600" y="1630679"/>
            <a:ext cx="9189720" cy="5181601"/>
            <a:chOff x="990600" y="1447798"/>
            <a:chExt cx="9189720" cy="51816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2BF654-4C04-E0BD-4AC6-2D5816FB3613}"/>
                </a:ext>
              </a:extLst>
            </p:cNvPr>
            <p:cNvGrpSpPr/>
            <p:nvPr/>
          </p:nvGrpSpPr>
          <p:grpSpPr>
            <a:xfrm rot="10800000">
              <a:off x="990600" y="1447798"/>
              <a:ext cx="9189720" cy="5181601"/>
              <a:chOff x="4340284" y="-1183994"/>
              <a:chExt cx="2263219" cy="441476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D012BFA-60EB-89A7-2751-929E4F9DDDFF}"/>
                  </a:ext>
                </a:extLst>
              </p:cNvPr>
              <p:cNvSpPr/>
              <p:nvPr/>
            </p:nvSpPr>
            <p:spPr>
              <a:xfrm>
                <a:off x="4340284" y="-1183994"/>
                <a:ext cx="2246286" cy="267561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07170DE-0081-194C-A8DF-7FBF818BBC6B}"/>
                  </a:ext>
                </a:extLst>
              </p:cNvPr>
              <p:cNvSpPr/>
              <p:nvPr/>
            </p:nvSpPr>
            <p:spPr>
              <a:xfrm>
                <a:off x="5920409" y="1290951"/>
                <a:ext cx="627466" cy="440247"/>
              </a:xfrm>
              <a:custGeom>
                <a:avLst/>
                <a:gdLst>
                  <a:gd name="connsiteX0" fmla="*/ 0 w 1721941"/>
                  <a:gd name="connsiteY0" fmla="*/ 0 h 541734"/>
                  <a:gd name="connsiteX1" fmla="*/ 1004466 w 1721941"/>
                  <a:gd name="connsiteY1" fmla="*/ 0 h 541734"/>
                  <a:gd name="connsiteX2" fmla="*/ 1209664 w 1721941"/>
                  <a:gd name="connsiteY2" fmla="*/ -57966 h 541734"/>
                  <a:gd name="connsiteX3" fmla="*/ 1434951 w 1721941"/>
                  <a:gd name="connsiteY3" fmla="*/ 0 h 541734"/>
                  <a:gd name="connsiteX4" fmla="*/ 1721941 w 1721941"/>
                  <a:gd name="connsiteY4" fmla="*/ 0 h 541734"/>
                  <a:gd name="connsiteX5" fmla="*/ 1721941 w 1721941"/>
                  <a:gd name="connsiteY5" fmla="*/ 90289 h 541734"/>
                  <a:gd name="connsiteX6" fmla="*/ 1721941 w 1721941"/>
                  <a:gd name="connsiteY6" fmla="*/ 90289 h 541734"/>
                  <a:gd name="connsiteX7" fmla="*/ 1721941 w 1721941"/>
                  <a:gd name="connsiteY7" fmla="*/ 225723 h 541734"/>
                  <a:gd name="connsiteX8" fmla="*/ 1721941 w 1721941"/>
                  <a:gd name="connsiteY8" fmla="*/ 541734 h 541734"/>
                  <a:gd name="connsiteX9" fmla="*/ 1434951 w 1721941"/>
                  <a:gd name="connsiteY9" fmla="*/ 541734 h 541734"/>
                  <a:gd name="connsiteX10" fmla="*/ 1004466 w 1721941"/>
                  <a:gd name="connsiteY10" fmla="*/ 541734 h 541734"/>
                  <a:gd name="connsiteX11" fmla="*/ 1004466 w 1721941"/>
                  <a:gd name="connsiteY11" fmla="*/ 541734 h 541734"/>
                  <a:gd name="connsiteX12" fmla="*/ 0 w 1721941"/>
                  <a:gd name="connsiteY12" fmla="*/ 541734 h 541734"/>
                  <a:gd name="connsiteX13" fmla="*/ 0 w 1721941"/>
                  <a:gd name="connsiteY13" fmla="*/ 225723 h 541734"/>
                  <a:gd name="connsiteX14" fmla="*/ 0 w 1721941"/>
                  <a:gd name="connsiteY14" fmla="*/ 90289 h 541734"/>
                  <a:gd name="connsiteX15" fmla="*/ 0 w 1721941"/>
                  <a:gd name="connsiteY15" fmla="*/ 90289 h 541734"/>
                  <a:gd name="connsiteX16" fmla="*/ 0 w 1721941"/>
                  <a:gd name="connsiteY16" fmla="*/ 0 h 54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21941" h="541734">
                    <a:moveTo>
                      <a:pt x="0" y="0"/>
                    </a:moveTo>
                    <a:lnTo>
                      <a:pt x="1004466" y="0"/>
                    </a:lnTo>
                    <a:lnTo>
                      <a:pt x="1209664" y="-57966"/>
                    </a:lnTo>
                    <a:lnTo>
                      <a:pt x="1434951" y="0"/>
                    </a:lnTo>
                    <a:lnTo>
                      <a:pt x="1721941" y="0"/>
                    </a:lnTo>
                    <a:lnTo>
                      <a:pt x="1721941" y="90289"/>
                    </a:lnTo>
                    <a:lnTo>
                      <a:pt x="1721941" y="90289"/>
                    </a:lnTo>
                    <a:lnTo>
                      <a:pt x="1721941" y="225723"/>
                    </a:lnTo>
                    <a:lnTo>
                      <a:pt x="1721941" y="541734"/>
                    </a:lnTo>
                    <a:lnTo>
                      <a:pt x="1434951" y="541734"/>
                    </a:lnTo>
                    <a:lnTo>
                      <a:pt x="1004466" y="541734"/>
                    </a:lnTo>
                    <a:lnTo>
                      <a:pt x="1004466" y="541734"/>
                    </a:lnTo>
                    <a:lnTo>
                      <a:pt x="0" y="541734"/>
                    </a:lnTo>
                    <a:lnTo>
                      <a:pt x="0" y="225723"/>
                    </a:lnTo>
                    <a:lnTo>
                      <a:pt x="0" y="90289"/>
                    </a:lnTo>
                    <a:lnTo>
                      <a:pt x="0" y="902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0" tIns="95250" rIns="95250" bIns="95250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2500" kern="12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5F5F10-D33F-F59B-7AE9-B351B73498C2}"/>
                  </a:ext>
                </a:extLst>
              </p:cNvPr>
              <p:cNvSpPr/>
              <p:nvPr/>
            </p:nvSpPr>
            <p:spPr>
              <a:xfrm>
                <a:off x="4357217" y="1941953"/>
                <a:ext cx="2246286" cy="100335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-6544756"/>
                  <a:satOff val="-351"/>
                  <a:lumOff val="5682"/>
                  <a:alphaOff val="0"/>
                </a:schemeClr>
              </a:fillRef>
              <a:effectRef idx="3">
                <a:schemeClr val="accent1">
                  <a:tint val="50000"/>
                  <a:hueOff val="-6544756"/>
                  <a:satOff val="-351"/>
                  <a:lumOff val="5682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D0DC0F2-899B-3AD8-8028-F7283B92EBDB}"/>
                  </a:ext>
                </a:extLst>
              </p:cNvPr>
              <p:cNvSpPr/>
              <p:nvPr/>
            </p:nvSpPr>
            <p:spPr>
              <a:xfrm>
                <a:off x="5937342" y="2790528"/>
                <a:ext cx="627466" cy="440247"/>
              </a:xfrm>
              <a:custGeom>
                <a:avLst/>
                <a:gdLst>
                  <a:gd name="connsiteX0" fmla="*/ 0 w 1721941"/>
                  <a:gd name="connsiteY0" fmla="*/ 0 h 541734"/>
                  <a:gd name="connsiteX1" fmla="*/ 1004466 w 1721941"/>
                  <a:gd name="connsiteY1" fmla="*/ 0 h 541734"/>
                  <a:gd name="connsiteX2" fmla="*/ 1209664 w 1721941"/>
                  <a:gd name="connsiteY2" fmla="*/ -57966 h 541734"/>
                  <a:gd name="connsiteX3" fmla="*/ 1434951 w 1721941"/>
                  <a:gd name="connsiteY3" fmla="*/ 0 h 541734"/>
                  <a:gd name="connsiteX4" fmla="*/ 1721941 w 1721941"/>
                  <a:gd name="connsiteY4" fmla="*/ 0 h 541734"/>
                  <a:gd name="connsiteX5" fmla="*/ 1721941 w 1721941"/>
                  <a:gd name="connsiteY5" fmla="*/ 90289 h 541734"/>
                  <a:gd name="connsiteX6" fmla="*/ 1721941 w 1721941"/>
                  <a:gd name="connsiteY6" fmla="*/ 90289 h 541734"/>
                  <a:gd name="connsiteX7" fmla="*/ 1721941 w 1721941"/>
                  <a:gd name="connsiteY7" fmla="*/ 225723 h 541734"/>
                  <a:gd name="connsiteX8" fmla="*/ 1721941 w 1721941"/>
                  <a:gd name="connsiteY8" fmla="*/ 541734 h 541734"/>
                  <a:gd name="connsiteX9" fmla="*/ 1434951 w 1721941"/>
                  <a:gd name="connsiteY9" fmla="*/ 541734 h 541734"/>
                  <a:gd name="connsiteX10" fmla="*/ 1004466 w 1721941"/>
                  <a:gd name="connsiteY10" fmla="*/ 541734 h 541734"/>
                  <a:gd name="connsiteX11" fmla="*/ 1004466 w 1721941"/>
                  <a:gd name="connsiteY11" fmla="*/ 541734 h 541734"/>
                  <a:gd name="connsiteX12" fmla="*/ 0 w 1721941"/>
                  <a:gd name="connsiteY12" fmla="*/ 541734 h 541734"/>
                  <a:gd name="connsiteX13" fmla="*/ 0 w 1721941"/>
                  <a:gd name="connsiteY13" fmla="*/ 225723 h 541734"/>
                  <a:gd name="connsiteX14" fmla="*/ 0 w 1721941"/>
                  <a:gd name="connsiteY14" fmla="*/ 90289 h 541734"/>
                  <a:gd name="connsiteX15" fmla="*/ 0 w 1721941"/>
                  <a:gd name="connsiteY15" fmla="*/ 90289 h 541734"/>
                  <a:gd name="connsiteX16" fmla="*/ 0 w 1721941"/>
                  <a:gd name="connsiteY16" fmla="*/ 0 h 54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21941" h="541734">
                    <a:moveTo>
                      <a:pt x="0" y="0"/>
                    </a:moveTo>
                    <a:lnTo>
                      <a:pt x="1004466" y="0"/>
                    </a:lnTo>
                    <a:lnTo>
                      <a:pt x="1209664" y="-57966"/>
                    </a:lnTo>
                    <a:lnTo>
                      <a:pt x="1434951" y="0"/>
                    </a:lnTo>
                    <a:lnTo>
                      <a:pt x="1721941" y="0"/>
                    </a:lnTo>
                    <a:lnTo>
                      <a:pt x="1721941" y="90289"/>
                    </a:lnTo>
                    <a:lnTo>
                      <a:pt x="1721941" y="90289"/>
                    </a:lnTo>
                    <a:lnTo>
                      <a:pt x="1721941" y="225723"/>
                    </a:lnTo>
                    <a:lnTo>
                      <a:pt x="1721941" y="541734"/>
                    </a:lnTo>
                    <a:lnTo>
                      <a:pt x="1434951" y="541734"/>
                    </a:lnTo>
                    <a:lnTo>
                      <a:pt x="1004466" y="541734"/>
                    </a:lnTo>
                    <a:lnTo>
                      <a:pt x="1004466" y="541734"/>
                    </a:lnTo>
                    <a:lnTo>
                      <a:pt x="0" y="541734"/>
                    </a:lnTo>
                    <a:lnTo>
                      <a:pt x="0" y="225723"/>
                    </a:lnTo>
                    <a:lnTo>
                      <a:pt x="0" y="90289"/>
                    </a:lnTo>
                    <a:lnTo>
                      <a:pt x="0" y="902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0" tIns="95250" rIns="95250" bIns="95250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2500" kern="12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82A54F-62E6-153D-7764-DE8E6E331361}"/>
                </a:ext>
              </a:extLst>
            </p:cNvPr>
            <p:cNvSpPr txBox="1"/>
            <p:nvPr/>
          </p:nvSpPr>
          <p:spPr>
            <a:xfrm>
              <a:off x="1147719" y="2011858"/>
              <a:ext cx="8748121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200" b="0" i="0" u="none" strike="noStrike" baseline="0" dirty="0">
                  <a:latin typeface="+mn-lt"/>
                </a:rPr>
                <a:t>The tangent line to </a:t>
              </a:r>
              <a:r>
                <a:rPr lang="en-US" sz="2200" b="0" i="1" u="none" strike="noStrike" baseline="0" dirty="0">
                  <a:latin typeface="+mn-lt"/>
                </a:rPr>
                <a:t>y </a:t>
              </a:r>
              <a:r>
                <a:rPr lang="en-US" sz="2200" dirty="0">
                  <a:latin typeface="+mn-lt"/>
                </a:rPr>
                <a:t>=</a:t>
              </a:r>
              <a:r>
                <a:rPr lang="en-US" sz="2200" b="0" i="0" u="none" strike="noStrike" baseline="0" dirty="0">
                  <a:latin typeface="+mn-lt"/>
                </a:rPr>
                <a:t> </a:t>
              </a:r>
              <a:r>
                <a:rPr lang="en-US" sz="2200" b="0" i="1" u="none" strike="noStrike" baseline="0" dirty="0">
                  <a:latin typeface="+mn-lt"/>
                </a:rPr>
                <a:t>f(x</a:t>
              </a:r>
              <a:r>
                <a:rPr lang="en-US" sz="2200" dirty="0">
                  <a:latin typeface="+mn-lt"/>
                </a:rPr>
                <a:t>)</a:t>
              </a:r>
              <a:r>
                <a:rPr lang="en-US" sz="2200" b="0" i="0" u="none" strike="noStrike" baseline="0" dirty="0">
                  <a:latin typeface="+mn-lt"/>
                </a:rPr>
                <a:t> at </a:t>
              </a:r>
              <a:r>
                <a:rPr lang="en-US" sz="2200" dirty="0">
                  <a:latin typeface="+mn-lt"/>
                </a:rPr>
                <a:t>(</a:t>
              </a:r>
              <a:r>
                <a:rPr lang="en-US" sz="2200" b="0" i="1" u="none" strike="noStrike" baseline="0" dirty="0">
                  <a:latin typeface="+mn-lt"/>
                </a:rPr>
                <a:t>a</a:t>
              </a:r>
              <a:r>
                <a:rPr lang="en-US" sz="2200" b="0" i="0" u="none" strike="noStrike" baseline="0" dirty="0">
                  <a:latin typeface="+mn-lt"/>
                </a:rPr>
                <a:t>, </a:t>
              </a:r>
              <a:r>
                <a:rPr lang="en-US" sz="2200" b="0" i="1" u="none" strike="noStrike" baseline="0" dirty="0">
                  <a:latin typeface="+mn-lt"/>
                </a:rPr>
                <a:t>f(a))</a:t>
              </a:r>
              <a:r>
                <a:rPr lang="en-US" sz="2200" b="0" i="0" u="none" strike="noStrike" baseline="0" dirty="0">
                  <a:latin typeface="+mn-lt"/>
                </a:rPr>
                <a:t> is the line through </a:t>
              </a:r>
              <a:r>
                <a:rPr lang="en-US" sz="2200" dirty="0">
                  <a:latin typeface="+mn-lt"/>
                </a:rPr>
                <a:t>(</a:t>
              </a:r>
              <a:r>
                <a:rPr lang="en-US" sz="2200" b="0" i="1" u="none" strike="noStrike" baseline="0" dirty="0">
                  <a:latin typeface="+mn-lt"/>
                </a:rPr>
                <a:t>a</a:t>
              </a:r>
              <a:r>
                <a:rPr lang="en-US" sz="2200" b="0" i="0" u="none" strike="noStrike" baseline="0" dirty="0">
                  <a:latin typeface="+mn-lt"/>
                </a:rPr>
                <a:t>, </a:t>
              </a:r>
              <a:r>
                <a:rPr lang="en-US" sz="2200" b="0" i="1" u="none" strike="noStrike" baseline="0" dirty="0">
                  <a:latin typeface="+mn-lt"/>
                </a:rPr>
                <a:t>f(a))</a:t>
              </a:r>
              <a:r>
                <a:rPr lang="en-US" sz="2200" b="0" i="0" u="none" strike="noStrike" baseline="0" dirty="0">
                  <a:latin typeface="+mn-lt"/>
                </a:rPr>
                <a:t> whose slope is equal to </a:t>
              </a:r>
              <a:r>
                <a:rPr lang="en-US" sz="2200" b="0" i="1" u="none" strike="noStrike" baseline="0" dirty="0">
                  <a:latin typeface="+mn-lt"/>
                </a:rPr>
                <a:t>f </a:t>
              </a:r>
              <a:r>
                <a:rPr lang="en-US" sz="2200" dirty="0">
                  <a:latin typeface="+mn-lt"/>
                </a:rPr>
                <a:t>‘(</a:t>
              </a:r>
              <a:r>
                <a:rPr lang="en-US" sz="2200" b="0" i="1" u="none" strike="noStrike" baseline="0" dirty="0">
                  <a:latin typeface="+mn-lt"/>
                </a:rPr>
                <a:t>a</a:t>
              </a:r>
              <a:r>
                <a:rPr lang="en-US" sz="2200" dirty="0">
                  <a:latin typeface="+mn-lt"/>
                </a:rPr>
                <a:t>)</a:t>
              </a:r>
              <a:r>
                <a:rPr lang="en-US" sz="2200" b="0" i="0" u="none" strike="noStrike" baseline="0" dirty="0">
                  <a:latin typeface="+mn-lt"/>
                </a:rPr>
                <a:t>, the derivative of </a:t>
              </a:r>
              <a:r>
                <a:rPr lang="en-US" sz="2200" b="0" i="1" u="none" strike="noStrike" baseline="0" dirty="0">
                  <a:latin typeface="+mn-lt"/>
                </a:rPr>
                <a:t>f </a:t>
              </a:r>
              <a:r>
                <a:rPr lang="en-US" sz="2200" b="0" i="0" u="none" strike="noStrike" baseline="0" dirty="0">
                  <a:latin typeface="+mn-lt"/>
                </a:rPr>
                <a:t>at </a:t>
              </a:r>
              <a:r>
                <a:rPr lang="en-US" sz="2200" b="0" i="1" u="none" strike="noStrike" baseline="0" dirty="0">
                  <a:latin typeface="+mn-lt"/>
                </a:rPr>
                <a:t>a</a:t>
              </a:r>
              <a:r>
                <a:rPr lang="en-US" sz="2200" b="0" i="0" u="none" strike="noStrike" baseline="0" dirty="0">
                  <a:latin typeface="+mn-lt"/>
                </a:rPr>
                <a:t>.</a:t>
              </a:r>
              <a:endParaRPr lang="id-ID" sz="2200" dirty="0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417D2D-F34A-8462-CEF3-19A1C5B79919}"/>
                    </a:ext>
                  </a:extLst>
                </p:cNvPr>
                <p:cNvSpPr txBox="1"/>
                <p:nvPr/>
              </p:nvSpPr>
              <p:spPr>
                <a:xfrm>
                  <a:off x="1143000" y="3734221"/>
                  <a:ext cx="6598920" cy="280076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2200" b="0" i="0" u="none" strike="noStrike" baseline="0" dirty="0">
                      <a:latin typeface="+mn-lt"/>
                    </a:rPr>
                    <a:t>Let’s </a:t>
                  </a:r>
                  <a:r>
                    <a:rPr lang="en-US" sz="2200" dirty="0">
                      <a:latin typeface="+mn-lt"/>
                    </a:rPr>
                    <a:t>f</a:t>
                  </a:r>
                  <a:r>
                    <a:rPr lang="en-US" sz="2200" b="0" i="0" u="none" strike="noStrike" baseline="0" dirty="0">
                      <a:latin typeface="+mn-lt"/>
                    </a:rPr>
                    <a:t>ind an equation of the tangent line to the </a:t>
                  </a:r>
                </a:p>
                <a:p>
                  <a:pPr algn="l"/>
                  <a:r>
                    <a:rPr lang="en-US" sz="2200" b="0" i="0" u="none" strike="noStrike" baseline="0" dirty="0">
                      <a:latin typeface="+mn-lt"/>
                    </a:rPr>
                    <a:t>parabola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u="none" strike="noStrike" baseline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200" b="0" i="0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a14:m>
                  <a:r>
                    <a:rPr lang="en-US" sz="2200" dirty="0">
                      <a:latin typeface="+mn-lt"/>
                    </a:rPr>
                    <a:t> </a:t>
                  </a:r>
                  <a:r>
                    <a:rPr lang="en-US" sz="2200" b="0" i="0" u="none" strike="noStrike" baseline="0" dirty="0">
                      <a:latin typeface="+mn-lt"/>
                    </a:rPr>
                    <a:t>at </a:t>
                  </a:r>
                  <a:r>
                    <a:rPr lang="id-ID" sz="2200" b="0" i="0" u="none" strike="noStrike" baseline="0" dirty="0">
                      <a:latin typeface="+mn-lt"/>
                    </a:rPr>
                    <a:t>the point </a:t>
                  </a:r>
                  <a:r>
                    <a:rPr lang="en-US" sz="2200" dirty="0">
                      <a:latin typeface="+mn-lt"/>
                    </a:rPr>
                    <a:t>(</a:t>
                  </a:r>
                  <a:r>
                    <a:rPr lang="id-ID" sz="2200" b="0" i="0" u="none" strike="noStrike" baseline="0" dirty="0">
                      <a:latin typeface="+mn-lt"/>
                    </a:rPr>
                    <a:t>3, </a:t>
                  </a:r>
                  <a:r>
                    <a:rPr lang="en-US" sz="2200" dirty="0">
                      <a:latin typeface="+mn-lt"/>
                    </a:rPr>
                    <a:t>-</a:t>
                  </a:r>
                  <a:r>
                    <a:rPr lang="id-ID" sz="2200" b="0" i="0" u="none" strike="noStrike" baseline="0" dirty="0">
                      <a:latin typeface="+mn-lt"/>
                    </a:rPr>
                    <a:t>6</a:t>
                  </a:r>
                  <a:r>
                    <a:rPr lang="en-US" sz="2200" dirty="0">
                      <a:latin typeface="+mn-lt"/>
                    </a:rPr>
                    <a:t>)</a:t>
                  </a:r>
                  <a:r>
                    <a:rPr lang="id-ID" sz="2200" b="0" i="0" u="none" strike="noStrike" baseline="0" dirty="0">
                      <a:latin typeface="+mn-lt"/>
                    </a:rPr>
                    <a:t>.</a:t>
                  </a:r>
                  <a:endParaRPr lang="en-US" sz="2200" b="0" i="0" u="none" strike="noStrike" baseline="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r>
                    <a:rPr lang="en-US" sz="2200" b="0" i="0" u="none" strike="noStrike" baseline="0" dirty="0">
                      <a:latin typeface="+mn-lt"/>
                    </a:rPr>
                    <a:t>From Example 1 we know that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a14:m>
                  <a:r>
                    <a:rPr lang="en-US" sz="2200" dirty="0">
                      <a:latin typeface="+mn-lt"/>
                    </a:rPr>
                    <a:t>. </a:t>
                  </a:r>
                </a:p>
                <a:p>
                  <a:r>
                    <a:rPr lang="en-US" sz="2200" dirty="0">
                      <a:latin typeface="+mn-lt"/>
                    </a:rPr>
                    <a:t>Therefore, the slope of the tangent line at (3, -6) is </a:t>
                  </a: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=6−8=−2</m:t>
                      </m:r>
                    </m:oMath>
                  </a14:m>
                  <a:r>
                    <a:rPr lang="en-US" sz="2200" dirty="0">
                      <a:latin typeface="+mn-lt"/>
                    </a:rPr>
                    <a:t>. Thus, an equation of the </a:t>
                  </a:r>
                </a:p>
                <a:p>
                  <a:r>
                    <a:rPr lang="en-US" sz="2200" dirty="0">
                      <a:latin typeface="+mn-lt"/>
                    </a:rPr>
                    <a:t>tangent line is 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a14:m>
                  <a:r>
                    <a:rPr lang="en-US" sz="2200" dirty="0">
                      <a:latin typeface="+mn-lt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id-ID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417D2D-F34A-8462-CEF3-19A1C5B79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3734221"/>
                  <a:ext cx="6598920" cy="2800767"/>
                </a:xfrm>
                <a:prstGeom prst="rect">
                  <a:avLst/>
                </a:prstGeom>
                <a:blipFill>
                  <a:blip r:embed="rId2"/>
                  <a:stretch>
                    <a:fillRect l="-1201" t="-1525" b="-348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4F7A2C-04EC-EA5C-835A-D2DD9C3A3012}"/>
                </a:ext>
              </a:extLst>
            </p:cNvPr>
            <p:cNvSpPr txBox="1"/>
            <p:nvPr/>
          </p:nvSpPr>
          <p:spPr>
            <a:xfrm>
              <a:off x="1621520" y="1447798"/>
              <a:ext cx="18074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i="0" u="none" strike="noStrike" baseline="0" dirty="0">
                  <a:latin typeface="+mn-lt"/>
                </a:rPr>
                <a:t>Relationship</a:t>
              </a:r>
              <a:endParaRPr lang="id-ID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E5AA7-915D-8F89-2D89-609E279B02E8}"/>
                </a:ext>
              </a:extLst>
            </p:cNvPr>
            <p:cNvSpPr txBox="1"/>
            <p:nvPr/>
          </p:nvSpPr>
          <p:spPr>
            <a:xfrm>
              <a:off x="1810656" y="3119560"/>
              <a:ext cx="16002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i="0" u="none" strike="noStrike" baseline="0" dirty="0">
                  <a:latin typeface="+mn-lt"/>
                </a:rPr>
                <a:t>Example</a:t>
              </a:r>
              <a:endParaRPr lang="id-ID" sz="2400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1E882F7-4809-8125-034E-50586AB06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9930" y="3977326"/>
              <a:ext cx="2715020" cy="2375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457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901E5E0-1BEC-83B6-E492-942EF311C363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9pPr>
          </a:lstStyle>
          <a:p>
            <a:pPr algn="r"/>
            <a:r>
              <a:rPr lang="id-ID" sz="3200" i="0" u="none" strike="noStrike" baseline="0" dirty="0">
                <a:latin typeface="+mj-lt"/>
              </a:rPr>
              <a:t>Other Notations</a:t>
            </a:r>
            <a:endParaRPr lang="id-ID" sz="3200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0CE3DB-9DDC-11B6-D745-1508D72C0610}"/>
              </a:ext>
            </a:extLst>
          </p:cNvPr>
          <p:cNvGrpSpPr/>
          <p:nvPr/>
        </p:nvGrpSpPr>
        <p:grpSpPr>
          <a:xfrm>
            <a:off x="1161004" y="1915846"/>
            <a:ext cx="9120916" cy="4453270"/>
            <a:chOff x="1161004" y="1712646"/>
            <a:chExt cx="9120916" cy="4453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616A665-63A7-CAB3-5BFF-17851625F5D4}"/>
                    </a:ext>
                  </a:extLst>
                </p:cNvPr>
                <p:cNvSpPr txBox="1"/>
                <p:nvPr/>
              </p:nvSpPr>
              <p:spPr>
                <a:xfrm>
                  <a:off x="1161004" y="1712646"/>
                  <a:ext cx="9120916" cy="44532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2200" b="0" i="0" u="none" strike="noStrike" baseline="0" dirty="0">
                      <a:latin typeface="+mn-lt"/>
                    </a:rPr>
                    <a:t>Some common alternative notations for the derivative </a:t>
                  </a:r>
                  <a:r>
                    <a:rPr lang="id-ID" sz="2200" b="0" i="0" u="none" strike="noStrike" baseline="0" dirty="0">
                      <a:latin typeface="+mn-lt"/>
                    </a:rPr>
                    <a:t>are as follows:</a:t>
                  </a:r>
                  <a:endParaRPr lang="en-US" sz="2200" b="0" i="0" u="none" strike="noStrike" baseline="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r>
                    <a:rPr lang="en-US" sz="2200" b="0" i="0" u="none" strike="noStrike" baseline="0" dirty="0">
                      <a:latin typeface="+mn-lt"/>
                    </a:rPr>
                    <a:t>The symbols </a:t>
                  </a:r>
                  <a:r>
                    <a:rPr lang="en-US" sz="2200" b="0" i="1" u="none" strike="noStrike" baseline="0" dirty="0">
                      <a:latin typeface="+mn-lt"/>
                    </a:rPr>
                    <a:t>D </a:t>
                  </a:r>
                  <a:r>
                    <a:rPr lang="en-US" sz="2200" b="0" i="0" u="none" strike="noStrike" baseline="0" dirty="0">
                      <a:latin typeface="+mn-lt"/>
                    </a:rPr>
                    <a:t>and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a14:m>
                  <a:r>
                    <a:rPr lang="en-US" sz="2200" b="0" i="0" u="none" strike="noStrike" baseline="0" dirty="0">
                      <a:latin typeface="+mn-lt"/>
                    </a:rPr>
                    <a:t> are called </a:t>
                  </a:r>
                  <a:r>
                    <a:rPr lang="en-US" sz="2200" b="1" i="0" u="none" strike="noStrike" baseline="0" dirty="0">
                      <a:solidFill>
                        <a:srgbClr val="CC0066"/>
                      </a:solidFill>
                      <a:latin typeface="+mn-lt"/>
                    </a:rPr>
                    <a:t>differentiation operators </a:t>
                  </a:r>
                  <a:r>
                    <a:rPr lang="en-US" sz="2200" b="0" i="0" u="none" strike="noStrike" baseline="0" dirty="0">
                      <a:latin typeface="+mn-lt"/>
                    </a:rPr>
                    <a:t>because they indicate the operation of </a:t>
                  </a:r>
                  <a:r>
                    <a:rPr lang="en-US" sz="2200" b="1" i="0" u="none" strike="noStrike" baseline="0" dirty="0">
                      <a:solidFill>
                        <a:srgbClr val="CC0066"/>
                      </a:solidFill>
                      <a:latin typeface="+mn-lt"/>
                    </a:rPr>
                    <a:t>differentiation</a:t>
                  </a:r>
                  <a:r>
                    <a:rPr lang="en-US" sz="2200" b="0" i="0" u="none" strike="noStrike" baseline="0" dirty="0">
                      <a:latin typeface="+mn-lt"/>
                    </a:rPr>
                    <a:t>, which is the process of calculating a derivative.</a:t>
                  </a: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r>
                    <a:rPr lang="en-US" sz="2200" b="0" i="0" u="none" strike="noStrike" baseline="0" dirty="0">
                      <a:latin typeface="+mn-lt"/>
                    </a:rPr>
                    <a:t>The symbol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a14:m>
                  <a:r>
                    <a:rPr lang="en-US" sz="2200" b="0" i="0" u="none" strike="noStrike" baseline="0" dirty="0">
                      <a:latin typeface="+mn-lt"/>
                    </a:rPr>
                    <a:t>, which was introduced by Leibniz, </a:t>
                  </a:r>
                  <a:r>
                    <a:rPr lang="en-US" sz="2200" dirty="0">
                      <a:latin typeface="+mn-lt"/>
                    </a:rPr>
                    <a:t>should not be regarded as a ratio (for the time being); it is simply a synonym for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id-ID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616A665-63A7-CAB3-5BFF-17851625F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4" y="1712646"/>
                  <a:ext cx="9120916" cy="4453270"/>
                </a:xfrm>
                <a:prstGeom prst="rect">
                  <a:avLst/>
                </a:prstGeom>
                <a:blipFill>
                  <a:blip r:embed="rId2"/>
                  <a:stretch>
                    <a:fillRect l="-868" t="-821" b="-1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97CDD8-8C1B-3201-A8F7-61820D6FC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-20000" contrast="40000"/>
            </a:blip>
            <a:stretch>
              <a:fillRect/>
            </a:stretch>
          </p:blipFill>
          <p:spPr>
            <a:xfrm>
              <a:off x="3065347" y="2629294"/>
              <a:ext cx="5312229" cy="658152"/>
            </a:xfrm>
            <a:custGeom>
              <a:avLst/>
              <a:gdLst>
                <a:gd name="connsiteX0" fmla="*/ 0 w 5312229"/>
                <a:gd name="connsiteY0" fmla="*/ 0 h 658152"/>
                <a:gd name="connsiteX1" fmla="*/ 643370 w 5312229"/>
                <a:gd name="connsiteY1" fmla="*/ 0 h 658152"/>
                <a:gd name="connsiteX2" fmla="*/ 1127373 w 5312229"/>
                <a:gd name="connsiteY2" fmla="*/ 0 h 658152"/>
                <a:gd name="connsiteX3" fmla="*/ 1770743 w 5312229"/>
                <a:gd name="connsiteY3" fmla="*/ 0 h 658152"/>
                <a:gd name="connsiteX4" fmla="*/ 2254746 w 5312229"/>
                <a:gd name="connsiteY4" fmla="*/ 0 h 658152"/>
                <a:gd name="connsiteX5" fmla="*/ 2738749 w 5312229"/>
                <a:gd name="connsiteY5" fmla="*/ 0 h 658152"/>
                <a:gd name="connsiteX6" fmla="*/ 3382119 w 5312229"/>
                <a:gd name="connsiteY6" fmla="*/ 0 h 658152"/>
                <a:gd name="connsiteX7" fmla="*/ 3866122 w 5312229"/>
                <a:gd name="connsiteY7" fmla="*/ 0 h 658152"/>
                <a:gd name="connsiteX8" fmla="*/ 4456370 w 5312229"/>
                <a:gd name="connsiteY8" fmla="*/ 0 h 658152"/>
                <a:gd name="connsiteX9" fmla="*/ 5312229 w 5312229"/>
                <a:gd name="connsiteY9" fmla="*/ 0 h 658152"/>
                <a:gd name="connsiteX10" fmla="*/ 5312229 w 5312229"/>
                <a:gd name="connsiteY10" fmla="*/ 335658 h 658152"/>
                <a:gd name="connsiteX11" fmla="*/ 5312229 w 5312229"/>
                <a:gd name="connsiteY11" fmla="*/ 658152 h 658152"/>
                <a:gd name="connsiteX12" fmla="*/ 4881348 w 5312229"/>
                <a:gd name="connsiteY12" fmla="*/ 658152 h 658152"/>
                <a:gd name="connsiteX13" fmla="*/ 4397345 w 5312229"/>
                <a:gd name="connsiteY13" fmla="*/ 658152 h 658152"/>
                <a:gd name="connsiteX14" fmla="*/ 3913342 w 5312229"/>
                <a:gd name="connsiteY14" fmla="*/ 658152 h 658152"/>
                <a:gd name="connsiteX15" fmla="*/ 3482461 w 5312229"/>
                <a:gd name="connsiteY15" fmla="*/ 658152 h 658152"/>
                <a:gd name="connsiteX16" fmla="*/ 2785969 w 5312229"/>
                <a:gd name="connsiteY16" fmla="*/ 658152 h 658152"/>
                <a:gd name="connsiteX17" fmla="*/ 2355088 w 5312229"/>
                <a:gd name="connsiteY17" fmla="*/ 658152 h 658152"/>
                <a:gd name="connsiteX18" fmla="*/ 1764841 w 5312229"/>
                <a:gd name="connsiteY18" fmla="*/ 658152 h 658152"/>
                <a:gd name="connsiteX19" fmla="*/ 1227715 w 5312229"/>
                <a:gd name="connsiteY19" fmla="*/ 658152 h 658152"/>
                <a:gd name="connsiteX20" fmla="*/ 743712 w 5312229"/>
                <a:gd name="connsiteY20" fmla="*/ 658152 h 658152"/>
                <a:gd name="connsiteX21" fmla="*/ 0 w 5312229"/>
                <a:gd name="connsiteY21" fmla="*/ 658152 h 658152"/>
                <a:gd name="connsiteX22" fmla="*/ 0 w 5312229"/>
                <a:gd name="connsiteY22" fmla="*/ 348821 h 658152"/>
                <a:gd name="connsiteX23" fmla="*/ 0 w 5312229"/>
                <a:gd name="connsiteY23" fmla="*/ 0 h 65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12229" h="658152" fill="none" extrusionOk="0">
                  <a:moveTo>
                    <a:pt x="0" y="0"/>
                  </a:moveTo>
                  <a:cubicBezTo>
                    <a:pt x="268613" y="-26613"/>
                    <a:pt x="407397" y="51075"/>
                    <a:pt x="643370" y="0"/>
                  </a:cubicBezTo>
                  <a:cubicBezTo>
                    <a:pt x="879343" y="-51075"/>
                    <a:pt x="953387" y="32141"/>
                    <a:pt x="1127373" y="0"/>
                  </a:cubicBezTo>
                  <a:cubicBezTo>
                    <a:pt x="1301359" y="-32141"/>
                    <a:pt x="1472782" y="49935"/>
                    <a:pt x="1770743" y="0"/>
                  </a:cubicBezTo>
                  <a:cubicBezTo>
                    <a:pt x="2068704" y="-49935"/>
                    <a:pt x="2022546" y="28466"/>
                    <a:pt x="2254746" y="0"/>
                  </a:cubicBezTo>
                  <a:cubicBezTo>
                    <a:pt x="2486946" y="-28466"/>
                    <a:pt x="2545143" y="24191"/>
                    <a:pt x="2738749" y="0"/>
                  </a:cubicBezTo>
                  <a:cubicBezTo>
                    <a:pt x="2932355" y="-24191"/>
                    <a:pt x="3216363" y="59841"/>
                    <a:pt x="3382119" y="0"/>
                  </a:cubicBezTo>
                  <a:cubicBezTo>
                    <a:pt x="3547875" y="-59841"/>
                    <a:pt x="3757299" y="46797"/>
                    <a:pt x="3866122" y="0"/>
                  </a:cubicBezTo>
                  <a:cubicBezTo>
                    <a:pt x="3974945" y="-46797"/>
                    <a:pt x="4168537" y="62504"/>
                    <a:pt x="4456370" y="0"/>
                  </a:cubicBezTo>
                  <a:cubicBezTo>
                    <a:pt x="4744203" y="-62504"/>
                    <a:pt x="5061746" y="19805"/>
                    <a:pt x="5312229" y="0"/>
                  </a:cubicBezTo>
                  <a:cubicBezTo>
                    <a:pt x="5350217" y="124091"/>
                    <a:pt x="5304562" y="193577"/>
                    <a:pt x="5312229" y="335658"/>
                  </a:cubicBezTo>
                  <a:cubicBezTo>
                    <a:pt x="5319896" y="477739"/>
                    <a:pt x="5297613" y="588861"/>
                    <a:pt x="5312229" y="658152"/>
                  </a:cubicBezTo>
                  <a:cubicBezTo>
                    <a:pt x="5193312" y="688253"/>
                    <a:pt x="5075771" y="651494"/>
                    <a:pt x="4881348" y="658152"/>
                  </a:cubicBezTo>
                  <a:cubicBezTo>
                    <a:pt x="4686925" y="664810"/>
                    <a:pt x="4497256" y="654364"/>
                    <a:pt x="4397345" y="658152"/>
                  </a:cubicBezTo>
                  <a:cubicBezTo>
                    <a:pt x="4297434" y="661940"/>
                    <a:pt x="4019182" y="635746"/>
                    <a:pt x="3913342" y="658152"/>
                  </a:cubicBezTo>
                  <a:cubicBezTo>
                    <a:pt x="3807502" y="680558"/>
                    <a:pt x="3627840" y="631840"/>
                    <a:pt x="3482461" y="658152"/>
                  </a:cubicBezTo>
                  <a:cubicBezTo>
                    <a:pt x="3337082" y="684464"/>
                    <a:pt x="2974608" y="608315"/>
                    <a:pt x="2785969" y="658152"/>
                  </a:cubicBezTo>
                  <a:cubicBezTo>
                    <a:pt x="2597330" y="707989"/>
                    <a:pt x="2544659" y="627841"/>
                    <a:pt x="2355088" y="658152"/>
                  </a:cubicBezTo>
                  <a:cubicBezTo>
                    <a:pt x="2165517" y="688463"/>
                    <a:pt x="1948739" y="617975"/>
                    <a:pt x="1764841" y="658152"/>
                  </a:cubicBezTo>
                  <a:cubicBezTo>
                    <a:pt x="1580943" y="698329"/>
                    <a:pt x="1375171" y="627461"/>
                    <a:pt x="1227715" y="658152"/>
                  </a:cubicBezTo>
                  <a:cubicBezTo>
                    <a:pt x="1080259" y="688843"/>
                    <a:pt x="933265" y="613209"/>
                    <a:pt x="743712" y="658152"/>
                  </a:cubicBezTo>
                  <a:cubicBezTo>
                    <a:pt x="554159" y="703095"/>
                    <a:pt x="192965" y="593898"/>
                    <a:pt x="0" y="658152"/>
                  </a:cubicBezTo>
                  <a:cubicBezTo>
                    <a:pt x="-30948" y="552068"/>
                    <a:pt x="35868" y="467810"/>
                    <a:pt x="0" y="348821"/>
                  </a:cubicBezTo>
                  <a:cubicBezTo>
                    <a:pt x="-35868" y="229832"/>
                    <a:pt x="32991" y="162177"/>
                    <a:pt x="0" y="0"/>
                  </a:cubicBezTo>
                  <a:close/>
                </a:path>
                <a:path w="5312229" h="658152" stroke="0" extrusionOk="0">
                  <a:moveTo>
                    <a:pt x="0" y="0"/>
                  </a:moveTo>
                  <a:cubicBezTo>
                    <a:pt x="108037" y="-50570"/>
                    <a:pt x="268931" y="18004"/>
                    <a:pt x="430881" y="0"/>
                  </a:cubicBezTo>
                  <a:cubicBezTo>
                    <a:pt x="592831" y="-18004"/>
                    <a:pt x="766530" y="66216"/>
                    <a:pt x="1074251" y="0"/>
                  </a:cubicBezTo>
                  <a:cubicBezTo>
                    <a:pt x="1381972" y="-66216"/>
                    <a:pt x="1535137" y="38029"/>
                    <a:pt x="1717621" y="0"/>
                  </a:cubicBezTo>
                  <a:cubicBezTo>
                    <a:pt x="1900105" y="-38029"/>
                    <a:pt x="1951350" y="14001"/>
                    <a:pt x="2148502" y="0"/>
                  </a:cubicBezTo>
                  <a:cubicBezTo>
                    <a:pt x="2345654" y="-14001"/>
                    <a:pt x="2510246" y="32402"/>
                    <a:pt x="2685627" y="0"/>
                  </a:cubicBezTo>
                  <a:cubicBezTo>
                    <a:pt x="2861009" y="-32402"/>
                    <a:pt x="2937501" y="28504"/>
                    <a:pt x="3116508" y="0"/>
                  </a:cubicBezTo>
                  <a:cubicBezTo>
                    <a:pt x="3295515" y="-28504"/>
                    <a:pt x="3520110" y="76249"/>
                    <a:pt x="3759878" y="0"/>
                  </a:cubicBezTo>
                  <a:cubicBezTo>
                    <a:pt x="3999646" y="-76249"/>
                    <a:pt x="4023423" y="33437"/>
                    <a:pt x="4243881" y="0"/>
                  </a:cubicBezTo>
                  <a:cubicBezTo>
                    <a:pt x="4464339" y="-33437"/>
                    <a:pt x="4623101" y="11317"/>
                    <a:pt x="4727884" y="0"/>
                  </a:cubicBezTo>
                  <a:cubicBezTo>
                    <a:pt x="4832667" y="-11317"/>
                    <a:pt x="5071128" y="12291"/>
                    <a:pt x="5312229" y="0"/>
                  </a:cubicBezTo>
                  <a:cubicBezTo>
                    <a:pt x="5347849" y="139239"/>
                    <a:pt x="5301592" y="178096"/>
                    <a:pt x="5312229" y="315913"/>
                  </a:cubicBezTo>
                  <a:cubicBezTo>
                    <a:pt x="5322866" y="453730"/>
                    <a:pt x="5295827" y="568153"/>
                    <a:pt x="5312229" y="658152"/>
                  </a:cubicBezTo>
                  <a:cubicBezTo>
                    <a:pt x="5069460" y="678001"/>
                    <a:pt x="4876726" y="594999"/>
                    <a:pt x="4615737" y="658152"/>
                  </a:cubicBezTo>
                  <a:cubicBezTo>
                    <a:pt x="4354748" y="721305"/>
                    <a:pt x="4118339" y="579693"/>
                    <a:pt x="3919245" y="658152"/>
                  </a:cubicBezTo>
                  <a:cubicBezTo>
                    <a:pt x="3720151" y="736611"/>
                    <a:pt x="3526845" y="627978"/>
                    <a:pt x="3382119" y="658152"/>
                  </a:cubicBezTo>
                  <a:cubicBezTo>
                    <a:pt x="3237393" y="688326"/>
                    <a:pt x="3041200" y="625650"/>
                    <a:pt x="2951238" y="658152"/>
                  </a:cubicBezTo>
                  <a:cubicBezTo>
                    <a:pt x="2861276" y="690654"/>
                    <a:pt x="2539469" y="644418"/>
                    <a:pt x="2307868" y="658152"/>
                  </a:cubicBezTo>
                  <a:cubicBezTo>
                    <a:pt x="2076267" y="671886"/>
                    <a:pt x="1792036" y="627485"/>
                    <a:pt x="1611376" y="658152"/>
                  </a:cubicBezTo>
                  <a:cubicBezTo>
                    <a:pt x="1430716" y="688819"/>
                    <a:pt x="1129517" y="591176"/>
                    <a:pt x="914884" y="658152"/>
                  </a:cubicBezTo>
                  <a:cubicBezTo>
                    <a:pt x="700251" y="725128"/>
                    <a:pt x="263605" y="608723"/>
                    <a:pt x="0" y="658152"/>
                  </a:cubicBezTo>
                  <a:cubicBezTo>
                    <a:pt x="-19193" y="567829"/>
                    <a:pt x="3442" y="401201"/>
                    <a:pt x="0" y="329076"/>
                  </a:cubicBezTo>
                  <a:cubicBezTo>
                    <a:pt x="-3442" y="256951"/>
                    <a:pt x="23301" y="156349"/>
                    <a:pt x="0" y="0"/>
                  </a:cubicBezTo>
                  <a:close/>
                </a:path>
              </a:pathLst>
            </a:custGeom>
            <a:ln w="28575">
              <a:solidFill>
                <a:srgbClr val="CC0066"/>
              </a:solidFill>
              <a:extLst>
                <a:ext uri="{C807C97D-BFC1-408E-A445-0C87EB9F89A2}">
                  <ask:lineSketchStyleProps xmlns:ask="http://schemas.microsoft.com/office/drawing/2018/sketchyshapes" sd="398214881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</p:grpSp>
    </p:spTree>
    <p:extLst>
      <p:ext uri="{BB962C8B-B14F-4D97-AF65-F5344CB8AC3E}">
        <p14:creationId xmlns:p14="http://schemas.microsoft.com/office/powerpoint/2010/main" val="100701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D02FB4-F5F6-200D-0A27-D4BCB748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Higher Derivatives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DC8DD-2545-12D3-C0B7-A581695FC5FB}"/>
              </a:ext>
            </a:extLst>
          </p:cNvPr>
          <p:cNvSpPr txBox="1"/>
          <p:nvPr/>
        </p:nvSpPr>
        <p:spPr>
          <a:xfrm>
            <a:off x="1066800" y="2355910"/>
            <a:ext cx="91541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+mn-lt"/>
              </a:rPr>
              <a:t>If </a:t>
            </a:r>
            <a:r>
              <a:rPr lang="en-US" sz="2400" b="0" i="1" u="none" strike="noStrike" baseline="0" dirty="0">
                <a:latin typeface="+mn-lt"/>
              </a:rPr>
              <a:t>f </a:t>
            </a:r>
            <a:r>
              <a:rPr lang="en-US" sz="2400" b="0" i="0" u="none" strike="noStrike" baseline="0" dirty="0">
                <a:latin typeface="+mn-lt"/>
              </a:rPr>
              <a:t>is a differentiable function, then its derivative </a:t>
            </a:r>
            <a:r>
              <a:rPr lang="en-US" sz="2400" b="0" i="1" u="none" strike="noStrike" baseline="0" dirty="0">
                <a:latin typeface="+mn-lt"/>
              </a:rPr>
              <a:t>f’</a:t>
            </a:r>
            <a:r>
              <a:rPr lang="en-US" sz="2400" b="0" i="0" u="none" strike="noStrike" baseline="0" dirty="0">
                <a:latin typeface="+mn-lt"/>
              </a:rPr>
              <a:t> is also a function, so </a:t>
            </a:r>
            <a:r>
              <a:rPr lang="en-US" sz="2400" b="0" i="1" u="none" strike="noStrike" baseline="0" dirty="0">
                <a:latin typeface="+mn-lt"/>
              </a:rPr>
              <a:t>f </a:t>
            </a:r>
            <a:r>
              <a:rPr lang="en-US" sz="2400" dirty="0">
                <a:latin typeface="+mn-lt"/>
              </a:rPr>
              <a:t>‘</a:t>
            </a:r>
            <a:r>
              <a:rPr lang="en-US" sz="2400" b="0" i="0" u="none" strike="noStrike" baseline="0" dirty="0">
                <a:latin typeface="+mn-lt"/>
              </a:rPr>
              <a:t> may have a derivative of its own, denoted by f’’, called the </a:t>
            </a:r>
            <a:r>
              <a:rPr lang="en-US" sz="2400" b="1" i="0" u="none" strike="noStrike" baseline="0" dirty="0">
                <a:latin typeface="+mn-lt"/>
              </a:rPr>
              <a:t>second derivative </a:t>
            </a:r>
            <a:r>
              <a:rPr lang="en-US" sz="2400" b="0" i="0" u="none" strike="noStrike" baseline="0" dirty="0">
                <a:latin typeface="+mn-lt"/>
              </a:rPr>
              <a:t>of </a:t>
            </a:r>
            <a:r>
              <a:rPr lang="en-US" sz="2400" b="0" i="1" u="none" strike="noStrike" baseline="0" dirty="0">
                <a:latin typeface="+mn-lt"/>
              </a:rPr>
              <a:t>f </a:t>
            </a:r>
            <a:r>
              <a:rPr lang="en-US" sz="2400" b="0" i="0" u="none" strike="noStrike" baseline="0" dirty="0">
                <a:latin typeface="+mn-lt"/>
              </a:rPr>
              <a:t>because it is the derivative of the derivative of </a:t>
            </a:r>
            <a:r>
              <a:rPr lang="en-US" sz="2400" b="0" i="1" u="none" strike="noStrike" baseline="0" dirty="0">
                <a:latin typeface="+mn-lt"/>
              </a:rPr>
              <a:t>f</a:t>
            </a:r>
            <a:r>
              <a:rPr lang="en-US" sz="2400" b="0" i="0" u="none" strike="noStrike" baseline="0" dirty="0">
                <a:latin typeface="+mn-lt"/>
              </a:rPr>
              <a:t>. </a:t>
            </a:r>
          </a:p>
          <a:p>
            <a:pPr algn="l"/>
            <a:endParaRPr lang="en-US" sz="2400" dirty="0">
              <a:latin typeface="+mn-lt"/>
            </a:endParaRPr>
          </a:p>
          <a:p>
            <a:pPr algn="l"/>
            <a:r>
              <a:rPr lang="en-US" sz="2400" b="0" i="0" u="none" strike="noStrike" baseline="0" dirty="0">
                <a:latin typeface="+mn-lt"/>
              </a:rPr>
              <a:t>Using Leibniz notation, we write the second derivative of  </a:t>
            </a:r>
            <a:r>
              <a:rPr lang="en-US" sz="2400" b="0" i="1" u="none" strike="noStrike" baseline="0" dirty="0">
                <a:latin typeface="+mn-lt"/>
              </a:rPr>
              <a:t>y </a:t>
            </a:r>
            <a:r>
              <a:rPr lang="en-US" sz="2400" dirty="0">
                <a:latin typeface="+mn-lt"/>
              </a:rPr>
              <a:t>=</a:t>
            </a:r>
            <a:r>
              <a:rPr lang="en-US" sz="2400" b="0" i="0" u="none" strike="noStrike" baseline="0" dirty="0">
                <a:latin typeface="+mn-lt"/>
              </a:rPr>
              <a:t> </a:t>
            </a:r>
            <a:r>
              <a:rPr lang="en-US" sz="2400" b="0" i="1" u="none" strike="noStrike" baseline="0" dirty="0">
                <a:latin typeface="+mn-lt"/>
              </a:rPr>
              <a:t>f(x</a:t>
            </a:r>
            <a:r>
              <a:rPr lang="en-US" sz="2400" dirty="0">
                <a:latin typeface="+mn-lt"/>
              </a:rPr>
              <a:t>)</a:t>
            </a:r>
            <a:r>
              <a:rPr lang="en-US" sz="2400" b="0" i="0" u="none" strike="noStrike" baseline="0" dirty="0">
                <a:latin typeface="+mn-lt"/>
              </a:rPr>
              <a:t> as</a:t>
            </a:r>
            <a:endParaRPr lang="id-ID" sz="2400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426EA0-4AD2-558D-483A-F541D57E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90" y="4944545"/>
            <a:ext cx="2623457" cy="1208264"/>
          </a:xfrm>
          <a:custGeom>
            <a:avLst/>
            <a:gdLst>
              <a:gd name="connsiteX0" fmla="*/ 0 w 2623457"/>
              <a:gd name="connsiteY0" fmla="*/ 0 h 1208264"/>
              <a:gd name="connsiteX1" fmla="*/ 472222 w 2623457"/>
              <a:gd name="connsiteY1" fmla="*/ 0 h 1208264"/>
              <a:gd name="connsiteX2" fmla="*/ 918210 w 2623457"/>
              <a:gd name="connsiteY2" fmla="*/ 0 h 1208264"/>
              <a:gd name="connsiteX3" fmla="*/ 1495370 w 2623457"/>
              <a:gd name="connsiteY3" fmla="*/ 0 h 1208264"/>
              <a:gd name="connsiteX4" fmla="*/ 1941358 w 2623457"/>
              <a:gd name="connsiteY4" fmla="*/ 0 h 1208264"/>
              <a:gd name="connsiteX5" fmla="*/ 2623457 w 2623457"/>
              <a:gd name="connsiteY5" fmla="*/ 0 h 1208264"/>
              <a:gd name="connsiteX6" fmla="*/ 2623457 w 2623457"/>
              <a:gd name="connsiteY6" fmla="*/ 378589 h 1208264"/>
              <a:gd name="connsiteX7" fmla="*/ 2623457 w 2623457"/>
              <a:gd name="connsiteY7" fmla="*/ 757179 h 1208264"/>
              <a:gd name="connsiteX8" fmla="*/ 2623457 w 2623457"/>
              <a:gd name="connsiteY8" fmla="*/ 1208264 h 1208264"/>
              <a:gd name="connsiteX9" fmla="*/ 2151235 w 2623457"/>
              <a:gd name="connsiteY9" fmla="*/ 1208264 h 1208264"/>
              <a:gd name="connsiteX10" fmla="*/ 1652778 w 2623457"/>
              <a:gd name="connsiteY10" fmla="*/ 1208264 h 1208264"/>
              <a:gd name="connsiteX11" fmla="*/ 1075617 w 2623457"/>
              <a:gd name="connsiteY11" fmla="*/ 1208264 h 1208264"/>
              <a:gd name="connsiteX12" fmla="*/ 603395 w 2623457"/>
              <a:gd name="connsiteY12" fmla="*/ 1208264 h 1208264"/>
              <a:gd name="connsiteX13" fmla="*/ 0 w 2623457"/>
              <a:gd name="connsiteY13" fmla="*/ 1208264 h 1208264"/>
              <a:gd name="connsiteX14" fmla="*/ 0 w 2623457"/>
              <a:gd name="connsiteY14" fmla="*/ 841757 h 1208264"/>
              <a:gd name="connsiteX15" fmla="*/ 0 w 2623457"/>
              <a:gd name="connsiteY15" fmla="*/ 426920 h 1208264"/>
              <a:gd name="connsiteX16" fmla="*/ 0 w 2623457"/>
              <a:gd name="connsiteY16" fmla="*/ 0 h 120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23457" h="1208264" fill="none" extrusionOk="0">
                <a:moveTo>
                  <a:pt x="0" y="0"/>
                </a:moveTo>
                <a:cubicBezTo>
                  <a:pt x="178844" y="-5856"/>
                  <a:pt x="263168" y="8285"/>
                  <a:pt x="472222" y="0"/>
                </a:cubicBezTo>
                <a:cubicBezTo>
                  <a:pt x="681276" y="-8285"/>
                  <a:pt x="809370" y="39142"/>
                  <a:pt x="918210" y="0"/>
                </a:cubicBezTo>
                <a:cubicBezTo>
                  <a:pt x="1027050" y="-39142"/>
                  <a:pt x="1210899" y="59271"/>
                  <a:pt x="1495370" y="0"/>
                </a:cubicBezTo>
                <a:cubicBezTo>
                  <a:pt x="1779841" y="-59271"/>
                  <a:pt x="1749935" y="26468"/>
                  <a:pt x="1941358" y="0"/>
                </a:cubicBezTo>
                <a:cubicBezTo>
                  <a:pt x="2132781" y="-26468"/>
                  <a:pt x="2333164" y="55856"/>
                  <a:pt x="2623457" y="0"/>
                </a:cubicBezTo>
                <a:cubicBezTo>
                  <a:pt x="2624206" y="125110"/>
                  <a:pt x="2601266" y="297660"/>
                  <a:pt x="2623457" y="378589"/>
                </a:cubicBezTo>
                <a:cubicBezTo>
                  <a:pt x="2645648" y="459518"/>
                  <a:pt x="2584586" y="644316"/>
                  <a:pt x="2623457" y="757179"/>
                </a:cubicBezTo>
                <a:cubicBezTo>
                  <a:pt x="2662328" y="870042"/>
                  <a:pt x="2589358" y="1034104"/>
                  <a:pt x="2623457" y="1208264"/>
                </a:cubicBezTo>
                <a:cubicBezTo>
                  <a:pt x="2506871" y="1256600"/>
                  <a:pt x="2296596" y="1173578"/>
                  <a:pt x="2151235" y="1208264"/>
                </a:cubicBezTo>
                <a:cubicBezTo>
                  <a:pt x="2005874" y="1242950"/>
                  <a:pt x="1773928" y="1191303"/>
                  <a:pt x="1652778" y="1208264"/>
                </a:cubicBezTo>
                <a:cubicBezTo>
                  <a:pt x="1531628" y="1225225"/>
                  <a:pt x="1338786" y="1203076"/>
                  <a:pt x="1075617" y="1208264"/>
                </a:cubicBezTo>
                <a:cubicBezTo>
                  <a:pt x="812448" y="1213452"/>
                  <a:pt x="790306" y="1177676"/>
                  <a:pt x="603395" y="1208264"/>
                </a:cubicBezTo>
                <a:cubicBezTo>
                  <a:pt x="416484" y="1238852"/>
                  <a:pt x="260354" y="1175955"/>
                  <a:pt x="0" y="1208264"/>
                </a:cubicBezTo>
                <a:cubicBezTo>
                  <a:pt x="-16451" y="1075694"/>
                  <a:pt x="4540" y="968088"/>
                  <a:pt x="0" y="841757"/>
                </a:cubicBezTo>
                <a:cubicBezTo>
                  <a:pt x="-4540" y="715426"/>
                  <a:pt x="565" y="578115"/>
                  <a:pt x="0" y="426920"/>
                </a:cubicBezTo>
                <a:cubicBezTo>
                  <a:pt x="-565" y="275725"/>
                  <a:pt x="3912" y="212627"/>
                  <a:pt x="0" y="0"/>
                </a:cubicBezTo>
                <a:close/>
              </a:path>
              <a:path w="2623457" h="1208264" stroke="0" extrusionOk="0">
                <a:moveTo>
                  <a:pt x="0" y="0"/>
                </a:moveTo>
                <a:cubicBezTo>
                  <a:pt x="251532" y="-14566"/>
                  <a:pt x="344892" y="38064"/>
                  <a:pt x="577161" y="0"/>
                </a:cubicBezTo>
                <a:cubicBezTo>
                  <a:pt x="809430" y="-38064"/>
                  <a:pt x="964675" y="23710"/>
                  <a:pt x="1154321" y="0"/>
                </a:cubicBezTo>
                <a:cubicBezTo>
                  <a:pt x="1343967" y="-23710"/>
                  <a:pt x="1451887" y="5736"/>
                  <a:pt x="1731482" y="0"/>
                </a:cubicBezTo>
                <a:cubicBezTo>
                  <a:pt x="2011077" y="-5736"/>
                  <a:pt x="2415844" y="50162"/>
                  <a:pt x="2623457" y="0"/>
                </a:cubicBezTo>
                <a:cubicBezTo>
                  <a:pt x="2668961" y="167048"/>
                  <a:pt x="2594868" y="317005"/>
                  <a:pt x="2623457" y="426920"/>
                </a:cubicBezTo>
                <a:cubicBezTo>
                  <a:pt x="2652046" y="536835"/>
                  <a:pt x="2609598" y="671113"/>
                  <a:pt x="2623457" y="805509"/>
                </a:cubicBezTo>
                <a:cubicBezTo>
                  <a:pt x="2637316" y="939905"/>
                  <a:pt x="2618565" y="1069351"/>
                  <a:pt x="2623457" y="1208264"/>
                </a:cubicBezTo>
                <a:cubicBezTo>
                  <a:pt x="2520239" y="1251464"/>
                  <a:pt x="2365721" y="1169857"/>
                  <a:pt x="2125000" y="1208264"/>
                </a:cubicBezTo>
                <a:cubicBezTo>
                  <a:pt x="1884279" y="1246671"/>
                  <a:pt x="1768406" y="1199490"/>
                  <a:pt x="1547840" y="1208264"/>
                </a:cubicBezTo>
                <a:cubicBezTo>
                  <a:pt x="1327274" y="1217038"/>
                  <a:pt x="1304474" y="1179306"/>
                  <a:pt x="1075617" y="1208264"/>
                </a:cubicBezTo>
                <a:cubicBezTo>
                  <a:pt x="846760" y="1237222"/>
                  <a:pt x="775792" y="1194511"/>
                  <a:pt x="629630" y="1208264"/>
                </a:cubicBezTo>
                <a:cubicBezTo>
                  <a:pt x="483468" y="1222017"/>
                  <a:pt x="217171" y="1144497"/>
                  <a:pt x="0" y="1208264"/>
                </a:cubicBezTo>
                <a:cubicBezTo>
                  <a:pt x="-28092" y="1076208"/>
                  <a:pt x="39010" y="975642"/>
                  <a:pt x="0" y="829675"/>
                </a:cubicBezTo>
                <a:cubicBezTo>
                  <a:pt x="-39010" y="683708"/>
                  <a:pt x="10470" y="590159"/>
                  <a:pt x="0" y="451085"/>
                </a:cubicBezTo>
                <a:cubicBezTo>
                  <a:pt x="-10470" y="312011"/>
                  <a:pt x="3680" y="203559"/>
                  <a:pt x="0" y="0"/>
                </a:cubicBezTo>
                <a:close/>
              </a:path>
            </a:pathLst>
          </a:custGeom>
          <a:ln w="28575">
            <a:solidFill>
              <a:srgbClr val="CC0066"/>
            </a:solidFill>
            <a:extLst>
              <a:ext uri="{C807C97D-BFC1-408E-A445-0C87EB9F89A2}">
                <ask:lineSketchStyleProps xmlns:ask="http://schemas.microsoft.com/office/drawing/2018/sketchyshapes" sd="9349156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68838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52F8-865F-1B2D-364D-F61664BA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81BD"/>
                </a:solidFill>
                <a:latin typeface="+mj-lt"/>
              </a:rPr>
              <a:t>Example 2</a:t>
            </a:r>
            <a:endParaRPr lang="id-ID" sz="3200" b="1" dirty="0">
              <a:solidFill>
                <a:srgbClr val="0081BD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307FA-F048-2933-9388-BBDDB127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909103" y="2452494"/>
            <a:ext cx="5956575" cy="2692852"/>
          </a:xfrm>
          <a:custGeom>
            <a:avLst/>
            <a:gdLst>
              <a:gd name="connsiteX0" fmla="*/ 0 w 5956575"/>
              <a:gd name="connsiteY0" fmla="*/ 0 h 2692852"/>
              <a:gd name="connsiteX1" fmla="*/ 655223 w 5956575"/>
              <a:gd name="connsiteY1" fmla="*/ 0 h 2692852"/>
              <a:gd name="connsiteX2" fmla="*/ 1072184 w 5956575"/>
              <a:gd name="connsiteY2" fmla="*/ 0 h 2692852"/>
              <a:gd name="connsiteX3" fmla="*/ 1667841 w 5956575"/>
              <a:gd name="connsiteY3" fmla="*/ 0 h 2692852"/>
              <a:gd name="connsiteX4" fmla="*/ 2144367 w 5956575"/>
              <a:gd name="connsiteY4" fmla="*/ 0 h 2692852"/>
              <a:gd name="connsiteX5" fmla="*/ 2680459 w 5956575"/>
              <a:gd name="connsiteY5" fmla="*/ 0 h 2692852"/>
              <a:gd name="connsiteX6" fmla="*/ 3216551 w 5956575"/>
              <a:gd name="connsiteY6" fmla="*/ 0 h 2692852"/>
              <a:gd name="connsiteX7" fmla="*/ 3752642 w 5956575"/>
              <a:gd name="connsiteY7" fmla="*/ 0 h 2692852"/>
              <a:gd name="connsiteX8" fmla="*/ 4348300 w 5956575"/>
              <a:gd name="connsiteY8" fmla="*/ 0 h 2692852"/>
              <a:gd name="connsiteX9" fmla="*/ 5063089 w 5956575"/>
              <a:gd name="connsiteY9" fmla="*/ 0 h 2692852"/>
              <a:gd name="connsiteX10" fmla="*/ 5956575 w 5956575"/>
              <a:gd name="connsiteY10" fmla="*/ 0 h 2692852"/>
              <a:gd name="connsiteX11" fmla="*/ 5956575 w 5956575"/>
              <a:gd name="connsiteY11" fmla="*/ 565499 h 2692852"/>
              <a:gd name="connsiteX12" fmla="*/ 5956575 w 5956575"/>
              <a:gd name="connsiteY12" fmla="*/ 1104069 h 2692852"/>
              <a:gd name="connsiteX13" fmla="*/ 5956575 w 5956575"/>
              <a:gd name="connsiteY13" fmla="*/ 1615711 h 2692852"/>
              <a:gd name="connsiteX14" fmla="*/ 5956575 w 5956575"/>
              <a:gd name="connsiteY14" fmla="*/ 2073496 h 2692852"/>
              <a:gd name="connsiteX15" fmla="*/ 5956575 w 5956575"/>
              <a:gd name="connsiteY15" fmla="*/ 2692852 h 2692852"/>
              <a:gd name="connsiteX16" fmla="*/ 5420483 w 5956575"/>
              <a:gd name="connsiteY16" fmla="*/ 2692852 h 2692852"/>
              <a:gd name="connsiteX17" fmla="*/ 4943957 w 5956575"/>
              <a:gd name="connsiteY17" fmla="*/ 2692852 h 2692852"/>
              <a:gd name="connsiteX18" fmla="*/ 4467431 w 5956575"/>
              <a:gd name="connsiteY18" fmla="*/ 2692852 h 2692852"/>
              <a:gd name="connsiteX19" fmla="*/ 3871774 w 5956575"/>
              <a:gd name="connsiteY19" fmla="*/ 2692852 h 2692852"/>
              <a:gd name="connsiteX20" fmla="*/ 3216551 w 5956575"/>
              <a:gd name="connsiteY20" fmla="*/ 2692852 h 2692852"/>
              <a:gd name="connsiteX21" fmla="*/ 2620893 w 5956575"/>
              <a:gd name="connsiteY21" fmla="*/ 2692852 h 2692852"/>
              <a:gd name="connsiteX22" fmla="*/ 1965670 w 5956575"/>
              <a:gd name="connsiteY22" fmla="*/ 2692852 h 2692852"/>
              <a:gd name="connsiteX23" fmla="*/ 1370012 w 5956575"/>
              <a:gd name="connsiteY23" fmla="*/ 2692852 h 2692852"/>
              <a:gd name="connsiteX24" fmla="*/ 833921 w 5956575"/>
              <a:gd name="connsiteY24" fmla="*/ 2692852 h 2692852"/>
              <a:gd name="connsiteX25" fmla="*/ 0 w 5956575"/>
              <a:gd name="connsiteY25" fmla="*/ 2692852 h 2692852"/>
              <a:gd name="connsiteX26" fmla="*/ 0 w 5956575"/>
              <a:gd name="connsiteY26" fmla="*/ 2154282 h 2692852"/>
              <a:gd name="connsiteX27" fmla="*/ 0 w 5956575"/>
              <a:gd name="connsiteY27" fmla="*/ 1588783 h 2692852"/>
              <a:gd name="connsiteX28" fmla="*/ 0 w 5956575"/>
              <a:gd name="connsiteY28" fmla="*/ 1077141 h 2692852"/>
              <a:gd name="connsiteX29" fmla="*/ 0 w 5956575"/>
              <a:gd name="connsiteY29" fmla="*/ 511642 h 2692852"/>
              <a:gd name="connsiteX30" fmla="*/ 0 w 5956575"/>
              <a:gd name="connsiteY30" fmla="*/ 0 h 2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956575" h="2692852" fill="none" extrusionOk="0">
                <a:moveTo>
                  <a:pt x="0" y="0"/>
                </a:moveTo>
                <a:cubicBezTo>
                  <a:pt x="211769" y="-25271"/>
                  <a:pt x="387751" y="18316"/>
                  <a:pt x="655223" y="0"/>
                </a:cubicBezTo>
                <a:cubicBezTo>
                  <a:pt x="922695" y="-18316"/>
                  <a:pt x="910426" y="48388"/>
                  <a:pt x="1072184" y="0"/>
                </a:cubicBezTo>
                <a:cubicBezTo>
                  <a:pt x="1233942" y="-48388"/>
                  <a:pt x="1466922" y="25088"/>
                  <a:pt x="1667841" y="0"/>
                </a:cubicBezTo>
                <a:cubicBezTo>
                  <a:pt x="1868760" y="-25088"/>
                  <a:pt x="1987398" y="22466"/>
                  <a:pt x="2144367" y="0"/>
                </a:cubicBezTo>
                <a:cubicBezTo>
                  <a:pt x="2301336" y="-22466"/>
                  <a:pt x="2548749" y="51388"/>
                  <a:pt x="2680459" y="0"/>
                </a:cubicBezTo>
                <a:cubicBezTo>
                  <a:pt x="2812169" y="-51388"/>
                  <a:pt x="3036498" y="33373"/>
                  <a:pt x="3216551" y="0"/>
                </a:cubicBezTo>
                <a:cubicBezTo>
                  <a:pt x="3396604" y="-33373"/>
                  <a:pt x="3605748" y="16824"/>
                  <a:pt x="3752642" y="0"/>
                </a:cubicBezTo>
                <a:cubicBezTo>
                  <a:pt x="3899536" y="-16824"/>
                  <a:pt x="4130333" y="13238"/>
                  <a:pt x="4348300" y="0"/>
                </a:cubicBezTo>
                <a:cubicBezTo>
                  <a:pt x="4566267" y="-13238"/>
                  <a:pt x="4914973" y="776"/>
                  <a:pt x="5063089" y="0"/>
                </a:cubicBezTo>
                <a:cubicBezTo>
                  <a:pt x="5211205" y="-776"/>
                  <a:pt x="5555871" y="20498"/>
                  <a:pt x="5956575" y="0"/>
                </a:cubicBezTo>
                <a:cubicBezTo>
                  <a:pt x="5981063" y="263546"/>
                  <a:pt x="5937412" y="415870"/>
                  <a:pt x="5956575" y="565499"/>
                </a:cubicBezTo>
                <a:cubicBezTo>
                  <a:pt x="5975738" y="715128"/>
                  <a:pt x="5933525" y="919707"/>
                  <a:pt x="5956575" y="1104069"/>
                </a:cubicBezTo>
                <a:cubicBezTo>
                  <a:pt x="5979625" y="1288431"/>
                  <a:pt x="5919355" y="1366510"/>
                  <a:pt x="5956575" y="1615711"/>
                </a:cubicBezTo>
                <a:cubicBezTo>
                  <a:pt x="5993795" y="1864912"/>
                  <a:pt x="5915092" y="1944360"/>
                  <a:pt x="5956575" y="2073496"/>
                </a:cubicBezTo>
                <a:cubicBezTo>
                  <a:pt x="5998058" y="2202633"/>
                  <a:pt x="5897483" y="2390747"/>
                  <a:pt x="5956575" y="2692852"/>
                </a:cubicBezTo>
                <a:cubicBezTo>
                  <a:pt x="5816115" y="2713607"/>
                  <a:pt x="5601455" y="2665746"/>
                  <a:pt x="5420483" y="2692852"/>
                </a:cubicBezTo>
                <a:cubicBezTo>
                  <a:pt x="5239511" y="2719958"/>
                  <a:pt x="5161227" y="2636923"/>
                  <a:pt x="4943957" y="2692852"/>
                </a:cubicBezTo>
                <a:cubicBezTo>
                  <a:pt x="4726687" y="2748781"/>
                  <a:pt x="4568103" y="2677813"/>
                  <a:pt x="4467431" y="2692852"/>
                </a:cubicBezTo>
                <a:cubicBezTo>
                  <a:pt x="4366759" y="2707891"/>
                  <a:pt x="4084713" y="2634028"/>
                  <a:pt x="3871774" y="2692852"/>
                </a:cubicBezTo>
                <a:cubicBezTo>
                  <a:pt x="3658835" y="2751676"/>
                  <a:pt x="3475008" y="2675164"/>
                  <a:pt x="3216551" y="2692852"/>
                </a:cubicBezTo>
                <a:cubicBezTo>
                  <a:pt x="2958094" y="2710540"/>
                  <a:pt x="2844109" y="2678547"/>
                  <a:pt x="2620893" y="2692852"/>
                </a:cubicBezTo>
                <a:cubicBezTo>
                  <a:pt x="2397677" y="2707157"/>
                  <a:pt x="2103408" y="2621379"/>
                  <a:pt x="1965670" y="2692852"/>
                </a:cubicBezTo>
                <a:cubicBezTo>
                  <a:pt x="1827932" y="2764325"/>
                  <a:pt x="1643940" y="2628806"/>
                  <a:pt x="1370012" y="2692852"/>
                </a:cubicBezTo>
                <a:cubicBezTo>
                  <a:pt x="1096084" y="2756898"/>
                  <a:pt x="1061872" y="2660047"/>
                  <a:pt x="833921" y="2692852"/>
                </a:cubicBezTo>
                <a:cubicBezTo>
                  <a:pt x="605970" y="2725657"/>
                  <a:pt x="311716" y="2626860"/>
                  <a:pt x="0" y="2692852"/>
                </a:cubicBezTo>
                <a:cubicBezTo>
                  <a:pt x="-48026" y="2527978"/>
                  <a:pt x="5322" y="2412404"/>
                  <a:pt x="0" y="2154282"/>
                </a:cubicBezTo>
                <a:cubicBezTo>
                  <a:pt x="-5322" y="1896160"/>
                  <a:pt x="57839" y="1780149"/>
                  <a:pt x="0" y="1588783"/>
                </a:cubicBezTo>
                <a:cubicBezTo>
                  <a:pt x="-57839" y="1397417"/>
                  <a:pt x="22784" y="1223549"/>
                  <a:pt x="0" y="1077141"/>
                </a:cubicBezTo>
                <a:cubicBezTo>
                  <a:pt x="-22784" y="930733"/>
                  <a:pt x="9427" y="728498"/>
                  <a:pt x="0" y="511642"/>
                </a:cubicBezTo>
                <a:cubicBezTo>
                  <a:pt x="-9427" y="294786"/>
                  <a:pt x="51404" y="229830"/>
                  <a:pt x="0" y="0"/>
                </a:cubicBezTo>
                <a:close/>
              </a:path>
              <a:path w="5956575" h="2692852" stroke="0" extrusionOk="0">
                <a:moveTo>
                  <a:pt x="0" y="0"/>
                </a:moveTo>
                <a:cubicBezTo>
                  <a:pt x="125709" y="-25696"/>
                  <a:pt x="241990" y="1015"/>
                  <a:pt x="416960" y="0"/>
                </a:cubicBezTo>
                <a:cubicBezTo>
                  <a:pt x="591930" y="-1015"/>
                  <a:pt x="856330" y="13857"/>
                  <a:pt x="1131749" y="0"/>
                </a:cubicBezTo>
                <a:cubicBezTo>
                  <a:pt x="1407168" y="-13857"/>
                  <a:pt x="1559303" y="61034"/>
                  <a:pt x="1727407" y="0"/>
                </a:cubicBezTo>
                <a:cubicBezTo>
                  <a:pt x="1895511" y="-61034"/>
                  <a:pt x="1995799" y="38465"/>
                  <a:pt x="2203933" y="0"/>
                </a:cubicBezTo>
                <a:cubicBezTo>
                  <a:pt x="2412067" y="-38465"/>
                  <a:pt x="2469830" y="12822"/>
                  <a:pt x="2620893" y="0"/>
                </a:cubicBezTo>
                <a:cubicBezTo>
                  <a:pt x="2771956" y="-12822"/>
                  <a:pt x="3000076" y="15936"/>
                  <a:pt x="3156985" y="0"/>
                </a:cubicBezTo>
                <a:cubicBezTo>
                  <a:pt x="3313894" y="-15936"/>
                  <a:pt x="3471548" y="4765"/>
                  <a:pt x="3573945" y="0"/>
                </a:cubicBezTo>
                <a:cubicBezTo>
                  <a:pt x="3676342" y="-4765"/>
                  <a:pt x="4116809" y="53127"/>
                  <a:pt x="4288734" y="0"/>
                </a:cubicBezTo>
                <a:cubicBezTo>
                  <a:pt x="4460659" y="-53127"/>
                  <a:pt x="4594476" y="15023"/>
                  <a:pt x="4765260" y="0"/>
                </a:cubicBezTo>
                <a:cubicBezTo>
                  <a:pt x="4936044" y="-15023"/>
                  <a:pt x="5216813" y="46864"/>
                  <a:pt x="5360918" y="0"/>
                </a:cubicBezTo>
                <a:cubicBezTo>
                  <a:pt x="5505023" y="-46864"/>
                  <a:pt x="5743738" y="65832"/>
                  <a:pt x="5956575" y="0"/>
                </a:cubicBezTo>
                <a:cubicBezTo>
                  <a:pt x="6013862" y="257901"/>
                  <a:pt x="5896784" y="300341"/>
                  <a:pt x="5956575" y="592427"/>
                </a:cubicBezTo>
                <a:cubicBezTo>
                  <a:pt x="6016366" y="884513"/>
                  <a:pt x="5920292" y="912237"/>
                  <a:pt x="5956575" y="1104069"/>
                </a:cubicBezTo>
                <a:cubicBezTo>
                  <a:pt x="5992858" y="1295901"/>
                  <a:pt x="5939737" y="1396002"/>
                  <a:pt x="5956575" y="1561854"/>
                </a:cubicBezTo>
                <a:cubicBezTo>
                  <a:pt x="5973413" y="1727706"/>
                  <a:pt x="5943964" y="1913874"/>
                  <a:pt x="5956575" y="2127353"/>
                </a:cubicBezTo>
                <a:cubicBezTo>
                  <a:pt x="5969186" y="2340832"/>
                  <a:pt x="5920523" y="2421205"/>
                  <a:pt x="5956575" y="2692852"/>
                </a:cubicBezTo>
                <a:cubicBezTo>
                  <a:pt x="5731228" y="2695130"/>
                  <a:pt x="5712153" y="2641401"/>
                  <a:pt x="5480049" y="2692852"/>
                </a:cubicBezTo>
                <a:cubicBezTo>
                  <a:pt x="5247945" y="2744303"/>
                  <a:pt x="5178325" y="2644391"/>
                  <a:pt x="5063089" y="2692852"/>
                </a:cubicBezTo>
                <a:cubicBezTo>
                  <a:pt x="4947853" y="2741313"/>
                  <a:pt x="4846220" y="2652293"/>
                  <a:pt x="4646129" y="2692852"/>
                </a:cubicBezTo>
                <a:cubicBezTo>
                  <a:pt x="4446038" y="2733411"/>
                  <a:pt x="4254647" y="2677081"/>
                  <a:pt x="3931339" y="2692852"/>
                </a:cubicBezTo>
                <a:cubicBezTo>
                  <a:pt x="3608031" y="2708623"/>
                  <a:pt x="3560223" y="2686990"/>
                  <a:pt x="3335682" y="2692852"/>
                </a:cubicBezTo>
                <a:cubicBezTo>
                  <a:pt x="3111141" y="2698714"/>
                  <a:pt x="3094537" y="2654496"/>
                  <a:pt x="2859156" y="2692852"/>
                </a:cubicBezTo>
                <a:cubicBezTo>
                  <a:pt x="2623775" y="2731208"/>
                  <a:pt x="2350868" y="2686094"/>
                  <a:pt x="2144367" y="2692852"/>
                </a:cubicBezTo>
                <a:cubicBezTo>
                  <a:pt x="1937866" y="2699610"/>
                  <a:pt x="1785087" y="2676355"/>
                  <a:pt x="1489144" y="2692852"/>
                </a:cubicBezTo>
                <a:cubicBezTo>
                  <a:pt x="1193201" y="2709349"/>
                  <a:pt x="1006718" y="2648196"/>
                  <a:pt x="833921" y="2692852"/>
                </a:cubicBezTo>
                <a:cubicBezTo>
                  <a:pt x="661124" y="2737508"/>
                  <a:pt x="269042" y="2661868"/>
                  <a:pt x="0" y="2692852"/>
                </a:cubicBezTo>
                <a:cubicBezTo>
                  <a:pt x="-59475" y="2555478"/>
                  <a:pt x="41662" y="2374436"/>
                  <a:pt x="0" y="2127353"/>
                </a:cubicBezTo>
                <a:cubicBezTo>
                  <a:pt x="-41662" y="1880270"/>
                  <a:pt x="21614" y="1822844"/>
                  <a:pt x="0" y="1642640"/>
                </a:cubicBezTo>
                <a:cubicBezTo>
                  <a:pt x="-21614" y="1462436"/>
                  <a:pt x="996" y="1176778"/>
                  <a:pt x="0" y="1050212"/>
                </a:cubicBezTo>
                <a:cubicBezTo>
                  <a:pt x="-996" y="923646"/>
                  <a:pt x="50805" y="808528"/>
                  <a:pt x="0" y="592427"/>
                </a:cubicBezTo>
                <a:cubicBezTo>
                  <a:pt x="-50805" y="376327"/>
                  <a:pt x="56108" y="153773"/>
                  <a:pt x="0" y="0"/>
                </a:cubicBezTo>
                <a:close/>
              </a:path>
            </a:pathLst>
          </a:custGeom>
          <a:ln w="28575">
            <a:solidFill>
              <a:srgbClr val="CC0066"/>
            </a:solidFill>
            <a:extLst>
              <a:ext uri="{C807C97D-BFC1-408E-A445-0C87EB9F89A2}">
                <ask:lineSketchStyleProps xmlns:ask="http://schemas.microsoft.com/office/drawing/2018/sketchyshapes" sd="34308182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9F6647-0141-A638-0C23-C31C6029AE00}"/>
                  </a:ext>
                </a:extLst>
              </p:cNvPr>
              <p:cNvSpPr txBox="1"/>
              <p:nvPr/>
            </p:nvSpPr>
            <p:spPr>
              <a:xfrm>
                <a:off x="1066800" y="1676484"/>
                <a:ext cx="5435600" cy="457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d-ID" sz="2200" b="0" i="0" u="none" strike="noStrike" baseline="0" dirty="0">
                    <a:latin typeface="+mn-lt"/>
                  </a:rPr>
                  <a:t>If</a:t>
                </a:r>
                <a:r>
                  <a:rPr lang="en-US" sz="2200" b="0" i="0" u="none" strike="noStrike" baseline="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latin typeface="+mn-lt"/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d-ID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9F6647-0141-A638-0C23-C31C6029A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76484"/>
                <a:ext cx="5435600" cy="457369"/>
              </a:xfrm>
              <a:prstGeom prst="rect">
                <a:avLst/>
              </a:prstGeom>
              <a:blipFill>
                <a:blip r:embed="rId3"/>
                <a:stretch>
                  <a:fillRect l="-1457" t="-9333" b="-21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75BB102-24D6-0632-2521-D898B7A39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4091931"/>
            <a:ext cx="3992880" cy="2692852"/>
          </a:xfrm>
          <a:custGeom>
            <a:avLst/>
            <a:gdLst>
              <a:gd name="connsiteX0" fmla="*/ 0 w 3992880"/>
              <a:gd name="connsiteY0" fmla="*/ 0 h 2692852"/>
              <a:gd name="connsiteX1" fmla="*/ 650269 w 3992880"/>
              <a:gd name="connsiteY1" fmla="*/ 0 h 2692852"/>
              <a:gd name="connsiteX2" fmla="*/ 1180752 w 3992880"/>
              <a:gd name="connsiteY2" fmla="*/ 0 h 2692852"/>
              <a:gd name="connsiteX3" fmla="*/ 1631377 w 3992880"/>
              <a:gd name="connsiteY3" fmla="*/ 0 h 2692852"/>
              <a:gd name="connsiteX4" fmla="*/ 2161859 w 3992880"/>
              <a:gd name="connsiteY4" fmla="*/ 0 h 2692852"/>
              <a:gd name="connsiteX5" fmla="*/ 2612484 w 3992880"/>
              <a:gd name="connsiteY5" fmla="*/ 0 h 2692852"/>
              <a:gd name="connsiteX6" fmla="*/ 3222825 w 3992880"/>
              <a:gd name="connsiteY6" fmla="*/ 0 h 2692852"/>
              <a:gd name="connsiteX7" fmla="*/ 3992880 w 3992880"/>
              <a:gd name="connsiteY7" fmla="*/ 0 h 2692852"/>
              <a:gd name="connsiteX8" fmla="*/ 3992880 w 3992880"/>
              <a:gd name="connsiteY8" fmla="*/ 484713 h 2692852"/>
              <a:gd name="connsiteX9" fmla="*/ 3992880 w 3992880"/>
              <a:gd name="connsiteY9" fmla="*/ 969427 h 2692852"/>
              <a:gd name="connsiteX10" fmla="*/ 3992880 w 3992880"/>
              <a:gd name="connsiteY10" fmla="*/ 1454140 h 2692852"/>
              <a:gd name="connsiteX11" fmla="*/ 3992880 w 3992880"/>
              <a:gd name="connsiteY11" fmla="*/ 2019639 h 2692852"/>
              <a:gd name="connsiteX12" fmla="*/ 3992880 w 3992880"/>
              <a:gd name="connsiteY12" fmla="*/ 2692852 h 2692852"/>
              <a:gd name="connsiteX13" fmla="*/ 3542255 w 3992880"/>
              <a:gd name="connsiteY13" fmla="*/ 2692852 h 2692852"/>
              <a:gd name="connsiteX14" fmla="*/ 2931915 w 3992880"/>
              <a:gd name="connsiteY14" fmla="*/ 2692852 h 2692852"/>
              <a:gd name="connsiteX15" fmla="*/ 2321575 w 3992880"/>
              <a:gd name="connsiteY15" fmla="*/ 2692852 h 2692852"/>
              <a:gd name="connsiteX16" fmla="*/ 1671305 w 3992880"/>
              <a:gd name="connsiteY16" fmla="*/ 2692852 h 2692852"/>
              <a:gd name="connsiteX17" fmla="*/ 1140823 w 3992880"/>
              <a:gd name="connsiteY17" fmla="*/ 2692852 h 2692852"/>
              <a:gd name="connsiteX18" fmla="*/ 490554 w 3992880"/>
              <a:gd name="connsiteY18" fmla="*/ 2692852 h 2692852"/>
              <a:gd name="connsiteX19" fmla="*/ 0 w 3992880"/>
              <a:gd name="connsiteY19" fmla="*/ 2692852 h 2692852"/>
              <a:gd name="connsiteX20" fmla="*/ 0 w 3992880"/>
              <a:gd name="connsiteY20" fmla="*/ 2181210 h 2692852"/>
              <a:gd name="connsiteX21" fmla="*/ 0 w 3992880"/>
              <a:gd name="connsiteY21" fmla="*/ 1615711 h 2692852"/>
              <a:gd name="connsiteX22" fmla="*/ 0 w 3992880"/>
              <a:gd name="connsiteY22" fmla="*/ 1077141 h 2692852"/>
              <a:gd name="connsiteX23" fmla="*/ 0 w 3992880"/>
              <a:gd name="connsiteY23" fmla="*/ 511642 h 2692852"/>
              <a:gd name="connsiteX24" fmla="*/ 0 w 3992880"/>
              <a:gd name="connsiteY24" fmla="*/ 0 h 2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880" h="2692852" fill="none" extrusionOk="0">
                <a:moveTo>
                  <a:pt x="0" y="0"/>
                </a:moveTo>
                <a:cubicBezTo>
                  <a:pt x="214196" y="-33796"/>
                  <a:pt x="494871" y="45101"/>
                  <a:pt x="650269" y="0"/>
                </a:cubicBezTo>
                <a:cubicBezTo>
                  <a:pt x="805667" y="-45101"/>
                  <a:pt x="975793" y="48610"/>
                  <a:pt x="1180752" y="0"/>
                </a:cubicBezTo>
                <a:cubicBezTo>
                  <a:pt x="1385711" y="-48610"/>
                  <a:pt x="1477040" y="10785"/>
                  <a:pt x="1631377" y="0"/>
                </a:cubicBezTo>
                <a:cubicBezTo>
                  <a:pt x="1785714" y="-10785"/>
                  <a:pt x="2042723" y="26162"/>
                  <a:pt x="2161859" y="0"/>
                </a:cubicBezTo>
                <a:cubicBezTo>
                  <a:pt x="2280995" y="-26162"/>
                  <a:pt x="2441398" y="43353"/>
                  <a:pt x="2612484" y="0"/>
                </a:cubicBezTo>
                <a:cubicBezTo>
                  <a:pt x="2783570" y="-43353"/>
                  <a:pt x="2948714" y="67339"/>
                  <a:pt x="3222825" y="0"/>
                </a:cubicBezTo>
                <a:cubicBezTo>
                  <a:pt x="3496936" y="-67339"/>
                  <a:pt x="3681627" y="89520"/>
                  <a:pt x="3992880" y="0"/>
                </a:cubicBezTo>
                <a:cubicBezTo>
                  <a:pt x="4030175" y="190172"/>
                  <a:pt x="3942913" y="351834"/>
                  <a:pt x="3992880" y="484713"/>
                </a:cubicBezTo>
                <a:cubicBezTo>
                  <a:pt x="4042847" y="617592"/>
                  <a:pt x="3973593" y="804360"/>
                  <a:pt x="3992880" y="969427"/>
                </a:cubicBezTo>
                <a:cubicBezTo>
                  <a:pt x="4012167" y="1134494"/>
                  <a:pt x="3967114" y="1214123"/>
                  <a:pt x="3992880" y="1454140"/>
                </a:cubicBezTo>
                <a:cubicBezTo>
                  <a:pt x="4018646" y="1694157"/>
                  <a:pt x="3963485" y="1905105"/>
                  <a:pt x="3992880" y="2019639"/>
                </a:cubicBezTo>
                <a:cubicBezTo>
                  <a:pt x="4022275" y="2134173"/>
                  <a:pt x="3991676" y="2403221"/>
                  <a:pt x="3992880" y="2692852"/>
                </a:cubicBezTo>
                <a:cubicBezTo>
                  <a:pt x="3823505" y="2731386"/>
                  <a:pt x="3673626" y="2658469"/>
                  <a:pt x="3542255" y="2692852"/>
                </a:cubicBezTo>
                <a:cubicBezTo>
                  <a:pt x="3410884" y="2727235"/>
                  <a:pt x="3123206" y="2679424"/>
                  <a:pt x="2931915" y="2692852"/>
                </a:cubicBezTo>
                <a:cubicBezTo>
                  <a:pt x="2740624" y="2706280"/>
                  <a:pt x="2571775" y="2626493"/>
                  <a:pt x="2321575" y="2692852"/>
                </a:cubicBezTo>
                <a:cubicBezTo>
                  <a:pt x="2071375" y="2759211"/>
                  <a:pt x="1874050" y="2687271"/>
                  <a:pt x="1671305" y="2692852"/>
                </a:cubicBezTo>
                <a:cubicBezTo>
                  <a:pt x="1468560" y="2698433"/>
                  <a:pt x="1392283" y="2673934"/>
                  <a:pt x="1140823" y="2692852"/>
                </a:cubicBezTo>
                <a:cubicBezTo>
                  <a:pt x="889363" y="2711770"/>
                  <a:pt x="713770" y="2689738"/>
                  <a:pt x="490554" y="2692852"/>
                </a:cubicBezTo>
                <a:cubicBezTo>
                  <a:pt x="267338" y="2695966"/>
                  <a:pt x="138086" y="2648768"/>
                  <a:pt x="0" y="2692852"/>
                </a:cubicBezTo>
                <a:cubicBezTo>
                  <a:pt x="-15736" y="2504764"/>
                  <a:pt x="42443" y="2323653"/>
                  <a:pt x="0" y="2181210"/>
                </a:cubicBezTo>
                <a:cubicBezTo>
                  <a:pt x="-42443" y="2038767"/>
                  <a:pt x="47327" y="1895277"/>
                  <a:pt x="0" y="1615711"/>
                </a:cubicBezTo>
                <a:cubicBezTo>
                  <a:pt x="-47327" y="1336145"/>
                  <a:pt x="13142" y="1226764"/>
                  <a:pt x="0" y="1077141"/>
                </a:cubicBezTo>
                <a:cubicBezTo>
                  <a:pt x="-13142" y="927518"/>
                  <a:pt x="35632" y="759244"/>
                  <a:pt x="0" y="511642"/>
                </a:cubicBezTo>
                <a:cubicBezTo>
                  <a:pt x="-35632" y="264040"/>
                  <a:pt x="27155" y="159863"/>
                  <a:pt x="0" y="0"/>
                </a:cubicBezTo>
                <a:close/>
              </a:path>
              <a:path w="3992880" h="2692852" stroke="0" extrusionOk="0">
                <a:moveTo>
                  <a:pt x="0" y="0"/>
                </a:moveTo>
                <a:cubicBezTo>
                  <a:pt x="190259" y="-13430"/>
                  <a:pt x="359111" y="32139"/>
                  <a:pt x="570411" y="0"/>
                </a:cubicBezTo>
                <a:cubicBezTo>
                  <a:pt x="781711" y="-32139"/>
                  <a:pt x="849769" y="38692"/>
                  <a:pt x="1060965" y="0"/>
                </a:cubicBezTo>
                <a:cubicBezTo>
                  <a:pt x="1272161" y="-38692"/>
                  <a:pt x="1302270" y="44411"/>
                  <a:pt x="1511590" y="0"/>
                </a:cubicBezTo>
                <a:cubicBezTo>
                  <a:pt x="1720910" y="-44411"/>
                  <a:pt x="1845027" y="50054"/>
                  <a:pt x="2042073" y="0"/>
                </a:cubicBezTo>
                <a:cubicBezTo>
                  <a:pt x="2239119" y="-50054"/>
                  <a:pt x="2324083" y="10736"/>
                  <a:pt x="2492698" y="0"/>
                </a:cubicBezTo>
                <a:cubicBezTo>
                  <a:pt x="2661313" y="-10736"/>
                  <a:pt x="2912225" y="54003"/>
                  <a:pt x="3142967" y="0"/>
                </a:cubicBezTo>
                <a:cubicBezTo>
                  <a:pt x="3373709" y="-54003"/>
                  <a:pt x="3615808" y="43938"/>
                  <a:pt x="3992880" y="0"/>
                </a:cubicBezTo>
                <a:cubicBezTo>
                  <a:pt x="4048909" y="179444"/>
                  <a:pt x="3982141" y="290216"/>
                  <a:pt x="3992880" y="511642"/>
                </a:cubicBezTo>
                <a:cubicBezTo>
                  <a:pt x="4003619" y="733068"/>
                  <a:pt x="3956408" y="896426"/>
                  <a:pt x="3992880" y="1050212"/>
                </a:cubicBezTo>
                <a:cubicBezTo>
                  <a:pt x="4029352" y="1203998"/>
                  <a:pt x="3955853" y="1380920"/>
                  <a:pt x="3992880" y="1642640"/>
                </a:cubicBezTo>
                <a:cubicBezTo>
                  <a:pt x="4029907" y="1904360"/>
                  <a:pt x="3990276" y="2086972"/>
                  <a:pt x="3992880" y="2235067"/>
                </a:cubicBezTo>
                <a:cubicBezTo>
                  <a:pt x="3995484" y="2383162"/>
                  <a:pt x="3973651" y="2523600"/>
                  <a:pt x="3992880" y="2692852"/>
                </a:cubicBezTo>
                <a:cubicBezTo>
                  <a:pt x="3714999" y="2749988"/>
                  <a:pt x="3542507" y="2625768"/>
                  <a:pt x="3422469" y="2692852"/>
                </a:cubicBezTo>
                <a:cubicBezTo>
                  <a:pt x="3302431" y="2759936"/>
                  <a:pt x="2906452" y="2657256"/>
                  <a:pt x="2772200" y="2692852"/>
                </a:cubicBezTo>
                <a:cubicBezTo>
                  <a:pt x="2637948" y="2728448"/>
                  <a:pt x="2418852" y="2643318"/>
                  <a:pt x="2161859" y="2692852"/>
                </a:cubicBezTo>
                <a:cubicBezTo>
                  <a:pt x="1904866" y="2742386"/>
                  <a:pt x="1839284" y="2621462"/>
                  <a:pt x="1551519" y="2692852"/>
                </a:cubicBezTo>
                <a:cubicBezTo>
                  <a:pt x="1263754" y="2764242"/>
                  <a:pt x="1226131" y="2641643"/>
                  <a:pt x="941179" y="2692852"/>
                </a:cubicBezTo>
                <a:cubicBezTo>
                  <a:pt x="656227" y="2744061"/>
                  <a:pt x="414836" y="2591220"/>
                  <a:pt x="0" y="2692852"/>
                </a:cubicBezTo>
                <a:cubicBezTo>
                  <a:pt x="-24365" y="2518343"/>
                  <a:pt x="25480" y="2393794"/>
                  <a:pt x="0" y="2100425"/>
                </a:cubicBezTo>
                <a:cubicBezTo>
                  <a:pt x="-25480" y="1807056"/>
                  <a:pt x="1334" y="1699907"/>
                  <a:pt x="0" y="1561854"/>
                </a:cubicBezTo>
                <a:cubicBezTo>
                  <a:pt x="-1334" y="1423801"/>
                  <a:pt x="14662" y="1194076"/>
                  <a:pt x="0" y="1077141"/>
                </a:cubicBezTo>
                <a:cubicBezTo>
                  <a:pt x="-14662" y="960206"/>
                  <a:pt x="20372" y="629602"/>
                  <a:pt x="0" y="511642"/>
                </a:cubicBezTo>
                <a:cubicBezTo>
                  <a:pt x="-20372" y="393682"/>
                  <a:pt x="53810" y="105021"/>
                  <a:pt x="0" y="0"/>
                </a:cubicBezTo>
                <a:close/>
              </a:path>
            </a:pathLst>
          </a:custGeom>
          <a:ln w="28575">
            <a:solidFill>
              <a:schemeClr val="accent3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2457833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89373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BE33-BB3C-665F-F4D8-7C42B0D5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Some Basic Rules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583D69-B31F-BB48-0CC9-6BB482F8C9C0}"/>
              </a:ext>
            </a:extLst>
          </p:cNvPr>
          <p:cNvGrpSpPr/>
          <p:nvPr/>
        </p:nvGrpSpPr>
        <p:grpSpPr>
          <a:xfrm>
            <a:off x="1534318" y="1718399"/>
            <a:ext cx="8564722" cy="5036641"/>
            <a:chOff x="1066798" y="1364159"/>
            <a:chExt cx="8564722" cy="50366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9C3C43A-4F5D-079D-5053-830B037B753F}"/>
                </a:ext>
              </a:extLst>
            </p:cNvPr>
            <p:cNvGrpSpPr/>
            <p:nvPr/>
          </p:nvGrpSpPr>
          <p:grpSpPr>
            <a:xfrm>
              <a:off x="1586736" y="2133600"/>
              <a:ext cx="6642863" cy="4264990"/>
              <a:chOff x="1586736" y="2133600"/>
              <a:chExt cx="6642863" cy="426499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122DF99-6E20-ACDF-DDE7-DB171E9342AC}"/>
                  </a:ext>
                </a:extLst>
              </p:cNvPr>
              <p:cNvSpPr/>
              <p:nvPr/>
            </p:nvSpPr>
            <p:spPr>
              <a:xfrm>
                <a:off x="2020235" y="2135807"/>
                <a:ext cx="4459224" cy="964144"/>
              </a:xfrm>
              <a:custGeom>
                <a:avLst/>
                <a:gdLst>
                  <a:gd name="connsiteX0" fmla="*/ 0 w 4459224"/>
                  <a:gd name="connsiteY0" fmla="*/ 0 h 964142"/>
                  <a:gd name="connsiteX1" fmla="*/ 3977153 w 4459224"/>
                  <a:gd name="connsiteY1" fmla="*/ 0 h 964142"/>
                  <a:gd name="connsiteX2" fmla="*/ 4459224 w 4459224"/>
                  <a:gd name="connsiteY2" fmla="*/ 482071 h 964142"/>
                  <a:gd name="connsiteX3" fmla="*/ 3977153 w 4459224"/>
                  <a:gd name="connsiteY3" fmla="*/ 964142 h 964142"/>
                  <a:gd name="connsiteX4" fmla="*/ 0 w 4459224"/>
                  <a:gd name="connsiteY4" fmla="*/ 964142 h 964142"/>
                  <a:gd name="connsiteX5" fmla="*/ 0 w 4459224"/>
                  <a:gd name="connsiteY5" fmla="*/ 0 h 964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59224" h="964142">
                    <a:moveTo>
                      <a:pt x="4459224" y="964141"/>
                    </a:moveTo>
                    <a:lnTo>
                      <a:pt x="482071" y="964141"/>
                    </a:lnTo>
                    <a:lnTo>
                      <a:pt x="0" y="482071"/>
                    </a:lnTo>
                    <a:lnTo>
                      <a:pt x="482071" y="1"/>
                    </a:lnTo>
                    <a:lnTo>
                      <a:pt x="4459224" y="1"/>
                    </a:lnTo>
                    <a:lnTo>
                      <a:pt x="4459224" y="964141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6195" tIns="167641" rIns="312928" bIns="167641" numCol="1" spcCol="1270" anchor="ctr" anchorCtr="0">
                <a:noAutofit/>
              </a:bodyPr>
              <a:lstStyle/>
              <a:p>
                <a:pPr marL="0" lvl="0" indent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4400" kern="12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DE9D84F-8233-C233-44AE-C7643BEB6B0C}"/>
                  </a:ext>
                </a:extLst>
              </p:cNvPr>
              <p:cNvSpPr/>
              <p:nvPr/>
            </p:nvSpPr>
            <p:spPr>
              <a:xfrm>
                <a:off x="1586736" y="2133600"/>
                <a:ext cx="964142" cy="964142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z="127000" prstMaterial="plastic">
                <a:bevelT w="88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645D2CC-3304-9007-371D-9EDCEE5C1110}"/>
                  </a:ext>
                </a:extLst>
              </p:cNvPr>
              <p:cNvSpPr/>
              <p:nvPr/>
            </p:nvSpPr>
            <p:spPr>
              <a:xfrm>
                <a:off x="3756122" y="3226857"/>
                <a:ext cx="4459224" cy="964143"/>
              </a:xfrm>
              <a:custGeom>
                <a:avLst/>
                <a:gdLst>
                  <a:gd name="connsiteX0" fmla="*/ 0 w 4459224"/>
                  <a:gd name="connsiteY0" fmla="*/ 0 h 964142"/>
                  <a:gd name="connsiteX1" fmla="*/ 3977153 w 4459224"/>
                  <a:gd name="connsiteY1" fmla="*/ 0 h 964142"/>
                  <a:gd name="connsiteX2" fmla="*/ 4459224 w 4459224"/>
                  <a:gd name="connsiteY2" fmla="*/ 482071 h 964142"/>
                  <a:gd name="connsiteX3" fmla="*/ 3977153 w 4459224"/>
                  <a:gd name="connsiteY3" fmla="*/ 964142 h 964142"/>
                  <a:gd name="connsiteX4" fmla="*/ 0 w 4459224"/>
                  <a:gd name="connsiteY4" fmla="*/ 964142 h 964142"/>
                  <a:gd name="connsiteX5" fmla="*/ 0 w 4459224"/>
                  <a:gd name="connsiteY5" fmla="*/ 0 h 964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59224" h="964142">
                    <a:moveTo>
                      <a:pt x="4459224" y="964141"/>
                    </a:moveTo>
                    <a:lnTo>
                      <a:pt x="482071" y="964141"/>
                    </a:lnTo>
                    <a:lnTo>
                      <a:pt x="0" y="482071"/>
                    </a:lnTo>
                    <a:lnTo>
                      <a:pt x="482071" y="1"/>
                    </a:lnTo>
                    <a:lnTo>
                      <a:pt x="4459224" y="1"/>
                    </a:lnTo>
                    <a:lnTo>
                      <a:pt x="4459224" y="964141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6195" tIns="167641" rIns="312928" bIns="167640" numCol="1" spcCol="1270" anchor="ctr" anchorCtr="0">
                <a:noAutofit/>
              </a:bodyPr>
              <a:lstStyle/>
              <a:p>
                <a:pPr marL="0" lvl="0" indent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4400" kern="12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D26400-5C92-6917-45A6-C486246EAC1B}"/>
                  </a:ext>
                </a:extLst>
              </p:cNvPr>
              <p:cNvSpPr/>
              <p:nvPr/>
            </p:nvSpPr>
            <p:spPr>
              <a:xfrm>
                <a:off x="3225480" y="3220649"/>
                <a:ext cx="964142" cy="964142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z="127000" prstMaterial="plastic">
                <a:bevelT w="88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41EC994-BE52-F4DF-C897-F303EA3593C6}"/>
                  </a:ext>
                </a:extLst>
              </p:cNvPr>
              <p:cNvSpPr/>
              <p:nvPr/>
            </p:nvSpPr>
            <p:spPr>
              <a:xfrm>
                <a:off x="2020235" y="4349608"/>
                <a:ext cx="4459224" cy="964143"/>
              </a:xfrm>
              <a:custGeom>
                <a:avLst/>
                <a:gdLst>
                  <a:gd name="connsiteX0" fmla="*/ 0 w 4459224"/>
                  <a:gd name="connsiteY0" fmla="*/ 0 h 964142"/>
                  <a:gd name="connsiteX1" fmla="*/ 3977153 w 4459224"/>
                  <a:gd name="connsiteY1" fmla="*/ 0 h 964142"/>
                  <a:gd name="connsiteX2" fmla="*/ 4459224 w 4459224"/>
                  <a:gd name="connsiteY2" fmla="*/ 482071 h 964142"/>
                  <a:gd name="connsiteX3" fmla="*/ 3977153 w 4459224"/>
                  <a:gd name="connsiteY3" fmla="*/ 964142 h 964142"/>
                  <a:gd name="connsiteX4" fmla="*/ 0 w 4459224"/>
                  <a:gd name="connsiteY4" fmla="*/ 964142 h 964142"/>
                  <a:gd name="connsiteX5" fmla="*/ 0 w 4459224"/>
                  <a:gd name="connsiteY5" fmla="*/ 0 h 964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59224" h="964142">
                    <a:moveTo>
                      <a:pt x="4459224" y="964141"/>
                    </a:moveTo>
                    <a:lnTo>
                      <a:pt x="482071" y="964141"/>
                    </a:lnTo>
                    <a:lnTo>
                      <a:pt x="0" y="482071"/>
                    </a:lnTo>
                    <a:lnTo>
                      <a:pt x="482071" y="1"/>
                    </a:lnTo>
                    <a:lnTo>
                      <a:pt x="4459224" y="1"/>
                    </a:lnTo>
                    <a:lnTo>
                      <a:pt x="4459224" y="964141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6195" tIns="167641" rIns="312928" bIns="167640" numCol="1" spcCol="1270" anchor="ctr" anchorCtr="0">
                <a:noAutofit/>
              </a:bodyPr>
              <a:lstStyle/>
              <a:p>
                <a:pPr marL="0" lvl="0" indent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4400" kern="12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6AAF65-9503-BAAC-41B8-8F2C8FBA97EF}"/>
                  </a:ext>
                </a:extLst>
              </p:cNvPr>
              <p:cNvSpPr/>
              <p:nvPr/>
            </p:nvSpPr>
            <p:spPr>
              <a:xfrm>
                <a:off x="1586736" y="4343400"/>
                <a:ext cx="964142" cy="964142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z="127000" prstMaterial="plastic">
                <a:bevelT w="88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5E2C81D-3288-4096-800D-776D7890FECB}"/>
                  </a:ext>
                </a:extLst>
              </p:cNvPr>
              <p:cNvSpPr/>
              <p:nvPr/>
            </p:nvSpPr>
            <p:spPr>
              <a:xfrm rot="21600000">
                <a:off x="3770375" y="5434447"/>
                <a:ext cx="4459224" cy="964143"/>
              </a:xfrm>
              <a:custGeom>
                <a:avLst/>
                <a:gdLst>
                  <a:gd name="connsiteX0" fmla="*/ 0 w 4459224"/>
                  <a:gd name="connsiteY0" fmla="*/ 0 h 964142"/>
                  <a:gd name="connsiteX1" fmla="*/ 3977153 w 4459224"/>
                  <a:gd name="connsiteY1" fmla="*/ 0 h 964142"/>
                  <a:gd name="connsiteX2" fmla="*/ 4459224 w 4459224"/>
                  <a:gd name="connsiteY2" fmla="*/ 482071 h 964142"/>
                  <a:gd name="connsiteX3" fmla="*/ 3977153 w 4459224"/>
                  <a:gd name="connsiteY3" fmla="*/ 964142 h 964142"/>
                  <a:gd name="connsiteX4" fmla="*/ 0 w 4459224"/>
                  <a:gd name="connsiteY4" fmla="*/ 964142 h 964142"/>
                  <a:gd name="connsiteX5" fmla="*/ 0 w 4459224"/>
                  <a:gd name="connsiteY5" fmla="*/ 0 h 964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59224" h="964142">
                    <a:moveTo>
                      <a:pt x="4459224" y="964141"/>
                    </a:moveTo>
                    <a:lnTo>
                      <a:pt x="482071" y="964141"/>
                    </a:lnTo>
                    <a:lnTo>
                      <a:pt x="0" y="482071"/>
                    </a:lnTo>
                    <a:lnTo>
                      <a:pt x="482071" y="1"/>
                    </a:lnTo>
                    <a:lnTo>
                      <a:pt x="4459224" y="1"/>
                    </a:lnTo>
                    <a:lnTo>
                      <a:pt x="4459224" y="964141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6195" tIns="167641" rIns="312928" bIns="167640" numCol="1" spcCol="1270" anchor="ctr" anchorCtr="0">
                <a:noAutofit/>
              </a:bodyPr>
              <a:lstStyle/>
              <a:p>
                <a:pPr marL="0" lvl="0" indent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4400" kern="12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DAD940A-DD97-F88D-62A2-24055B46A00B}"/>
                  </a:ext>
                </a:extLst>
              </p:cNvPr>
              <p:cNvSpPr/>
              <p:nvPr/>
            </p:nvSpPr>
            <p:spPr>
              <a:xfrm>
                <a:off x="3169502" y="5434448"/>
                <a:ext cx="964142" cy="964142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z="127000" prstMaterial="plastic">
                <a:bevelT w="88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5" name="Picture 7">
              <a:extLst>
                <a:ext uri="{FF2B5EF4-FFF2-40B4-BE49-F238E27FC236}">
                  <a16:creationId xmlns:a16="http://schemas.microsoft.com/office/drawing/2014/main" id="{146F6C57-981B-7276-421A-531EB670FC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l="42347" t="57273" r="41724"/>
            <a:stretch/>
          </p:blipFill>
          <p:spPr bwMode="auto">
            <a:xfrm>
              <a:off x="3809999" y="2286000"/>
              <a:ext cx="1243928" cy="638034"/>
            </a:xfrm>
            <a:prstGeom prst="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43B87C74-8057-CA4D-9BDD-F4815F2AD1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l="35566" t="56107" r="31777" b="8721"/>
            <a:stretch/>
          </p:blipFill>
          <p:spPr bwMode="auto">
            <a:xfrm>
              <a:off x="3352799" y="4576916"/>
              <a:ext cx="2566220" cy="604684"/>
            </a:xfrm>
            <a:prstGeom prst="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B77FA0BC-41C6-6BC3-3011-41BC750231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 l="37589" t="57031" r="36871" b="7064"/>
            <a:stretch/>
          </p:blipFill>
          <p:spPr bwMode="auto">
            <a:xfrm>
              <a:off x="5233218" y="3448664"/>
              <a:ext cx="2005782" cy="589936"/>
            </a:xfrm>
            <a:prstGeom prst="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B0D7D7FB-0B5B-EBE5-8070-D123353BF8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 l="35111" t="50000" r="24573"/>
            <a:stretch/>
          </p:blipFill>
          <p:spPr bwMode="auto">
            <a:xfrm>
              <a:off x="4648200" y="5562600"/>
              <a:ext cx="3052917" cy="746919"/>
            </a:xfrm>
            <a:prstGeom prst="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B82411-E25A-2AC4-578D-121472D7DBBA}"/>
                </a:ext>
              </a:extLst>
            </p:cNvPr>
            <p:cNvSpPr/>
            <p:nvPr/>
          </p:nvSpPr>
          <p:spPr>
            <a:xfrm>
              <a:off x="1826476" y="2124670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C4572A-DCEC-6748-6466-5BEB0E3328F6}"/>
                </a:ext>
              </a:extLst>
            </p:cNvPr>
            <p:cNvSpPr/>
            <p:nvPr/>
          </p:nvSpPr>
          <p:spPr>
            <a:xfrm flipH="1">
              <a:off x="3505200" y="319147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7548D9-2928-304A-FB76-DB2C9494603E}"/>
                </a:ext>
              </a:extLst>
            </p:cNvPr>
            <p:cNvSpPr/>
            <p:nvPr/>
          </p:nvSpPr>
          <p:spPr>
            <a:xfrm>
              <a:off x="1828799" y="4343400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46170B-057A-0C06-8D54-B6F7223D31F5}"/>
                </a:ext>
              </a:extLst>
            </p:cNvPr>
            <p:cNvSpPr/>
            <p:nvPr/>
          </p:nvSpPr>
          <p:spPr>
            <a:xfrm>
              <a:off x="3465938" y="5477470"/>
              <a:ext cx="5357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EF42658-3557-2D97-E5F1-446B7C3117C6}"/>
                    </a:ext>
                  </a:extLst>
                </p:cNvPr>
                <p:cNvSpPr txBox="1"/>
                <p:nvPr/>
              </p:nvSpPr>
              <p:spPr>
                <a:xfrm>
                  <a:off x="1066798" y="1364159"/>
                  <a:ext cx="8564722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2200" b="0" i="0" u="none" strike="noStrike" baseline="0" dirty="0">
                      <a:latin typeface="+mn-lt"/>
                    </a:rPr>
                    <a:t>If </a:t>
                  </a:r>
                  <a:r>
                    <a:rPr lang="en-US" sz="2200" b="0" i="1" u="none" strike="noStrike" baseline="0" dirty="0">
                      <a:latin typeface="+mn-lt"/>
                    </a:rPr>
                    <a:t>c </a:t>
                  </a:r>
                  <a:r>
                    <a:rPr lang="en-US" sz="2200" b="0" i="0" u="none" strike="noStrike" baseline="0" dirty="0">
                      <a:latin typeface="+mn-lt"/>
                    </a:rPr>
                    <a:t>is a constant, n is any real number</a:t>
                  </a:r>
                  <a:r>
                    <a:rPr lang="en-US" sz="2200" b="0" i="0" u="none" strike="noStrike" dirty="0">
                      <a:latin typeface="+mn-lt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b="0" i="1" u="none" strike="noStrike" baseline="0" dirty="0">
                      <a:latin typeface="+mn-lt"/>
                    </a:rPr>
                    <a:t> is a </a:t>
                  </a:r>
                  <a:r>
                    <a:rPr lang="en-US" sz="2200" b="0" i="0" u="none" strike="noStrike" baseline="0" dirty="0">
                      <a:latin typeface="+mn-lt"/>
                    </a:rPr>
                    <a:t>differentiable function, </a:t>
                  </a:r>
                  <a:r>
                    <a:rPr lang="id-ID" sz="2200" b="0" i="0" u="none" strike="noStrike" baseline="0" dirty="0">
                      <a:latin typeface="+mn-lt"/>
                    </a:rPr>
                    <a:t>then</a:t>
                  </a:r>
                  <a:r>
                    <a:rPr lang="en-US" sz="2200" b="0" i="0" u="none" strike="noStrike" baseline="0" dirty="0">
                      <a:latin typeface="+mn-lt"/>
                    </a:rPr>
                    <a:t>:</a:t>
                  </a:r>
                  <a:endParaRPr lang="id-ID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EF42658-3557-2D97-E5F1-446B7C311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98" y="1364159"/>
                  <a:ext cx="8564722" cy="769441"/>
                </a:xfrm>
                <a:prstGeom prst="rect">
                  <a:avLst/>
                </a:prstGeom>
                <a:blipFill>
                  <a:blip r:embed="rId6"/>
                  <a:stretch>
                    <a:fillRect l="-925" t="-5556" b="-1507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45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866EA4E-048F-7D75-2BD7-39C7720EDE98}"/>
              </a:ext>
            </a:extLst>
          </p:cNvPr>
          <p:cNvGrpSpPr/>
          <p:nvPr/>
        </p:nvGrpSpPr>
        <p:grpSpPr>
          <a:xfrm>
            <a:off x="869176" y="2056897"/>
            <a:ext cx="6248400" cy="1990725"/>
            <a:chOff x="1067482" y="2233169"/>
            <a:chExt cx="6248400" cy="19907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FF2F79-0D67-AE45-E0AD-7F4C4B710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482" y="2233169"/>
              <a:ext cx="6248400" cy="19907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37DB15-6C98-3AFC-C025-CFEE9A1D3B7E}"/>
                </a:ext>
              </a:extLst>
            </p:cNvPr>
            <p:cNvSpPr txBox="1"/>
            <p:nvPr/>
          </p:nvSpPr>
          <p:spPr>
            <a:xfrm>
              <a:off x="2386694" y="2233169"/>
              <a:ext cx="429162" cy="4253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id-ID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C70F78D-41E6-FA9A-95A4-BE74F579D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93" y="1328294"/>
            <a:ext cx="2638425" cy="904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68BCF0-A139-E08A-0E52-57A69740C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82" y="4530824"/>
            <a:ext cx="1866900" cy="8001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933BDD5-1B22-645A-543F-02D0144A022F}"/>
              </a:ext>
            </a:extLst>
          </p:cNvPr>
          <p:cNvGrpSpPr/>
          <p:nvPr/>
        </p:nvGrpSpPr>
        <p:grpSpPr>
          <a:xfrm>
            <a:off x="1125205" y="5609459"/>
            <a:ext cx="6868950" cy="1639146"/>
            <a:chOff x="1191307" y="5389119"/>
            <a:chExt cx="6868950" cy="16391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245E112-1EBC-8D11-E834-0CF6F328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1307" y="5443981"/>
              <a:ext cx="1619250" cy="7905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9B72D45-51B2-DC39-2A24-19FB9E611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1307" y="6234556"/>
              <a:ext cx="1504950" cy="6762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67ACC81-5656-5F70-EE0A-5BE0BC2039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451" b="52326"/>
            <a:stretch/>
          </p:blipFill>
          <p:spPr>
            <a:xfrm>
              <a:off x="3002256" y="5389119"/>
              <a:ext cx="5058001" cy="77196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5562F2-18B0-2EDE-9ECC-DBFD9B702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6254" t="11231" r="78063" b="62408"/>
            <a:stretch/>
          </p:blipFill>
          <p:spPr>
            <a:xfrm>
              <a:off x="2704545" y="5606788"/>
              <a:ext cx="297711" cy="42685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2DE524-C170-F97C-61AD-120857C90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6254" t="11231" r="78063" b="62408"/>
            <a:stretch/>
          </p:blipFill>
          <p:spPr>
            <a:xfrm>
              <a:off x="2636671" y="6359265"/>
              <a:ext cx="297711" cy="42685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4C56745-8E55-A56C-FE38-B7EAEC5E7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451" t="52326"/>
            <a:stretch/>
          </p:blipFill>
          <p:spPr>
            <a:xfrm>
              <a:off x="2993966" y="6256297"/>
              <a:ext cx="5058001" cy="77196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FB9335-1B68-7537-EAD6-274E221678A7}"/>
              </a:ext>
            </a:extLst>
          </p:cNvPr>
          <p:cNvGrpSpPr/>
          <p:nvPr/>
        </p:nvGrpSpPr>
        <p:grpSpPr>
          <a:xfrm>
            <a:off x="1012397" y="5243112"/>
            <a:ext cx="6248400" cy="433525"/>
            <a:chOff x="6365495" y="1447219"/>
            <a:chExt cx="6248400" cy="43352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ECF60AD-B153-2795-5C59-8CC6A4790A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8223"/>
            <a:stretch/>
          </p:blipFill>
          <p:spPr>
            <a:xfrm>
              <a:off x="6365495" y="1447219"/>
              <a:ext cx="6248400" cy="43352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66C170-3684-0E47-CF84-B1105C55E481}"/>
                </a:ext>
              </a:extLst>
            </p:cNvPr>
            <p:cNvSpPr txBox="1"/>
            <p:nvPr/>
          </p:nvSpPr>
          <p:spPr>
            <a:xfrm>
              <a:off x="7684707" y="1447219"/>
              <a:ext cx="429162" cy="4253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id-ID" u="sng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79EFAB6-0F08-63F2-797C-896D183F8ABB}"/>
              </a:ext>
            </a:extLst>
          </p:cNvPr>
          <p:cNvSpPr/>
          <p:nvPr/>
        </p:nvSpPr>
        <p:spPr>
          <a:xfrm>
            <a:off x="971762" y="1380622"/>
            <a:ext cx="3021614" cy="80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3E3138-3C59-8199-6533-9726E6D3D16F}"/>
              </a:ext>
            </a:extLst>
          </p:cNvPr>
          <p:cNvSpPr/>
          <p:nvPr/>
        </p:nvSpPr>
        <p:spPr>
          <a:xfrm>
            <a:off x="984193" y="4491633"/>
            <a:ext cx="3021614" cy="80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766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1396A1-9146-5DEE-99FA-03DD57CE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59" y="2915920"/>
            <a:ext cx="4343400" cy="3429000"/>
          </a:xfrm>
        </p:spPr>
        <p:txBody>
          <a:bodyPr>
            <a:noAutofit/>
          </a:bodyPr>
          <a:lstStyle/>
          <a:p>
            <a:pPr algn="ctr"/>
            <a:r>
              <a:rPr lang="en-US" sz="2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slides have been adapted from:</a:t>
            </a:r>
            <a:br>
              <a:rPr lang="en-US" sz="2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200" b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Stewart, J. D. Clegg, S. Watson (2020). </a:t>
            </a:r>
            <a:r>
              <a:rPr lang="en-US" sz="22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Calculus Early Transcendentals</a:t>
            </a:r>
            <a:r>
              <a:rPr lang="en-US" sz="2200" b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9, USA, </a:t>
            </a:r>
            <a:r>
              <a:rPr lang="id-ID" sz="2200" b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Cengage Learning, Inc</a:t>
            </a:r>
            <a:r>
              <a:rPr lang="en-US" sz="2200" b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2020. ISBN: 978-1337613927</a:t>
            </a:r>
            <a:br>
              <a:rPr lang="id-ID" sz="2200" b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id-ID" sz="22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6942BB-7E26-E091-69D7-281EB20CA8FE}"/>
              </a:ext>
            </a:extLst>
          </p:cNvPr>
          <p:cNvSpPr txBox="1">
            <a:spLocks/>
          </p:cNvSpPr>
          <p:nvPr/>
        </p:nvSpPr>
        <p:spPr bwMode="auto">
          <a:xfrm>
            <a:off x="619760" y="24892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Acknowledgement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F71DC2-1EA0-069C-8D5A-467098D8B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17392" r="55834" b="24803"/>
          <a:stretch/>
        </p:blipFill>
        <p:spPr>
          <a:xfrm rot="709779">
            <a:off x="6318217" y="2237100"/>
            <a:ext cx="2944972" cy="37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58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08D2605-A201-3320-061A-BBF14A6C237D}"/>
              </a:ext>
            </a:extLst>
          </p:cNvPr>
          <p:cNvGrpSpPr/>
          <p:nvPr/>
        </p:nvGrpSpPr>
        <p:grpSpPr>
          <a:xfrm>
            <a:off x="1172369" y="1050102"/>
            <a:ext cx="8277225" cy="5025872"/>
            <a:chOff x="1172369" y="1050102"/>
            <a:chExt cx="8277225" cy="50258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B4EDE0A-BDF3-0097-C488-12F9642C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2369" y="1050102"/>
              <a:ext cx="4171950" cy="16287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6F442D-A9C2-F223-B39F-283345565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9044" y="2808899"/>
              <a:ext cx="8210550" cy="32670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B1B087-C4F9-86D2-3235-8CDA5C960659}"/>
                </a:ext>
              </a:extLst>
            </p:cNvPr>
            <p:cNvSpPr txBox="1"/>
            <p:nvPr/>
          </p:nvSpPr>
          <p:spPr>
            <a:xfrm>
              <a:off x="2485846" y="2977196"/>
              <a:ext cx="429162" cy="4253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id-ID" u="sng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A338A-4F6C-A446-A8C2-52B2DCA2EA25}"/>
              </a:ext>
            </a:extLst>
          </p:cNvPr>
          <p:cNvSpPr/>
          <p:nvPr/>
        </p:nvSpPr>
        <p:spPr>
          <a:xfrm>
            <a:off x="1172369" y="1084144"/>
            <a:ext cx="4171950" cy="1628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17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9E6362E-B87D-2808-90EB-A319AA7B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0465"/>
            <a:ext cx="8229600" cy="1143000"/>
          </a:xfrm>
        </p:spPr>
        <p:txBody>
          <a:bodyPr/>
          <a:lstStyle/>
          <a:p>
            <a:pPr algn="r"/>
            <a:r>
              <a:rPr lang="id-ID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Latihan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10F4FB-B084-2410-DE7D-FD5323EE4041}"/>
              </a:ext>
            </a:extLst>
          </p:cNvPr>
          <p:cNvGrpSpPr/>
          <p:nvPr/>
        </p:nvGrpSpPr>
        <p:grpSpPr>
          <a:xfrm>
            <a:off x="1554480" y="1283465"/>
            <a:ext cx="3577590" cy="5736705"/>
            <a:chOff x="1554480" y="1283465"/>
            <a:chExt cx="3577590" cy="57367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B6950A-EFCC-D24A-D4AF-5FDCB87C6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4329" y="2522759"/>
              <a:ext cx="2733347" cy="7239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7AA9E6-6FE7-0844-B2EB-7D22C5B31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8619" y="1283465"/>
              <a:ext cx="2992712" cy="13568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D53E08-7C8A-0BC0-FD0A-48229DD4BD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82"/>
            <a:stretch/>
          </p:blipFill>
          <p:spPr>
            <a:xfrm>
              <a:off x="1554480" y="3338099"/>
              <a:ext cx="3577590" cy="368207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B7ACD6-8BDF-79B7-96DE-DF89ECB4A87F}"/>
              </a:ext>
            </a:extLst>
          </p:cNvPr>
          <p:cNvSpPr txBox="1"/>
          <p:nvPr/>
        </p:nvSpPr>
        <p:spPr>
          <a:xfrm>
            <a:off x="1226081" y="1371470"/>
            <a:ext cx="3882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3FF992-99D7-0065-A361-24D3264C14AC}"/>
              </a:ext>
            </a:extLst>
          </p:cNvPr>
          <p:cNvSpPr txBox="1"/>
          <p:nvPr/>
        </p:nvSpPr>
        <p:spPr>
          <a:xfrm>
            <a:off x="1205227" y="2062043"/>
            <a:ext cx="3882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97010D-13FB-FD7F-176C-2C214B6D3819}"/>
              </a:ext>
            </a:extLst>
          </p:cNvPr>
          <p:cNvSpPr txBox="1"/>
          <p:nvPr/>
        </p:nvSpPr>
        <p:spPr>
          <a:xfrm>
            <a:off x="1205227" y="2668933"/>
            <a:ext cx="3882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CCFCC-48D3-2150-594C-1ED3D9AB800A}"/>
              </a:ext>
            </a:extLst>
          </p:cNvPr>
          <p:cNvSpPr txBox="1"/>
          <p:nvPr/>
        </p:nvSpPr>
        <p:spPr>
          <a:xfrm>
            <a:off x="1205227" y="3335936"/>
            <a:ext cx="3882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4.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F477B-9FB1-6AE3-C159-687664D7707B}"/>
              </a:ext>
            </a:extLst>
          </p:cNvPr>
          <p:cNvSpPr txBox="1"/>
          <p:nvPr/>
        </p:nvSpPr>
        <p:spPr>
          <a:xfrm>
            <a:off x="1205227" y="4095552"/>
            <a:ext cx="3882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5.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7849A-8DDB-C232-064F-9118843DF655}"/>
              </a:ext>
            </a:extLst>
          </p:cNvPr>
          <p:cNvSpPr txBox="1"/>
          <p:nvPr/>
        </p:nvSpPr>
        <p:spPr>
          <a:xfrm>
            <a:off x="1226081" y="4894118"/>
            <a:ext cx="3882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6.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679AA-F80F-FA11-F9C6-3DDE50B94C7A}"/>
              </a:ext>
            </a:extLst>
          </p:cNvPr>
          <p:cNvSpPr txBox="1"/>
          <p:nvPr/>
        </p:nvSpPr>
        <p:spPr>
          <a:xfrm>
            <a:off x="1226081" y="5749395"/>
            <a:ext cx="3882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7.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2D1E9E-ABCB-81B8-32F3-CA6345D92D96}"/>
              </a:ext>
            </a:extLst>
          </p:cNvPr>
          <p:cNvSpPr txBox="1"/>
          <p:nvPr/>
        </p:nvSpPr>
        <p:spPr>
          <a:xfrm>
            <a:off x="1260371" y="6553046"/>
            <a:ext cx="3882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315681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95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A55E-F6E4-E397-7DC3-08FC6F12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Exponential Functions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E81F0-40C7-D2B4-C360-73ED51F3EBA0}"/>
              </a:ext>
            </a:extLst>
          </p:cNvPr>
          <p:cNvGrpSpPr/>
          <p:nvPr/>
        </p:nvGrpSpPr>
        <p:grpSpPr>
          <a:xfrm>
            <a:off x="1422559" y="4115676"/>
            <a:ext cx="7884162" cy="2848769"/>
            <a:chOff x="1031240" y="3780628"/>
            <a:chExt cx="7884162" cy="28487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F446BF-6EDF-09BD-C2E6-2EDC60C4A5E3}"/>
                </a:ext>
              </a:extLst>
            </p:cNvPr>
            <p:cNvGrpSpPr/>
            <p:nvPr/>
          </p:nvGrpSpPr>
          <p:grpSpPr>
            <a:xfrm rot="10800000">
              <a:off x="1031240" y="3780629"/>
              <a:ext cx="7884162" cy="2848768"/>
              <a:chOff x="4651805" y="-1183992"/>
              <a:chExt cx="1941690" cy="242717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E7BAC2-8038-EE91-7465-FF7F7176157E}"/>
                  </a:ext>
                </a:extLst>
              </p:cNvPr>
              <p:cNvSpPr/>
              <p:nvPr/>
            </p:nvSpPr>
            <p:spPr>
              <a:xfrm>
                <a:off x="4651805" y="-1183992"/>
                <a:ext cx="1934765" cy="8855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CBD28B7-BBA7-FD8C-3743-DE98C35D2037}"/>
                  </a:ext>
                </a:extLst>
              </p:cNvPr>
              <p:cNvSpPr/>
              <p:nvPr/>
            </p:nvSpPr>
            <p:spPr>
              <a:xfrm>
                <a:off x="5927915" y="-445858"/>
                <a:ext cx="627466" cy="440247"/>
              </a:xfrm>
              <a:custGeom>
                <a:avLst/>
                <a:gdLst>
                  <a:gd name="connsiteX0" fmla="*/ 0 w 1721941"/>
                  <a:gd name="connsiteY0" fmla="*/ 0 h 541734"/>
                  <a:gd name="connsiteX1" fmla="*/ 1004466 w 1721941"/>
                  <a:gd name="connsiteY1" fmla="*/ 0 h 541734"/>
                  <a:gd name="connsiteX2" fmla="*/ 1209664 w 1721941"/>
                  <a:gd name="connsiteY2" fmla="*/ -57966 h 541734"/>
                  <a:gd name="connsiteX3" fmla="*/ 1434951 w 1721941"/>
                  <a:gd name="connsiteY3" fmla="*/ 0 h 541734"/>
                  <a:gd name="connsiteX4" fmla="*/ 1721941 w 1721941"/>
                  <a:gd name="connsiteY4" fmla="*/ 0 h 541734"/>
                  <a:gd name="connsiteX5" fmla="*/ 1721941 w 1721941"/>
                  <a:gd name="connsiteY5" fmla="*/ 90289 h 541734"/>
                  <a:gd name="connsiteX6" fmla="*/ 1721941 w 1721941"/>
                  <a:gd name="connsiteY6" fmla="*/ 90289 h 541734"/>
                  <a:gd name="connsiteX7" fmla="*/ 1721941 w 1721941"/>
                  <a:gd name="connsiteY7" fmla="*/ 225723 h 541734"/>
                  <a:gd name="connsiteX8" fmla="*/ 1721941 w 1721941"/>
                  <a:gd name="connsiteY8" fmla="*/ 541734 h 541734"/>
                  <a:gd name="connsiteX9" fmla="*/ 1434951 w 1721941"/>
                  <a:gd name="connsiteY9" fmla="*/ 541734 h 541734"/>
                  <a:gd name="connsiteX10" fmla="*/ 1004466 w 1721941"/>
                  <a:gd name="connsiteY10" fmla="*/ 541734 h 541734"/>
                  <a:gd name="connsiteX11" fmla="*/ 1004466 w 1721941"/>
                  <a:gd name="connsiteY11" fmla="*/ 541734 h 541734"/>
                  <a:gd name="connsiteX12" fmla="*/ 0 w 1721941"/>
                  <a:gd name="connsiteY12" fmla="*/ 541734 h 541734"/>
                  <a:gd name="connsiteX13" fmla="*/ 0 w 1721941"/>
                  <a:gd name="connsiteY13" fmla="*/ 225723 h 541734"/>
                  <a:gd name="connsiteX14" fmla="*/ 0 w 1721941"/>
                  <a:gd name="connsiteY14" fmla="*/ 90289 h 541734"/>
                  <a:gd name="connsiteX15" fmla="*/ 0 w 1721941"/>
                  <a:gd name="connsiteY15" fmla="*/ 90289 h 541734"/>
                  <a:gd name="connsiteX16" fmla="*/ 0 w 1721941"/>
                  <a:gd name="connsiteY16" fmla="*/ 0 h 54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21941" h="541734">
                    <a:moveTo>
                      <a:pt x="0" y="0"/>
                    </a:moveTo>
                    <a:lnTo>
                      <a:pt x="1004466" y="0"/>
                    </a:lnTo>
                    <a:lnTo>
                      <a:pt x="1209664" y="-57966"/>
                    </a:lnTo>
                    <a:lnTo>
                      <a:pt x="1434951" y="0"/>
                    </a:lnTo>
                    <a:lnTo>
                      <a:pt x="1721941" y="0"/>
                    </a:lnTo>
                    <a:lnTo>
                      <a:pt x="1721941" y="90289"/>
                    </a:lnTo>
                    <a:lnTo>
                      <a:pt x="1721941" y="90289"/>
                    </a:lnTo>
                    <a:lnTo>
                      <a:pt x="1721941" y="225723"/>
                    </a:lnTo>
                    <a:lnTo>
                      <a:pt x="1721941" y="541734"/>
                    </a:lnTo>
                    <a:lnTo>
                      <a:pt x="1434951" y="541734"/>
                    </a:lnTo>
                    <a:lnTo>
                      <a:pt x="1004466" y="541734"/>
                    </a:lnTo>
                    <a:lnTo>
                      <a:pt x="1004466" y="541734"/>
                    </a:lnTo>
                    <a:lnTo>
                      <a:pt x="0" y="541734"/>
                    </a:lnTo>
                    <a:lnTo>
                      <a:pt x="0" y="225723"/>
                    </a:lnTo>
                    <a:lnTo>
                      <a:pt x="0" y="90289"/>
                    </a:lnTo>
                    <a:lnTo>
                      <a:pt x="0" y="902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0" tIns="95250" rIns="95250" bIns="95250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2500" kern="1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C1693C7-30F3-1659-ABC5-71D51B7B5F12}"/>
                  </a:ext>
                </a:extLst>
              </p:cNvPr>
              <p:cNvSpPr/>
              <p:nvPr/>
            </p:nvSpPr>
            <p:spPr>
              <a:xfrm>
                <a:off x="4658730" y="114469"/>
                <a:ext cx="1934765" cy="84325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-6544756"/>
                  <a:satOff val="-351"/>
                  <a:lumOff val="5682"/>
                  <a:alphaOff val="0"/>
                </a:schemeClr>
              </a:fillRef>
              <a:effectRef idx="3">
                <a:schemeClr val="accent1">
                  <a:tint val="50000"/>
                  <a:hueOff val="-6544756"/>
                  <a:satOff val="-351"/>
                  <a:lumOff val="5682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66C842F-58ED-2537-7528-024C7ADE37B1}"/>
                  </a:ext>
                </a:extLst>
              </p:cNvPr>
              <p:cNvSpPr/>
              <p:nvPr/>
            </p:nvSpPr>
            <p:spPr>
              <a:xfrm>
                <a:off x="5937342" y="802938"/>
                <a:ext cx="627466" cy="440247"/>
              </a:xfrm>
              <a:custGeom>
                <a:avLst/>
                <a:gdLst>
                  <a:gd name="connsiteX0" fmla="*/ 0 w 1721941"/>
                  <a:gd name="connsiteY0" fmla="*/ 0 h 541734"/>
                  <a:gd name="connsiteX1" fmla="*/ 1004466 w 1721941"/>
                  <a:gd name="connsiteY1" fmla="*/ 0 h 541734"/>
                  <a:gd name="connsiteX2" fmla="*/ 1209664 w 1721941"/>
                  <a:gd name="connsiteY2" fmla="*/ -57966 h 541734"/>
                  <a:gd name="connsiteX3" fmla="*/ 1434951 w 1721941"/>
                  <a:gd name="connsiteY3" fmla="*/ 0 h 541734"/>
                  <a:gd name="connsiteX4" fmla="*/ 1721941 w 1721941"/>
                  <a:gd name="connsiteY4" fmla="*/ 0 h 541734"/>
                  <a:gd name="connsiteX5" fmla="*/ 1721941 w 1721941"/>
                  <a:gd name="connsiteY5" fmla="*/ 90289 h 541734"/>
                  <a:gd name="connsiteX6" fmla="*/ 1721941 w 1721941"/>
                  <a:gd name="connsiteY6" fmla="*/ 90289 h 541734"/>
                  <a:gd name="connsiteX7" fmla="*/ 1721941 w 1721941"/>
                  <a:gd name="connsiteY7" fmla="*/ 225723 h 541734"/>
                  <a:gd name="connsiteX8" fmla="*/ 1721941 w 1721941"/>
                  <a:gd name="connsiteY8" fmla="*/ 541734 h 541734"/>
                  <a:gd name="connsiteX9" fmla="*/ 1434951 w 1721941"/>
                  <a:gd name="connsiteY9" fmla="*/ 541734 h 541734"/>
                  <a:gd name="connsiteX10" fmla="*/ 1004466 w 1721941"/>
                  <a:gd name="connsiteY10" fmla="*/ 541734 h 541734"/>
                  <a:gd name="connsiteX11" fmla="*/ 1004466 w 1721941"/>
                  <a:gd name="connsiteY11" fmla="*/ 541734 h 541734"/>
                  <a:gd name="connsiteX12" fmla="*/ 0 w 1721941"/>
                  <a:gd name="connsiteY12" fmla="*/ 541734 h 541734"/>
                  <a:gd name="connsiteX13" fmla="*/ 0 w 1721941"/>
                  <a:gd name="connsiteY13" fmla="*/ 225723 h 541734"/>
                  <a:gd name="connsiteX14" fmla="*/ 0 w 1721941"/>
                  <a:gd name="connsiteY14" fmla="*/ 90289 h 541734"/>
                  <a:gd name="connsiteX15" fmla="*/ 0 w 1721941"/>
                  <a:gd name="connsiteY15" fmla="*/ 90289 h 541734"/>
                  <a:gd name="connsiteX16" fmla="*/ 0 w 1721941"/>
                  <a:gd name="connsiteY16" fmla="*/ 0 h 54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21941" h="541734">
                    <a:moveTo>
                      <a:pt x="0" y="0"/>
                    </a:moveTo>
                    <a:lnTo>
                      <a:pt x="1004466" y="0"/>
                    </a:lnTo>
                    <a:lnTo>
                      <a:pt x="1209664" y="-57966"/>
                    </a:lnTo>
                    <a:lnTo>
                      <a:pt x="1434951" y="0"/>
                    </a:lnTo>
                    <a:lnTo>
                      <a:pt x="1721941" y="0"/>
                    </a:lnTo>
                    <a:lnTo>
                      <a:pt x="1721941" y="90289"/>
                    </a:lnTo>
                    <a:lnTo>
                      <a:pt x="1721941" y="90289"/>
                    </a:lnTo>
                    <a:lnTo>
                      <a:pt x="1721941" y="225723"/>
                    </a:lnTo>
                    <a:lnTo>
                      <a:pt x="1721941" y="541734"/>
                    </a:lnTo>
                    <a:lnTo>
                      <a:pt x="1434951" y="541734"/>
                    </a:lnTo>
                    <a:lnTo>
                      <a:pt x="1004466" y="541734"/>
                    </a:lnTo>
                    <a:lnTo>
                      <a:pt x="1004466" y="541734"/>
                    </a:lnTo>
                    <a:lnTo>
                      <a:pt x="0" y="541734"/>
                    </a:lnTo>
                    <a:lnTo>
                      <a:pt x="0" y="225723"/>
                    </a:lnTo>
                    <a:lnTo>
                      <a:pt x="0" y="90289"/>
                    </a:lnTo>
                    <a:lnTo>
                      <a:pt x="0" y="90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0" tIns="95250" rIns="95250" bIns="95250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2500" kern="12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6AF8D56-AF7F-5658-599D-82CC2176D7B6}"/>
                    </a:ext>
                  </a:extLst>
                </p:cNvPr>
                <p:cNvSpPr txBox="1"/>
                <p:nvPr/>
              </p:nvSpPr>
              <p:spPr>
                <a:xfrm>
                  <a:off x="2209800" y="4237830"/>
                  <a:ext cx="6477000" cy="68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sz="2400" i="1" dirty="0">
                      <a:latin typeface="+mn-lt"/>
                    </a:rPr>
                    <a:t>e </a:t>
                  </a:r>
                  <a:r>
                    <a:rPr lang="en-US" sz="2400" dirty="0">
                      <a:latin typeface="+mn-lt"/>
                    </a:rPr>
                    <a:t>is the number such that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d-ID" sz="24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6739F7-4E93-415E-BD2F-485F7A5BD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237830"/>
                  <a:ext cx="6477000" cy="685444"/>
                </a:xfrm>
                <a:prstGeom prst="rect">
                  <a:avLst/>
                </a:prstGeom>
                <a:blipFill>
                  <a:blip r:embed="rId2"/>
                  <a:stretch>
                    <a:fillRect l="-1507" b="-796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8026DE-3D39-D8D0-DF1B-B72C66049161}"/>
                    </a:ext>
                  </a:extLst>
                </p:cNvPr>
                <p:cNvSpPr txBox="1"/>
                <p:nvPr/>
              </p:nvSpPr>
              <p:spPr>
                <a:xfrm>
                  <a:off x="1402256" y="5818104"/>
                  <a:ext cx="7170244" cy="5800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buFontTx/>
                    <a:buNone/>
                  </a:pPr>
                  <a:r>
                    <a:rPr lang="en-US" sz="2200" i="0" u="none" strike="noStrike" baseline="0" dirty="0">
                      <a:latin typeface="+mn-lt"/>
                    </a:rPr>
                    <a:t>Derivative of the Natural Exponential Function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endParaRPr lang="en-US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FFE4C1-AD34-44D9-A2F1-C3B3C4AB8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56" y="5818104"/>
                  <a:ext cx="7170244" cy="580031"/>
                </a:xfrm>
                <a:prstGeom prst="rect">
                  <a:avLst/>
                </a:prstGeom>
                <a:blipFill>
                  <a:blip r:embed="rId3"/>
                  <a:stretch>
                    <a:fillRect l="-1105" b="-8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2797CC-E033-1505-554B-574723C9F358}"/>
                </a:ext>
              </a:extLst>
            </p:cNvPr>
            <p:cNvSpPr txBox="1"/>
            <p:nvPr/>
          </p:nvSpPr>
          <p:spPr>
            <a:xfrm>
              <a:off x="1676400" y="3780628"/>
              <a:ext cx="18074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i="0" u="none" strike="noStrike" baseline="0" dirty="0">
                  <a:latin typeface="+mn-lt"/>
                </a:rPr>
                <a:t>Definition </a:t>
              </a:r>
              <a:endParaRPr lang="id-ID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B39B83-D457-EF9E-99D9-1FECE47F004C}"/>
                </a:ext>
              </a:extLst>
            </p:cNvPr>
            <p:cNvSpPr txBox="1"/>
            <p:nvPr/>
          </p:nvSpPr>
          <p:spPr>
            <a:xfrm>
              <a:off x="1790700" y="5243680"/>
              <a:ext cx="16002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d-ID" sz="2400" b="1" i="0" u="none" strike="noStrike" baseline="0" dirty="0">
                  <a:latin typeface="+mn-lt"/>
                </a:rPr>
                <a:t>Derivative</a:t>
              </a:r>
              <a:endParaRPr lang="id-ID" sz="3200" dirty="0">
                <a:latin typeface="+mn-lt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52B1F80-90C4-A980-3658-AC0CA5449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2" y="1447800"/>
            <a:ext cx="6160138" cy="239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57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6341-6E3D-E2EE-3D44-8E2297ED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The Product Rule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0AE81E-B8DC-6EF5-20F3-E412AEAEBFD9}"/>
              </a:ext>
            </a:extLst>
          </p:cNvPr>
          <p:cNvGrpSpPr/>
          <p:nvPr/>
        </p:nvGrpSpPr>
        <p:grpSpPr>
          <a:xfrm>
            <a:off x="1193800" y="1630678"/>
            <a:ext cx="8077200" cy="5410202"/>
            <a:chOff x="990600" y="1447798"/>
            <a:chExt cx="8077200" cy="54102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78A94F-8848-77C6-B014-E70B7FFA7A7A}"/>
                </a:ext>
              </a:extLst>
            </p:cNvPr>
            <p:cNvGrpSpPr/>
            <p:nvPr/>
          </p:nvGrpSpPr>
          <p:grpSpPr>
            <a:xfrm>
              <a:off x="990600" y="1447798"/>
              <a:ext cx="8077200" cy="5410202"/>
              <a:chOff x="990600" y="1447798"/>
              <a:chExt cx="8077200" cy="541020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CC7510F-BB08-FBF7-9821-0CAD5AD6B79E}"/>
                  </a:ext>
                </a:extLst>
              </p:cNvPr>
              <p:cNvGrpSpPr/>
              <p:nvPr/>
            </p:nvGrpSpPr>
            <p:grpSpPr>
              <a:xfrm rot="10800000">
                <a:off x="990600" y="1447798"/>
                <a:ext cx="7924800" cy="5181599"/>
                <a:chOff x="4651805" y="-1183992"/>
                <a:chExt cx="1951698" cy="4414767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C071D5D-B39B-4A37-E2A3-E40656463077}"/>
                    </a:ext>
                  </a:extLst>
                </p:cNvPr>
                <p:cNvSpPr/>
                <p:nvPr/>
              </p:nvSpPr>
              <p:spPr>
                <a:xfrm>
                  <a:off x="4651805" y="-1183992"/>
                  <a:ext cx="1934765" cy="2492921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F02EBC71-4C35-AB9F-6B17-29D04D48F452}"/>
                    </a:ext>
                  </a:extLst>
                </p:cNvPr>
                <p:cNvSpPr/>
                <p:nvPr/>
              </p:nvSpPr>
              <p:spPr>
                <a:xfrm>
                  <a:off x="5915472" y="1167450"/>
                  <a:ext cx="627466" cy="440247"/>
                </a:xfrm>
                <a:custGeom>
                  <a:avLst/>
                  <a:gdLst>
                    <a:gd name="connsiteX0" fmla="*/ 0 w 1721941"/>
                    <a:gd name="connsiteY0" fmla="*/ 0 h 541734"/>
                    <a:gd name="connsiteX1" fmla="*/ 1004466 w 1721941"/>
                    <a:gd name="connsiteY1" fmla="*/ 0 h 541734"/>
                    <a:gd name="connsiteX2" fmla="*/ 1209664 w 1721941"/>
                    <a:gd name="connsiteY2" fmla="*/ -57966 h 541734"/>
                    <a:gd name="connsiteX3" fmla="*/ 1434951 w 1721941"/>
                    <a:gd name="connsiteY3" fmla="*/ 0 h 541734"/>
                    <a:gd name="connsiteX4" fmla="*/ 1721941 w 1721941"/>
                    <a:gd name="connsiteY4" fmla="*/ 0 h 541734"/>
                    <a:gd name="connsiteX5" fmla="*/ 1721941 w 1721941"/>
                    <a:gd name="connsiteY5" fmla="*/ 90289 h 541734"/>
                    <a:gd name="connsiteX6" fmla="*/ 1721941 w 1721941"/>
                    <a:gd name="connsiteY6" fmla="*/ 90289 h 541734"/>
                    <a:gd name="connsiteX7" fmla="*/ 1721941 w 1721941"/>
                    <a:gd name="connsiteY7" fmla="*/ 225723 h 541734"/>
                    <a:gd name="connsiteX8" fmla="*/ 1721941 w 1721941"/>
                    <a:gd name="connsiteY8" fmla="*/ 541734 h 541734"/>
                    <a:gd name="connsiteX9" fmla="*/ 1434951 w 1721941"/>
                    <a:gd name="connsiteY9" fmla="*/ 541734 h 541734"/>
                    <a:gd name="connsiteX10" fmla="*/ 1004466 w 1721941"/>
                    <a:gd name="connsiteY10" fmla="*/ 541734 h 541734"/>
                    <a:gd name="connsiteX11" fmla="*/ 1004466 w 1721941"/>
                    <a:gd name="connsiteY11" fmla="*/ 541734 h 541734"/>
                    <a:gd name="connsiteX12" fmla="*/ 0 w 1721941"/>
                    <a:gd name="connsiteY12" fmla="*/ 541734 h 541734"/>
                    <a:gd name="connsiteX13" fmla="*/ 0 w 1721941"/>
                    <a:gd name="connsiteY13" fmla="*/ 225723 h 541734"/>
                    <a:gd name="connsiteX14" fmla="*/ 0 w 1721941"/>
                    <a:gd name="connsiteY14" fmla="*/ 90289 h 541734"/>
                    <a:gd name="connsiteX15" fmla="*/ 0 w 1721941"/>
                    <a:gd name="connsiteY15" fmla="*/ 90289 h 541734"/>
                    <a:gd name="connsiteX16" fmla="*/ 0 w 1721941"/>
                    <a:gd name="connsiteY16" fmla="*/ 0 h 54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21941" h="541734">
                      <a:moveTo>
                        <a:pt x="0" y="0"/>
                      </a:moveTo>
                      <a:lnTo>
                        <a:pt x="1004466" y="0"/>
                      </a:lnTo>
                      <a:lnTo>
                        <a:pt x="1209664" y="-57966"/>
                      </a:lnTo>
                      <a:lnTo>
                        <a:pt x="1434951" y="0"/>
                      </a:lnTo>
                      <a:lnTo>
                        <a:pt x="1721941" y="0"/>
                      </a:lnTo>
                      <a:lnTo>
                        <a:pt x="1721941" y="90289"/>
                      </a:lnTo>
                      <a:lnTo>
                        <a:pt x="1721941" y="90289"/>
                      </a:lnTo>
                      <a:lnTo>
                        <a:pt x="1721941" y="225723"/>
                      </a:lnTo>
                      <a:lnTo>
                        <a:pt x="1721941" y="541734"/>
                      </a:lnTo>
                      <a:lnTo>
                        <a:pt x="1434951" y="541734"/>
                      </a:lnTo>
                      <a:lnTo>
                        <a:pt x="1004466" y="541734"/>
                      </a:lnTo>
                      <a:lnTo>
                        <a:pt x="1004466" y="541734"/>
                      </a:lnTo>
                      <a:lnTo>
                        <a:pt x="0" y="541734"/>
                      </a:lnTo>
                      <a:lnTo>
                        <a:pt x="0" y="225723"/>
                      </a:lnTo>
                      <a:lnTo>
                        <a:pt x="0" y="90289"/>
                      </a:lnTo>
                      <a:lnTo>
                        <a:pt x="0" y="902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5250" tIns="95250" rIns="95250" bIns="95250" numCol="1" spcCol="1270" anchor="ctr" anchorCtr="0">
                  <a:noAutofit/>
                </a:bodyPr>
                <a:lstStyle/>
                <a:p>
                  <a:pPr marL="0" lvl="0" indent="0" algn="ctr" defTabSz="1111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id-ID" sz="2500" kern="120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BDE6C0E-9E6B-FBF2-77E5-6CCC7AC6486E}"/>
                    </a:ext>
                  </a:extLst>
                </p:cNvPr>
                <p:cNvSpPr/>
                <p:nvPr/>
              </p:nvSpPr>
              <p:spPr>
                <a:xfrm>
                  <a:off x="4668738" y="1776619"/>
                  <a:ext cx="1934765" cy="1168693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50000"/>
                    <a:hueOff val="-6544756"/>
                    <a:satOff val="-351"/>
                    <a:lumOff val="5682"/>
                    <a:alphaOff val="0"/>
                  </a:schemeClr>
                </a:fillRef>
                <a:effectRef idx="3">
                  <a:schemeClr val="accent1">
                    <a:tint val="50000"/>
                    <a:hueOff val="-6544756"/>
                    <a:satOff val="-351"/>
                    <a:lumOff val="5682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66413370-5506-09C1-AB54-5D45F5508553}"/>
                    </a:ext>
                  </a:extLst>
                </p:cNvPr>
                <p:cNvSpPr/>
                <p:nvPr/>
              </p:nvSpPr>
              <p:spPr>
                <a:xfrm>
                  <a:off x="5937342" y="2790528"/>
                  <a:ext cx="627466" cy="440247"/>
                </a:xfrm>
                <a:custGeom>
                  <a:avLst/>
                  <a:gdLst>
                    <a:gd name="connsiteX0" fmla="*/ 0 w 1721941"/>
                    <a:gd name="connsiteY0" fmla="*/ 0 h 541734"/>
                    <a:gd name="connsiteX1" fmla="*/ 1004466 w 1721941"/>
                    <a:gd name="connsiteY1" fmla="*/ 0 h 541734"/>
                    <a:gd name="connsiteX2" fmla="*/ 1209664 w 1721941"/>
                    <a:gd name="connsiteY2" fmla="*/ -57966 h 541734"/>
                    <a:gd name="connsiteX3" fmla="*/ 1434951 w 1721941"/>
                    <a:gd name="connsiteY3" fmla="*/ 0 h 541734"/>
                    <a:gd name="connsiteX4" fmla="*/ 1721941 w 1721941"/>
                    <a:gd name="connsiteY4" fmla="*/ 0 h 541734"/>
                    <a:gd name="connsiteX5" fmla="*/ 1721941 w 1721941"/>
                    <a:gd name="connsiteY5" fmla="*/ 90289 h 541734"/>
                    <a:gd name="connsiteX6" fmla="*/ 1721941 w 1721941"/>
                    <a:gd name="connsiteY6" fmla="*/ 90289 h 541734"/>
                    <a:gd name="connsiteX7" fmla="*/ 1721941 w 1721941"/>
                    <a:gd name="connsiteY7" fmla="*/ 225723 h 541734"/>
                    <a:gd name="connsiteX8" fmla="*/ 1721941 w 1721941"/>
                    <a:gd name="connsiteY8" fmla="*/ 541734 h 541734"/>
                    <a:gd name="connsiteX9" fmla="*/ 1434951 w 1721941"/>
                    <a:gd name="connsiteY9" fmla="*/ 541734 h 541734"/>
                    <a:gd name="connsiteX10" fmla="*/ 1004466 w 1721941"/>
                    <a:gd name="connsiteY10" fmla="*/ 541734 h 541734"/>
                    <a:gd name="connsiteX11" fmla="*/ 1004466 w 1721941"/>
                    <a:gd name="connsiteY11" fmla="*/ 541734 h 541734"/>
                    <a:gd name="connsiteX12" fmla="*/ 0 w 1721941"/>
                    <a:gd name="connsiteY12" fmla="*/ 541734 h 541734"/>
                    <a:gd name="connsiteX13" fmla="*/ 0 w 1721941"/>
                    <a:gd name="connsiteY13" fmla="*/ 225723 h 541734"/>
                    <a:gd name="connsiteX14" fmla="*/ 0 w 1721941"/>
                    <a:gd name="connsiteY14" fmla="*/ 90289 h 541734"/>
                    <a:gd name="connsiteX15" fmla="*/ 0 w 1721941"/>
                    <a:gd name="connsiteY15" fmla="*/ 90289 h 541734"/>
                    <a:gd name="connsiteX16" fmla="*/ 0 w 1721941"/>
                    <a:gd name="connsiteY16" fmla="*/ 0 h 54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21941" h="541734">
                      <a:moveTo>
                        <a:pt x="0" y="0"/>
                      </a:moveTo>
                      <a:lnTo>
                        <a:pt x="1004466" y="0"/>
                      </a:lnTo>
                      <a:lnTo>
                        <a:pt x="1209664" y="-57966"/>
                      </a:lnTo>
                      <a:lnTo>
                        <a:pt x="1434951" y="0"/>
                      </a:lnTo>
                      <a:lnTo>
                        <a:pt x="1721941" y="0"/>
                      </a:lnTo>
                      <a:lnTo>
                        <a:pt x="1721941" y="90289"/>
                      </a:lnTo>
                      <a:lnTo>
                        <a:pt x="1721941" y="90289"/>
                      </a:lnTo>
                      <a:lnTo>
                        <a:pt x="1721941" y="225723"/>
                      </a:lnTo>
                      <a:lnTo>
                        <a:pt x="1721941" y="541734"/>
                      </a:lnTo>
                      <a:lnTo>
                        <a:pt x="1434951" y="541734"/>
                      </a:lnTo>
                      <a:lnTo>
                        <a:pt x="1004466" y="541734"/>
                      </a:lnTo>
                      <a:lnTo>
                        <a:pt x="1004466" y="541734"/>
                      </a:lnTo>
                      <a:lnTo>
                        <a:pt x="0" y="541734"/>
                      </a:lnTo>
                      <a:lnTo>
                        <a:pt x="0" y="225723"/>
                      </a:lnTo>
                      <a:lnTo>
                        <a:pt x="0" y="90289"/>
                      </a:lnTo>
                      <a:lnTo>
                        <a:pt x="0" y="902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5250" tIns="95250" rIns="95250" bIns="95250" numCol="1" spcCol="1270" anchor="ctr" anchorCtr="0">
                  <a:noAutofit/>
                </a:bodyPr>
                <a:lstStyle/>
                <a:p>
                  <a:pPr marL="0" lvl="0" indent="0" algn="ctr" defTabSz="1111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id-ID" sz="2500" kern="12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9D65D48-7FCC-33F8-639B-1AB9FEC1F2A1}"/>
                      </a:ext>
                    </a:extLst>
                  </p:cNvPr>
                  <p:cNvSpPr txBox="1"/>
                  <p:nvPr/>
                </p:nvSpPr>
                <p:spPr>
                  <a:xfrm>
                    <a:off x="1211756" y="3976057"/>
                    <a:ext cx="7856044" cy="288194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buFontTx/>
                      <a:buNone/>
                    </a:pPr>
                    <a:r>
                      <a:rPr lang="en-US" sz="2000" dirty="0">
                        <a:latin typeface="+mn-lt"/>
                        <a:cs typeface="Arial" pitchFamily="34" charset="0"/>
                      </a:rPr>
                      <a:t>Suppose that </a:t>
                    </a:r>
                    <a:r>
                      <a:rPr lang="id-ID" sz="2000" dirty="0">
                        <a:latin typeface="+mn-lt"/>
                        <a:cs typeface="Arial" pitchFamily="34" charset="0"/>
                      </a:rPr>
                      <a:t>g(x) =(x</a:t>
                    </a:r>
                    <a:r>
                      <a:rPr lang="id-ID" sz="2000" baseline="30000" dirty="0">
                        <a:latin typeface="+mn-lt"/>
                        <a:cs typeface="Arial" pitchFamily="34" charset="0"/>
                      </a:rPr>
                      <a:t>2</a:t>
                    </a:r>
                    <a:r>
                      <a:rPr lang="id-ID" sz="2000" dirty="0">
                        <a:latin typeface="+mn-lt"/>
                        <a:cs typeface="Arial" pitchFamily="34" charset="0"/>
                      </a:rPr>
                      <a:t>+1)f(x) </a:t>
                    </a:r>
                    <a:r>
                      <a:rPr lang="en-US" sz="2000" dirty="0">
                        <a:latin typeface="+mn-lt"/>
                        <a:cs typeface="Arial" pitchFamily="34" charset="0"/>
                      </a:rPr>
                      <a:t>and it is known that </a:t>
                    </a:r>
                    <a:r>
                      <a:rPr lang="id-ID" sz="2000" dirty="0">
                        <a:latin typeface="+mn-lt"/>
                        <a:cs typeface="Arial" pitchFamily="34" charset="0"/>
                      </a:rPr>
                      <a:t>f(2) = 3 </a:t>
                    </a:r>
                    <a:r>
                      <a:rPr lang="en-US" sz="2000" dirty="0">
                        <a:latin typeface="+mn-lt"/>
                        <a:cs typeface="Arial" pitchFamily="34" charset="0"/>
                      </a:rPr>
                      <a:t>and</a:t>
                    </a:r>
                    <a:r>
                      <a:rPr lang="id-ID" sz="2000" dirty="0">
                        <a:latin typeface="+mn-lt"/>
                        <a:cs typeface="Arial" pitchFamily="34" charset="0"/>
                      </a:rPr>
                      <a:t> f’(2) = -1. Evaluate g’(2).</a:t>
                    </a:r>
                    <a:endParaRPr lang="en-US" sz="2000" dirty="0">
                      <a:latin typeface="+mn-lt"/>
                      <a:cs typeface="Arial" pitchFamily="34" charset="0"/>
                    </a:endParaRPr>
                  </a:p>
                  <a:p>
                    <a:pPr lvl="0" algn="l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oMath>
                      </m:oMathPara>
                    </a14:m>
                    <a:endParaRPr lang="en-US" sz="2000" b="0" dirty="0">
                      <a:solidFill>
                        <a:srgbClr val="000000"/>
                      </a:solidFill>
                      <a:latin typeface="+mn-lt"/>
                    </a:endParaRPr>
                  </a:p>
                  <a:p>
                    <a:pPr marL="623888" lvl="0" algn="l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oMath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𝑥𝑓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latin typeface="+mn-lt"/>
                    </a:endParaRPr>
                  </a:p>
                  <a:p>
                    <a:pPr lvl="0" algn="l"/>
                    <a:r>
                      <a:rPr lang="en-US" sz="2000" dirty="0">
                        <a:latin typeface="+mn-lt"/>
                      </a:rPr>
                      <a:t>Then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a14:m>
                    <a:endParaRPr lang="en-US" sz="2000" dirty="0">
                      <a:latin typeface="+mn-lt"/>
                    </a:endParaRPr>
                  </a:p>
                  <a:p>
                    <a:pPr lvl="0">
                      <a:buFontTx/>
                      <a:buNone/>
                    </a:pPr>
                    <a:endParaRPr lang="en-US" sz="2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3FEFA4D-4604-4B56-A608-8D0048D00A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1756" y="3976057"/>
                    <a:ext cx="7856044" cy="28819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53" t="-105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92F74F-4596-4AFD-DE51-95695171A7BE}"/>
                  </a:ext>
                </a:extLst>
              </p:cNvPr>
              <p:cNvSpPr txBox="1"/>
              <p:nvPr/>
            </p:nvSpPr>
            <p:spPr>
              <a:xfrm>
                <a:off x="1301883" y="1447798"/>
                <a:ext cx="24170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>
                    <a:latin typeface="+mn-lt"/>
                  </a:rPr>
                  <a:t>The Product Rule</a:t>
                </a:r>
                <a:endParaRPr lang="id-ID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B1E87E-A9C3-75E7-0234-C851D409869F}"/>
                  </a:ext>
                </a:extLst>
              </p:cNvPr>
              <p:cNvSpPr txBox="1"/>
              <p:nvPr/>
            </p:nvSpPr>
            <p:spPr>
              <a:xfrm>
                <a:off x="1828799" y="3352800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>
                    <a:latin typeface="+mn-lt"/>
                  </a:rPr>
                  <a:t>Example</a:t>
                </a:r>
                <a:endParaRPr lang="id-ID" sz="240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A21AEF-3A50-51C9-AE1E-3611DA0BC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-20000" contrast="40000"/>
            </a:blip>
            <a:stretch>
              <a:fillRect/>
            </a:stretch>
          </p:blipFill>
          <p:spPr>
            <a:xfrm>
              <a:off x="1991085" y="2162778"/>
              <a:ext cx="5992586" cy="8071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02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9117-6D4E-8516-1E65-DC757975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The Quotient Rule</a:t>
            </a:r>
            <a:endParaRPr lang="id-ID" sz="3200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33F3ED-619D-1119-D2FF-EE82957D6AB1}"/>
              </a:ext>
            </a:extLst>
          </p:cNvPr>
          <p:cNvGrpSpPr/>
          <p:nvPr/>
        </p:nvGrpSpPr>
        <p:grpSpPr>
          <a:xfrm>
            <a:off x="1416297" y="1693444"/>
            <a:ext cx="7856044" cy="4997453"/>
            <a:chOff x="1059356" y="1631943"/>
            <a:chExt cx="7856044" cy="49974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AE1CD8E-0284-E62A-EC38-EF487298A7AA}"/>
                </a:ext>
              </a:extLst>
            </p:cNvPr>
            <p:cNvGrpSpPr/>
            <p:nvPr/>
          </p:nvGrpSpPr>
          <p:grpSpPr>
            <a:xfrm>
              <a:off x="1059356" y="1631943"/>
              <a:ext cx="7856044" cy="4997453"/>
              <a:chOff x="1059356" y="1631943"/>
              <a:chExt cx="7856044" cy="49974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8980BF2-768C-12BB-2D14-4D12D6A297EA}"/>
                  </a:ext>
                </a:extLst>
              </p:cNvPr>
              <p:cNvGrpSpPr/>
              <p:nvPr/>
            </p:nvGrpSpPr>
            <p:grpSpPr>
              <a:xfrm rot="10800000">
                <a:off x="1059356" y="1631943"/>
                <a:ext cx="7856044" cy="4997453"/>
                <a:chOff x="4651805" y="-1183991"/>
                <a:chExt cx="1934765" cy="4257877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249A3E9-E2DB-B69D-4F1C-3A059F6A420A}"/>
                    </a:ext>
                  </a:extLst>
                </p:cNvPr>
                <p:cNvSpPr/>
                <p:nvPr/>
              </p:nvSpPr>
              <p:spPr>
                <a:xfrm>
                  <a:off x="4651805" y="-1183991"/>
                  <a:ext cx="1934765" cy="2337230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FFBB7661-84AE-2BEE-091E-C75D5895318B}"/>
                    </a:ext>
                  </a:extLst>
                </p:cNvPr>
                <p:cNvSpPr/>
                <p:nvPr/>
              </p:nvSpPr>
              <p:spPr>
                <a:xfrm>
                  <a:off x="5927915" y="970431"/>
                  <a:ext cx="627466" cy="440247"/>
                </a:xfrm>
                <a:custGeom>
                  <a:avLst/>
                  <a:gdLst>
                    <a:gd name="connsiteX0" fmla="*/ 0 w 1721941"/>
                    <a:gd name="connsiteY0" fmla="*/ 0 h 541734"/>
                    <a:gd name="connsiteX1" fmla="*/ 1004466 w 1721941"/>
                    <a:gd name="connsiteY1" fmla="*/ 0 h 541734"/>
                    <a:gd name="connsiteX2" fmla="*/ 1209664 w 1721941"/>
                    <a:gd name="connsiteY2" fmla="*/ -57966 h 541734"/>
                    <a:gd name="connsiteX3" fmla="*/ 1434951 w 1721941"/>
                    <a:gd name="connsiteY3" fmla="*/ 0 h 541734"/>
                    <a:gd name="connsiteX4" fmla="*/ 1721941 w 1721941"/>
                    <a:gd name="connsiteY4" fmla="*/ 0 h 541734"/>
                    <a:gd name="connsiteX5" fmla="*/ 1721941 w 1721941"/>
                    <a:gd name="connsiteY5" fmla="*/ 90289 h 541734"/>
                    <a:gd name="connsiteX6" fmla="*/ 1721941 w 1721941"/>
                    <a:gd name="connsiteY6" fmla="*/ 90289 h 541734"/>
                    <a:gd name="connsiteX7" fmla="*/ 1721941 w 1721941"/>
                    <a:gd name="connsiteY7" fmla="*/ 225723 h 541734"/>
                    <a:gd name="connsiteX8" fmla="*/ 1721941 w 1721941"/>
                    <a:gd name="connsiteY8" fmla="*/ 541734 h 541734"/>
                    <a:gd name="connsiteX9" fmla="*/ 1434951 w 1721941"/>
                    <a:gd name="connsiteY9" fmla="*/ 541734 h 541734"/>
                    <a:gd name="connsiteX10" fmla="*/ 1004466 w 1721941"/>
                    <a:gd name="connsiteY10" fmla="*/ 541734 h 541734"/>
                    <a:gd name="connsiteX11" fmla="*/ 1004466 w 1721941"/>
                    <a:gd name="connsiteY11" fmla="*/ 541734 h 541734"/>
                    <a:gd name="connsiteX12" fmla="*/ 0 w 1721941"/>
                    <a:gd name="connsiteY12" fmla="*/ 541734 h 541734"/>
                    <a:gd name="connsiteX13" fmla="*/ 0 w 1721941"/>
                    <a:gd name="connsiteY13" fmla="*/ 225723 h 541734"/>
                    <a:gd name="connsiteX14" fmla="*/ 0 w 1721941"/>
                    <a:gd name="connsiteY14" fmla="*/ 90289 h 541734"/>
                    <a:gd name="connsiteX15" fmla="*/ 0 w 1721941"/>
                    <a:gd name="connsiteY15" fmla="*/ 90289 h 541734"/>
                    <a:gd name="connsiteX16" fmla="*/ 0 w 1721941"/>
                    <a:gd name="connsiteY16" fmla="*/ 0 h 54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21941" h="541734">
                      <a:moveTo>
                        <a:pt x="0" y="0"/>
                      </a:moveTo>
                      <a:lnTo>
                        <a:pt x="1004466" y="0"/>
                      </a:lnTo>
                      <a:lnTo>
                        <a:pt x="1209664" y="-57966"/>
                      </a:lnTo>
                      <a:lnTo>
                        <a:pt x="1434951" y="0"/>
                      </a:lnTo>
                      <a:lnTo>
                        <a:pt x="1721941" y="0"/>
                      </a:lnTo>
                      <a:lnTo>
                        <a:pt x="1721941" y="90289"/>
                      </a:lnTo>
                      <a:lnTo>
                        <a:pt x="1721941" y="90289"/>
                      </a:lnTo>
                      <a:lnTo>
                        <a:pt x="1721941" y="225723"/>
                      </a:lnTo>
                      <a:lnTo>
                        <a:pt x="1721941" y="541734"/>
                      </a:lnTo>
                      <a:lnTo>
                        <a:pt x="1434951" y="541734"/>
                      </a:lnTo>
                      <a:lnTo>
                        <a:pt x="1004466" y="541734"/>
                      </a:lnTo>
                      <a:lnTo>
                        <a:pt x="1004466" y="541734"/>
                      </a:lnTo>
                      <a:lnTo>
                        <a:pt x="0" y="541734"/>
                      </a:lnTo>
                      <a:lnTo>
                        <a:pt x="0" y="225723"/>
                      </a:lnTo>
                      <a:lnTo>
                        <a:pt x="0" y="90289"/>
                      </a:lnTo>
                      <a:lnTo>
                        <a:pt x="0" y="902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5250" tIns="95250" rIns="95250" bIns="95250" numCol="1" spcCol="1270" anchor="ctr" anchorCtr="0">
                  <a:noAutofit/>
                </a:bodyPr>
                <a:lstStyle/>
                <a:p>
                  <a:pPr marL="0" lvl="0" indent="0" algn="ctr" defTabSz="1111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id-ID" sz="2500" kern="120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EDD674D-1E3D-A194-8894-60E2AC3D467C}"/>
                    </a:ext>
                  </a:extLst>
                </p:cNvPr>
                <p:cNvSpPr/>
                <p:nvPr/>
              </p:nvSpPr>
              <p:spPr>
                <a:xfrm>
                  <a:off x="4651805" y="1542777"/>
                  <a:ext cx="1934765" cy="12456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50000"/>
                    <a:hueOff val="-6544756"/>
                    <a:satOff val="-351"/>
                    <a:lumOff val="5682"/>
                    <a:alphaOff val="0"/>
                  </a:schemeClr>
                </a:fillRef>
                <a:effectRef idx="3">
                  <a:schemeClr val="accent1">
                    <a:tint val="50000"/>
                    <a:hueOff val="-6544756"/>
                    <a:satOff val="-351"/>
                    <a:lumOff val="5682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7888B99B-F914-38C0-7DDA-E8C7FE5FD27E}"/>
                    </a:ext>
                  </a:extLst>
                </p:cNvPr>
                <p:cNvSpPr/>
                <p:nvPr/>
              </p:nvSpPr>
              <p:spPr>
                <a:xfrm>
                  <a:off x="5920409" y="2633639"/>
                  <a:ext cx="627466" cy="440247"/>
                </a:xfrm>
                <a:custGeom>
                  <a:avLst/>
                  <a:gdLst>
                    <a:gd name="connsiteX0" fmla="*/ 0 w 1721941"/>
                    <a:gd name="connsiteY0" fmla="*/ 0 h 541734"/>
                    <a:gd name="connsiteX1" fmla="*/ 1004466 w 1721941"/>
                    <a:gd name="connsiteY1" fmla="*/ 0 h 541734"/>
                    <a:gd name="connsiteX2" fmla="*/ 1209664 w 1721941"/>
                    <a:gd name="connsiteY2" fmla="*/ -57966 h 541734"/>
                    <a:gd name="connsiteX3" fmla="*/ 1434951 w 1721941"/>
                    <a:gd name="connsiteY3" fmla="*/ 0 h 541734"/>
                    <a:gd name="connsiteX4" fmla="*/ 1721941 w 1721941"/>
                    <a:gd name="connsiteY4" fmla="*/ 0 h 541734"/>
                    <a:gd name="connsiteX5" fmla="*/ 1721941 w 1721941"/>
                    <a:gd name="connsiteY5" fmla="*/ 90289 h 541734"/>
                    <a:gd name="connsiteX6" fmla="*/ 1721941 w 1721941"/>
                    <a:gd name="connsiteY6" fmla="*/ 90289 h 541734"/>
                    <a:gd name="connsiteX7" fmla="*/ 1721941 w 1721941"/>
                    <a:gd name="connsiteY7" fmla="*/ 225723 h 541734"/>
                    <a:gd name="connsiteX8" fmla="*/ 1721941 w 1721941"/>
                    <a:gd name="connsiteY8" fmla="*/ 541734 h 541734"/>
                    <a:gd name="connsiteX9" fmla="*/ 1434951 w 1721941"/>
                    <a:gd name="connsiteY9" fmla="*/ 541734 h 541734"/>
                    <a:gd name="connsiteX10" fmla="*/ 1004466 w 1721941"/>
                    <a:gd name="connsiteY10" fmla="*/ 541734 h 541734"/>
                    <a:gd name="connsiteX11" fmla="*/ 1004466 w 1721941"/>
                    <a:gd name="connsiteY11" fmla="*/ 541734 h 541734"/>
                    <a:gd name="connsiteX12" fmla="*/ 0 w 1721941"/>
                    <a:gd name="connsiteY12" fmla="*/ 541734 h 541734"/>
                    <a:gd name="connsiteX13" fmla="*/ 0 w 1721941"/>
                    <a:gd name="connsiteY13" fmla="*/ 225723 h 541734"/>
                    <a:gd name="connsiteX14" fmla="*/ 0 w 1721941"/>
                    <a:gd name="connsiteY14" fmla="*/ 90289 h 541734"/>
                    <a:gd name="connsiteX15" fmla="*/ 0 w 1721941"/>
                    <a:gd name="connsiteY15" fmla="*/ 90289 h 541734"/>
                    <a:gd name="connsiteX16" fmla="*/ 0 w 1721941"/>
                    <a:gd name="connsiteY16" fmla="*/ 0 h 54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21941" h="541734">
                      <a:moveTo>
                        <a:pt x="0" y="0"/>
                      </a:moveTo>
                      <a:lnTo>
                        <a:pt x="1004466" y="0"/>
                      </a:lnTo>
                      <a:lnTo>
                        <a:pt x="1209664" y="-57966"/>
                      </a:lnTo>
                      <a:lnTo>
                        <a:pt x="1434951" y="0"/>
                      </a:lnTo>
                      <a:lnTo>
                        <a:pt x="1721941" y="0"/>
                      </a:lnTo>
                      <a:lnTo>
                        <a:pt x="1721941" y="90289"/>
                      </a:lnTo>
                      <a:lnTo>
                        <a:pt x="1721941" y="90289"/>
                      </a:lnTo>
                      <a:lnTo>
                        <a:pt x="1721941" y="225723"/>
                      </a:lnTo>
                      <a:lnTo>
                        <a:pt x="1721941" y="541734"/>
                      </a:lnTo>
                      <a:lnTo>
                        <a:pt x="1434951" y="541734"/>
                      </a:lnTo>
                      <a:lnTo>
                        <a:pt x="1004466" y="541734"/>
                      </a:lnTo>
                      <a:lnTo>
                        <a:pt x="1004466" y="541734"/>
                      </a:lnTo>
                      <a:lnTo>
                        <a:pt x="0" y="541734"/>
                      </a:lnTo>
                      <a:lnTo>
                        <a:pt x="0" y="225723"/>
                      </a:lnTo>
                      <a:lnTo>
                        <a:pt x="0" y="90289"/>
                      </a:lnTo>
                      <a:lnTo>
                        <a:pt x="0" y="902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5250" tIns="95250" rIns="95250" bIns="95250" numCol="1" spcCol="1270" anchor="ctr" anchorCtr="0">
                  <a:noAutofit/>
                </a:bodyPr>
                <a:lstStyle/>
                <a:p>
                  <a:pPr marL="0" lvl="0" indent="0" algn="ctr" defTabSz="1111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id-ID" sz="2500" kern="12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4DA7BAC-3162-0D97-D4FF-6CBD98A4B15E}"/>
                      </a:ext>
                    </a:extLst>
                  </p:cNvPr>
                  <p:cNvSpPr txBox="1"/>
                  <p:nvPr/>
                </p:nvSpPr>
                <p:spPr>
                  <a:xfrm>
                    <a:off x="1308006" y="4923506"/>
                    <a:ext cx="7170244" cy="6051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buFontTx/>
                      <a:buNone/>
                    </a:pPr>
                    <a:r>
                      <a:rPr lang="en-US" sz="2200" i="0" u="none" strike="noStrike" baseline="0" dirty="0">
                        <a:latin typeface="+mn-lt"/>
                      </a:rPr>
                      <a:t>Let </a:t>
                    </a:r>
                    <a14:m>
                      <m:oMath xmlns:m="http://schemas.openxmlformats.org/officeDocument/2006/math"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US" sz="2200" dirty="0">
                        <a:latin typeface="+mn-lt"/>
                      </a:rPr>
                      <a:t> then: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5FFE4C1-AD34-44D9-A2F1-C3B3C4AB8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8006" y="4923506"/>
                    <a:ext cx="7170244" cy="6051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05" b="-8081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8B802F-8B33-BB6D-EB20-3FBD1AC6BEFC}"/>
                  </a:ext>
                </a:extLst>
              </p:cNvPr>
              <p:cNvSpPr txBox="1"/>
              <p:nvPr/>
            </p:nvSpPr>
            <p:spPr>
              <a:xfrm>
                <a:off x="1262196" y="1644954"/>
                <a:ext cx="25478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>
                    <a:latin typeface="+mn-lt"/>
                  </a:rPr>
                  <a:t>The Quotient Rule</a:t>
                </a:r>
                <a:endParaRPr lang="id-ID" sz="24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625D7-C0BD-F80F-D06D-47C3B07340AC}"/>
                  </a:ext>
                </a:extLst>
              </p:cNvPr>
              <p:cNvSpPr txBox="1"/>
              <p:nvPr/>
            </p:nvSpPr>
            <p:spPr>
              <a:xfrm>
                <a:off x="1902370" y="3612932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>
                    <a:latin typeface="+mn-lt"/>
                  </a:rPr>
                  <a:t>Example</a:t>
                </a:r>
                <a:endParaRPr lang="id-ID" sz="3200" dirty="0">
                  <a:latin typeface="+mn-lt"/>
                </a:endParaRP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BE0E5E-E3B4-7196-3009-774E4D027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-20000" contrast="40000"/>
            </a:blip>
            <a:stretch>
              <a:fillRect/>
            </a:stretch>
          </p:blipFill>
          <p:spPr>
            <a:xfrm>
              <a:off x="2590800" y="2279833"/>
              <a:ext cx="4604657" cy="9654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A2D7D9A-7D9A-6409-C8AE-540B03008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-20000" contrast="40000"/>
            </a:blip>
            <a:stretch>
              <a:fillRect/>
            </a:stretch>
          </p:blipFill>
          <p:spPr>
            <a:xfrm>
              <a:off x="4458968" y="4192171"/>
              <a:ext cx="4227832" cy="2239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0753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C6CD-4FEF-39DC-F7FD-903DA019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Derivatives of </a:t>
            </a:r>
            <a:b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</a:br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Trigonometric Functions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49AC0-3F56-6473-97D9-4D24D1AF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057400" y="3022240"/>
            <a:ext cx="6453464" cy="2139040"/>
          </a:xfrm>
          <a:custGeom>
            <a:avLst/>
            <a:gdLst>
              <a:gd name="connsiteX0" fmla="*/ 0 w 6453464"/>
              <a:gd name="connsiteY0" fmla="*/ 0 h 2139040"/>
              <a:gd name="connsiteX1" fmla="*/ 651213 w 6453464"/>
              <a:gd name="connsiteY1" fmla="*/ 0 h 2139040"/>
              <a:gd name="connsiteX2" fmla="*/ 1173357 w 6453464"/>
              <a:gd name="connsiteY2" fmla="*/ 0 h 2139040"/>
              <a:gd name="connsiteX3" fmla="*/ 1566432 w 6453464"/>
              <a:gd name="connsiteY3" fmla="*/ 0 h 2139040"/>
              <a:gd name="connsiteX4" fmla="*/ 2153110 w 6453464"/>
              <a:gd name="connsiteY4" fmla="*/ 0 h 2139040"/>
              <a:gd name="connsiteX5" fmla="*/ 2804323 w 6453464"/>
              <a:gd name="connsiteY5" fmla="*/ 0 h 2139040"/>
              <a:gd name="connsiteX6" fmla="*/ 3455537 w 6453464"/>
              <a:gd name="connsiteY6" fmla="*/ 0 h 2139040"/>
              <a:gd name="connsiteX7" fmla="*/ 3977681 w 6453464"/>
              <a:gd name="connsiteY7" fmla="*/ 0 h 2139040"/>
              <a:gd name="connsiteX8" fmla="*/ 4370755 w 6453464"/>
              <a:gd name="connsiteY8" fmla="*/ 0 h 2139040"/>
              <a:gd name="connsiteX9" fmla="*/ 4763830 w 6453464"/>
              <a:gd name="connsiteY9" fmla="*/ 0 h 2139040"/>
              <a:gd name="connsiteX10" fmla="*/ 5350508 w 6453464"/>
              <a:gd name="connsiteY10" fmla="*/ 0 h 2139040"/>
              <a:gd name="connsiteX11" fmla="*/ 5872652 w 6453464"/>
              <a:gd name="connsiteY11" fmla="*/ 0 h 2139040"/>
              <a:gd name="connsiteX12" fmla="*/ 6453464 w 6453464"/>
              <a:gd name="connsiteY12" fmla="*/ 0 h 2139040"/>
              <a:gd name="connsiteX13" fmla="*/ 6453464 w 6453464"/>
              <a:gd name="connsiteY13" fmla="*/ 513370 h 2139040"/>
              <a:gd name="connsiteX14" fmla="*/ 6453464 w 6453464"/>
              <a:gd name="connsiteY14" fmla="*/ 1069520 h 2139040"/>
              <a:gd name="connsiteX15" fmla="*/ 6453464 w 6453464"/>
              <a:gd name="connsiteY15" fmla="*/ 1647061 h 2139040"/>
              <a:gd name="connsiteX16" fmla="*/ 6453464 w 6453464"/>
              <a:gd name="connsiteY16" fmla="*/ 2139040 h 2139040"/>
              <a:gd name="connsiteX17" fmla="*/ 5995855 w 6453464"/>
              <a:gd name="connsiteY17" fmla="*/ 2139040 h 2139040"/>
              <a:gd name="connsiteX18" fmla="*/ 5473711 w 6453464"/>
              <a:gd name="connsiteY18" fmla="*/ 2139040 h 2139040"/>
              <a:gd name="connsiteX19" fmla="*/ 4757963 w 6453464"/>
              <a:gd name="connsiteY19" fmla="*/ 2139040 h 2139040"/>
              <a:gd name="connsiteX20" fmla="*/ 4235819 w 6453464"/>
              <a:gd name="connsiteY20" fmla="*/ 2139040 h 2139040"/>
              <a:gd name="connsiteX21" fmla="*/ 3842744 w 6453464"/>
              <a:gd name="connsiteY21" fmla="*/ 2139040 h 2139040"/>
              <a:gd name="connsiteX22" fmla="*/ 3126997 w 6453464"/>
              <a:gd name="connsiteY22" fmla="*/ 2139040 h 2139040"/>
              <a:gd name="connsiteX23" fmla="*/ 2411249 w 6453464"/>
              <a:gd name="connsiteY23" fmla="*/ 2139040 h 2139040"/>
              <a:gd name="connsiteX24" fmla="*/ 1889105 w 6453464"/>
              <a:gd name="connsiteY24" fmla="*/ 2139040 h 2139040"/>
              <a:gd name="connsiteX25" fmla="*/ 1496030 w 6453464"/>
              <a:gd name="connsiteY25" fmla="*/ 2139040 h 2139040"/>
              <a:gd name="connsiteX26" fmla="*/ 973886 w 6453464"/>
              <a:gd name="connsiteY26" fmla="*/ 2139040 h 2139040"/>
              <a:gd name="connsiteX27" fmla="*/ 0 w 6453464"/>
              <a:gd name="connsiteY27" fmla="*/ 2139040 h 2139040"/>
              <a:gd name="connsiteX28" fmla="*/ 0 w 6453464"/>
              <a:gd name="connsiteY28" fmla="*/ 1604280 h 2139040"/>
              <a:gd name="connsiteX29" fmla="*/ 0 w 6453464"/>
              <a:gd name="connsiteY29" fmla="*/ 1026739 h 2139040"/>
              <a:gd name="connsiteX30" fmla="*/ 0 w 6453464"/>
              <a:gd name="connsiteY30" fmla="*/ 534760 h 2139040"/>
              <a:gd name="connsiteX31" fmla="*/ 0 w 6453464"/>
              <a:gd name="connsiteY31" fmla="*/ 0 h 213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53464" h="2139040" fill="none" extrusionOk="0">
                <a:moveTo>
                  <a:pt x="0" y="0"/>
                </a:moveTo>
                <a:cubicBezTo>
                  <a:pt x="243879" y="-73132"/>
                  <a:pt x="362013" y="63520"/>
                  <a:pt x="651213" y="0"/>
                </a:cubicBezTo>
                <a:cubicBezTo>
                  <a:pt x="940413" y="-63520"/>
                  <a:pt x="998470" y="9077"/>
                  <a:pt x="1173357" y="0"/>
                </a:cubicBezTo>
                <a:cubicBezTo>
                  <a:pt x="1348244" y="-9077"/>
                  <a:pt x="1380779" y="34858"/>
                  <a:pt x="1566432" y="0"/>
                </a:cubicBezTo>
                <a:cubicBezTo>
                  <a:pt x="1752085" y="-34858"/>
                  <a:pt x="1988726" y="21300"/>
                  <a:pt x="2153110" y="0"/>
                </a:cubicBezTo>
                <a:cubicBezTo>
                  <a:pt x="2317494" y="-21300"/>
                  <a:pt x="2604918" y="74979"/>
                  <a:pt x="2804323" y="0"/>
                </a:cubicBezTo>
                <a:cubicBezTo>
                  <a:pt x="3003728" y="-74979"/>
                  <a:pt x="3318121" y="11745"/>
                  <a:pt x="3455537" y="0"/>
                </a:cubicBezTo>
                <a:cubicBezTo>
                  <a:pt x="3592953" y="-11745"/>
                  <a:pt x="3851373" y="45778"/>
                  <a:pt x="3977681" y="0"/>
                </a:cubicBezTo>
                <a:cubicBezTo>
                  <a:pt x="4103989" y="-45778"/>
                  <a:pt x="4249787" y="27592"/>
                  <a:pt x="4370755" y="0"/>
                </a:cubicBezTo>
                <a:cubicBezTo>
                  <a:pt x="4491723" y="-27592"/>
                  <a:pt x="4682198" y="26953"/>
                  <a:pt x="4763830" y="0"/>
                </a:cubicBezTo>
                <a:cubicBezTo>
                  <a:pt x="4845462" y="-26953"/>
                  <a:pt x="5073946" y="13041"/>
                  <a:pt x="5350508" y="0"/>
                </a:cubicBezTo>
                <a:cubicBezTo>
                  <a:pt x="5627070" y="-13041"/>
                  <a:pt x="5749614" y="58845"/>
                  <a:pt x="5872652" y="0"/>
                </a:cubicBezTo>
                <a:cubicBezTo>
                  <a:pt x="5995690" y="-58845"/>
                  <a:pt x="6246197" y="59114"/>
                  <a:pt x="6453464" y="0"/>
                </a:cubicBezTo>
                <a:cubicBezTo>
                  <a:pt x="6481276" y="136009"/>
                  <a:pt x="6412253" y="264891"/>
                  <a:pt x="6453464" y="513370"/>
                </a:cubicBezTo>
                <a:cubicBezTo>
                  <a:pt x="6494675" y="761849"/>
                  <a:pt x="6386939" y="893109"/>
                  <a:pt x="6453464" y="1069520"/>
                </a:cubicBezTo>
                <a:cubicBezTo>
                  <a:pt x="6519989" y="1245931"/>
                  <a:pt x="6404094" y="1404825"/>
                  <a:pt x="6453464" y="1647061"/>
                </a:cubicBezTo>
                <a:cubicBezTo>
                  <a:pt x="6502834" y="1889297"/>
                  <a:pt x="6434631" y="1909020"/>
                  <a:pt x="6453464" y="2139040"/>
                </a:cubicBezTo>
                <a:cubicBezTo>
                  <a:pt x="6267251" y="2139518"/>
                  <a:pt x="6106054" y="2101616"/>
                  <a:pt x="5995855" y="2139040"/>
                </a:cubicBezTo>
                <a:cubicBezTo>
                  <a:pt x="5885656" y="2176464"/>
                  <a:pt x="5710420" y="2135605"/>
                  <a:pt x="5473711" y="2139040"/>
                </a:cubicBezTo>
                <a:cubicBezTo>
                  <a:pt x="5237002" y="2142475"/>
                  <a:pt x="5018684" y="2070524"/>
                  <a:pt x="4757963" y="2139040"/>
                </a:cubicBezTo>
                <a:cubicBezTo>
                  <a:pt x="4497242" y="2207556"/>
                  <a:pt x="4475915" y="2100059"/>
                  <a:pt x="4235819" y="2139040"/>
                </a:cubicBezTo>
                <a:cubicBezTo>
                  <a:pt x="3995723" y="2178021"/>
                  <a:pt x="3966185" y="2101992"/>
                  <a:pt x="3842744" y="2139040"/>
                </a:cubicBezTo>
                <a:cubicBezTo>
                  <a:pt x="3719303" y="2176088"/>
                  <a:pt x="3318779" y="2096394"/>
                  <a:pt x="3126997" y="2139040"/>
                </a:cubicBezTo>
                <a:cubicBezTo>
                  <a:pt x="2935215" y="2181686"/>
                  <a:pt x="2706578" y="2131895"/>
                  <a:pt x="2411249" y="2139040"/>
                </a:cubicBezTo>
                <a:cubicBezTo>
                  <a:pt x="2115920" y="2146185"/>
                  <a:pt x="2041807" y="2090787"/>
                  <a:pt x="1889105" y="2139040"/>
                </a:cubicBezTo>
                <a:cubicBezTo>
                  <a:pt x="1736403" y="2187293"/>
                  <a:pt x="1610699" y="2137312"/>
                  <a:pt x="1496030" y="2139040"/>
                </a:cubicBezTo>
                <a:cubicBezTo>
                  <a:pt x="1381361" y="2140768"/>
                  <a:pt x="1134157" y="2078788"/>
                  <a:pt x="973886" y="2139040"/>
                </a:cubicBezTo>
                <a:cubicBezTo>
                  <a:pt x="813615" y="2199292"/>
                  <a:pt x="233494" y="2050658"/>
                  <a:pt x="0" y="2139040"/>
                </a:cubicBezTo>
                <a:cubicBezTo>
                  <a:pt x="-19426" y="1955839"/>
                  <a:pt x="44536" y="1780820"/>
                  <a:pt x="0" y="1604280"/>
                </a:cubicBezTo>
                <a:cubicBezTo>
                  <a:pt x="-44536" y="1427740"/>
                  <a:pt x="6522" y="1202853"/>
                  <a:pt x="0" y="1026739"/>
                </a:cubicBezTo>
                <a:cubicBezTo>
                  <a:pt x="-6522" y="850625"/>
                  <a:pt x="3838" y="740271"/>
                  <a:pt x="0" y="534760"/>
                </a:cubicBezTo>
                <a:cubicBezTo>
                  <a:pt x="-3838" y="329249"/>
                  <a:pt x="57611" y="189494"/>
                  <a:pt x="0" y="0"/>
                </a:cubicBezTo>
                <a:close/>
              </a:path>
              <a:path w="6453464" h="2139040" stroke="0" extrusionOk="0">
                <a:moveTo>
                  <a:pt x="0" y="0"/>
                </a:moveTo>
                <a:cubicBezTo>
                  <a:pt x="196518" y="-43293"/>
                  <a:pt x="442663" y="52251"/>
                  <a:pt x="586679" y="0"/>
                </a:cubicBezTo>
                <a:cubicBezTo>
                  <a:pt x="730695" y="-52251"/>
                  <a:pt x="1067545" y="30810"/>
                  <a:pt x="1237892" y="0"/>
                </a:cubicBezTo>
                <a:cubicBezTo>
                  <a:pt x="1408239" y="-30810"/>
                  <a:pt x="1518992" y="22010"/>
                  <a:pt x="1695501" y="0"/>
                </a:cubicBezTo>
                <a:cubicBezTo>
                  <a:pt x="1872010" y="-22010"/>
                  <a:pt x="2009343" y="5995"/>
                  <a:pt x="2153110" y="0"/>
                </a:cubicBezTo>
                <a:cubicBezTo>
                  <a:pt x="2296877" y="-5995"/>
                  <a:pt x="2465846" y="6727"/>
                  <a:pt x="2546185" y="0"/>
                </a:cubicBezTo>
                <a:cubicBezTo>
                  <a:pt x="2626524" y="-6727"/>
                  <a:pt x="3105986" y="80743"/>
                  <a:pt x="3261933" y="0"/>
                </a:cubicBezTo>
                <a:cubicBezTo>
                  <a:pt x="3417880" y="-80743"/>
                  <a:pt x="3687361" y="16146"/>
                  <a:pt x="3977681" y="0"/>
                </a:cubicBezTo>
                <a:cubicBezTo>
                  <a:pt x="4268001" y="-16146"/>
                  <a:pt x="4427676" y="12115"/>
                  <a:pt x="4564359" y="0"/>
                </a:cubicBezTo>
                <a:cubicBezTo>
                  <a:pt x="4701042" y="-12115"/>
                  <a:pt x="4810854" y="15164"/>
                  <a:pt x="4957434" y="0"/>
                </a:cubicBezTo>
                <a:cubicBezTo>
                  <a:pt x="5104015" y="-15164"/>
                  <a:pt x="5424579" y="10978"/>
                  <a:pt x="5544112" y="0"/>
                </a:cubicBezTo>
                <a:cubicBezTo>
                  <a:pt x="5663645" y="-10978"/>
                  <a:pt x="6024691" y="65249"/>
                  <a:pt x="6453464" y="0"/>
                </a:cubicBezTo>
                <a:cubicBezTo>
                  <a:pt x="6507172" y="229284"/>
                  <a:pt x="6440441" y="316928"/>
                  <a:pt x="6453464" y="470589"/>
                </a:cubicBezTo>
                <a:cubicBezTo>
                  <a:pt x="6466487" y="624250"/>
                  <a:pt x="6410934" y="847859"/>
                  <a:pt x="6453464" y="1048130"/>
                </a:cubicBezTo>
                <a:cubicBezTo>
                  <a:pt x="6495994" y="1248401"/>
                  <a:pt x="6393797" y="1345603"/>
                  <a:pt x="6453464" y="1582890"/>
                </a:cubicBezTo>
                <a:cubicBezTo>
                  <a:pt x="6513131" y="1820177"/>
                  <a:pt x="6421637" y="1965796"/>
                  <a:pt x="6453464" y="2139040"/>
                </a:cubicBezTo>
                <a:cubicBezTo>
                  <a:pt x="6295061" y="2199064"/>
                  <a:pt x="6004395" y="2130010"/>
                  <a:pt x="5866785" y="2139040"/>
                </a:cubicBezTo>
                <a:cubicBezTo>
                  <a:pt x="5729175" y="2148070"/>
                  <a:pt x="5375655" y="2092891"/>
                  <a:pt x="5215572" y="2139040"/>
                </a:cubicBezTo>
                <a:cubicBezTo>
                  <a:pt x="5055489" y="2185189"/>
                  <a:pt x="4795563" y="2071417"/>
                  <a:pt x="4628894" y="2139040"/>
                </a:cubicBezTo>
                <a:cubicBezTo>
                  <a:pt x="4462225" y="2206663"/>
                  <a:pt x="4287098" y="2134663"/>
                  <a:pt x="4106750" y="2139040"/>
                </a:cubicBezTo>
                <a:cubicBezTo>
                  <a:pt x="3926402" y="2143417"/>
                  <a:pt x="3809245" y="2116896"/>
                  <a:pt x="3713675" y="2139040"/>
                </a:cubicBezTo>
                <a:cubicBezTo>
                  <a:pt x="3618105" y="2161184"/>
                  <a:pt x="3172662" y="2125916"/>
                  <a:pt x="2997927" y="2139040"/>
                </a:cubicBezTo>
                <a:cubicBezTo>
                  <a:pt x="2823192" y="2152164"/>
                  <a:pt x="2679714" y="2121078"/>
                  <a:pt x="2475783" y="2139040"/>
                </a:cubicBezTo>
                <a:cubicBezTo>
                  <a:pt x="2271852" y="2157002"/>
                  <a:pt x="2184432" y="2096959"/>
                  <a:pt x="1953640" y="2139040"/>
                </a:cubicBezTo>
                <a:cubicBezTo>
                  <a:pt x="1722848" y="2181121"/>
                  <a:pt x="1672810" y="2134844"/>
                  <a:pt x="1431496" y="2139040"/>
                </a:cubicBezTo>
                <a:cubicBezTo>
                  <a:pt x="1190182" y="2143236"/>
                  <a:pt x="896539" y="2079511"/>
                  <a:pt x="715748" y="2139040"/>
                </a:cubicBezTo>
                <a:cubicBezTo>
                  <a:pt x="534957" y="2198569"/>
                  <a:pt x="272973" y="2129415"/>
                  <a:pt x="0" y="2139040"/>
                </a:cubicBezTo>
                <a:cubicBezTo>
                  <a:pt x="-46247" y="2027135"/>
                  <a:pt x="20555" y="1778394"/>
                  <a:pt x="0" y="1668451"/>
                </a:cubicBezTo>
                <a:cubicBezTo>
                  <a:pt x="-20555" y="1558508"/>
                  <a:pt x="45042" y="1370567"/>
                  <a:pt x="0" y="1112301"/>
                </a:cubicBezTo>
                <a:cubicBezTo>
                  <a:pt x="-45042" y="854035"/>
                  <a:pt x="18180" y="852201"/>
                  <a:pt x="0" y="598931"/>
                </a:cubicBezTo>
                <a:cubicBezTo>
                  <a:pt x="-18180" y="345661"/>
                  <a:pt x="23592" y="161837"/>
                  <a:pt x="0" y="0"/>
                </a:cubicBezTo>
                <a:close/>
              </a:path>
            </a:pathLst>
          </a:custGeom>
          <a:ln w="28575">
            <a:solidFill>
              <a:schemeClr val="accent5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7514235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4049432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081B-E31D-5F12-15C3-42AD4959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Example 3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DD0869-DF5B-498C-17F7-99500B0C6CBD}"/>
              </a:ext>
            </a:extLst>
          </p:cNvPr>
          <p:cNvGrpSpPr/>
          <p:nvPr/>
        </p:nvGrpSpPr>
        <p:grpSpPr>
          <a:xfrm>
            <a:off x="883920" y="1893435"/>
            <a:ext cx="9438640" cy="5056192"/>
            <a:chOff x="1066800" y="1487035"/>
            <a:chExt cx="7848600" cy="5056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60D3F26-E828-EE67-A7F1-8D19E85361C1}"/>
                    </a:ext>
                  </a:extLst>
                </p:cNvPr>
                <p:cNvSpPr txBox="1"/>
                <p:nvPr/>
              </p:nvSpPr>
              <p:spPr>
                <a:xfrm>
                  <a:off x="1066800" y="1487035"/>
                  <a:ext cx="7848600" cy="50561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id-ID" sz="2200" b="0" i="0" u="none" strike="noStrike" baseline="0" dirty="0">
                      <a:latin typeface="+mn-lt"/>
                    </a:rPr>
                    <a:t>Differentiate </a:t>
                  </a:r>
                  <a14:m>
                    <m:oMath xmlns:m="http://schemas.openxmlformats.org/officeDocument/2006/math"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u="none" strike="noStrike" baseline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u="none" strike="noStrike" baseline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a14:m>
                  <a:r>
                    <a:rPr lang="en-US" sz="2200" b="0" i="0" u="none" strike="noStrike" baseline="0" dirty="0">
                      <a:latin typeface="+mn-lt"/>
                    </a:rPr>
                    <a:t>. For what values of </a:t>
                  </a:r>
                  <a:r>
                    <a:rPr lang="en-US" sz="2200" b="0" i="1" u="none" strike="noStrike" baseline="0" dirty="0">
                      <a:latin typeface="+mn-lt"/>
                    </a:rPr>
                    <a:t>x </a:t>
                  </a:r>
                  <a:r>
                    <a:rPr lang="en-US" sz="2200" b="0" i="0" u="none" strike="noStrike" baseline="0" dirty="0">
                      <a:latin typeface="+mn-lt"/>
                    </a:rPr>
                    <a:t>does the graph of </a:t>
                  </a:r>
                  <a:r>
                    <a:rPr lang="en-US" sz="2200" b="0" i="1" u="none" strike="noStrike" baseline="0" dirty="0">
                      <a:latin typeface="+mn-lt"/>
                    </a:rPr>
                    <a:t>f </a:t>
                  </a:r>
                  <a:r>
                    <a:rPr lang="en-US" sz="2200" b="0" i="0" u="none" strike="noStrike" baseline="0" dirty="0">
                      <a:latin typeface="+mn-lt"/>
                    </a:rPr>
                    <a:t>have a horizontal tangent?</a:t>
                  </a: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endParaRPr lang="en-US" sz="2200" b="0" i="0" u="none" strike="noStrike" baseline="0" dirty="0">
                    <a:latin typeface="+mn-lt"/>
                  </a:endParaRPr>
                </a:p>
                <a:p>
                  <a:pPr algn="l"/>
                  <a:r>
                    <a:rPr lang="en-US" sz="2200" b="0" i="0" u="none" strike="noStrike" baseline="0" dirty="0">
                      <a:latin typeface="+mn-lt"/>
                    </a:rPr>
                    <a:t>Because sec </a:t>
                  </a:r>
                  <a:r>
                    <a:rPr lang="en-US" sz="2200" b="0" i="1" u="none" strike="noStrike" baseline="0" dirty="0">
                      <a:latin typeface="+mn-lt"/>
                    </a:rPr>
                    <a:t>x </a:t>
                  </a:r>
                  <a:r>
                    <a:rPr lang="en-US" sz="2200" b="0" i="0" u="none" strike="noStrike" baseline="0" dirty="0">
                      <a:latin typeface="+mn-lt"/>
                    </a:rPr>
                    <a:t>is never 0, we see that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sz="2200" b="0" i="0" u="none" strike="noStrike" baseline="0" dirty="0">
                      <a:latin typeface="+mn-lt"/>
                    </a:rPr>
                    <a:t> when tan </a:t>
                  </a:r>
                  <a:r>
                    <a:rPr lang="en-US" sz="2200" b="0" i="1" u="none" strike="noStrike" baseline="0" dirty="0">
                      <a:latin typeface="+mn-lt"/>
                    </a:rPr>
                    <a:t>x </a:t>
                  </a:r>
                  <a:r>
                    <a:rPr lang="en-US" sz="2200" dirty="0">
                      <a:latin typeface="+mn-lt"/>
                    </a:rPr>
                    <a:t>=</a:t>
                  </a:r>
                  <a:r>
                    <a:rPr lang="en-US" sz="2200" b="0" i="0" u="none" strike="noStrike" baseline="0" dirty="0">
                      <a:latin typeface="+mn-lt"/>
                    </a:rPr>
                    <a:t> 1, and this occurs when </a:t>
                  </a:r>
                  <a14:m>
                    <m:oMath xmlns:m="http://schemas.openxmlformats.org/officeDocument/2006/math"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sz="2200" b="0" i="1" u="none" strike="noStrike" baseline="0" dirty="0">
                      <a:latin typeface="+mn-lt"/>
                    </a:rPr>
                    <a:t> </a:t>
                  </a:r>
                  <a:r>
                    <a:rPr lang="en-US" sz="2200" b="0" i="0" u="none" strike="noStrike" baseline="0" dirty="0">
                      <a:latin typeface="+mn-lt"/>
                    </a:rPr>
                    <a:t>, where </a:t>
                  </a:r>
                  <a:r>
                    <a:rPr lang="en-US" sz="2200" b="0" i="1" u="none" strike="noStrike" baseline="0" dirty="0">
                      <a:latin typeface="+mn-lt"/>
                    </a:rPr>
                    <a:t>n </a:t>
                  </a:r>
                  <a:r>
                    <a:rPr lang="en-US" sz="2200" b="0" i="0" u="none" strike="noStrike" baseline="0" dirty="0">
                      <a:latin typeface="+mn-lt"/>
                    </a:rPr>
                    <a:t>is an integer</a:t>
                  </a:r>
                  <a:endParaRPr lang="id-ID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DDF2C4A-8FFB-446E-9B9E-2AD050A27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1487035"/>
                  <a:ext cx="7848600" cy="5056192"/>
                </a:xfrm>
                <a:prstGeom prst="rect">
                  <a:avLst/>
                </a:prstGeom>
                <a:blipFill>
                  <a:blip r:embed="rId2"/>
                  <a:stretch>
                    <a:fillRect l="-1009" r="-1630" b="-24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C6B645-3867-BCE5-F5B7-CB89C9293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-20000" contrast="40000"/>
            </a:blip>
            <a:stretch>
              <a:fillRect/>
            </a:stretch>
          </p:blipFill>
          <p:spPr>
            <a:xfrm>
              <a:off x="1099456" y="2575285"/>
              <a:ext cx="4855029" cy="29111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13FD16-6CBD-34EE-0A75-16071AECB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4663" y="3398520"/>
              <a:ext cx="3094537" cy="2087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3995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54B3-066B-1E12-CFEF-0DF050E4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81BD"/>
                </a:solidFill>
                <a:latin typeface="+mj-lt"/>
              </a:rPr>
              <a:t>Example 4</a:t>
            </a:r>
            <a:endParaRPr lang="id-ID" sz="3200" b="1" dirty="0">
              <a:solidFill>
                <a:srgbClr val="0081BD"/>
              </a:solidFill>
              <a:latin typeface="+mj-lt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0342C9-D168-82A3-6360-3EC3BB44CEBF}"/>
                  </a:ext>
                </a:extLst>
              </p:cNvPr>
              <p:cNvSpPr txBox="1"/>
              <p:nvPr/>
            </p:nvSpPr>
            <p:spPr>
              <a:xfrm>
                <a:off x="1089857" y="1984947"/>
                <a:ext cx="5930176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200" b="0" i="0" u="none" strike="noStrike" baseline="0" dirty="0">
                    <a:latin typeface="+mn-lt"/>
                  </a:rPr>
                  <a:t>An object fastened to the end of a vertical spring is stretched 4 cm beyond its rest position and released at time </a:t>
                </a:r>
                <a:r>
                  <a:rPr lang="en-US" sz="2200" b="0" i="1" u="none" strike="noStrike" baseline="0" dirty="0">
                    <a:latin typeface="+mn-lt"/>
                  </a:rPr>
                  <a:t>t </a:t>
                </a:r>
                <a:r>
                  <a:rPr lang="en-US" sz="2200" dirty="0">
                    <a:latin typeface="+mn-lt"/>
                  </a:rPr>
                  <a:t>=</a:t>
                </a:r>
                <a:r>
                  <a:rPr lang="en-US" sz="2200" b="0" i="0" u="none" strike="noStrike" baseline="0" dirty="0">
                    <a:latin typeface="+mn-lt"/>
                  </a:rPr>
                  <a:t> 0. (See Figure and note that the downward direction is positive.) Its position at time </a:t>
                </a:r>
                <a:r>
                  <a:rPr lang="en-US" sz="2200" b="0" i="1" u="none" strike="noStrike" baseline="0" dirty="0">
                    <a:latin typeface="+mn-lt"/>
                  </a:rPr>
                  <a:t>t </a:t>
                </a:r>
                <a:r>
                  <a:rPr lang="en-US" sz="2200" b="0" i="0" u="none" strike="noStrike" baseline="0" dirty="0">
                    <a:latin typeface="+mn-lt"/>
                  </a:rPr>
                  <a:t>is                   </a:t>
                </a:r>
              </a:p>
              <a:p>
                <a:pPr algn="l"/>
                <a:r>
                  <a:rPr lang="en-US" sz="2200" b="0" i="0" u="none" strike="noStrike" baseline="0" dirty="0">
                    <a:latin typeface="+mn-lt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200" dirty="0">
                  <a:latin typeface="+mn-lt"/>
                </a:endParaRPr>
              </a:p>
              <a:p>
                <a:pPr algn="l"/>
                <a:endParaRPr lang="en-US" sz="2200" dirty="0">
                  <a:latin typeface="+mn-lt"/>
                </a:endParaRPr>
              </a:p>
              <a:p>
                <a:pPr algn="l"/>
                <a:r>
                  <a:rPr lang="en-US" sz="2200" b="0" i="0" u="none" strike="noStrike" baseline="0" dirty="0">
                    <a:latin typeface="+mn-lt"/>
                  </a:rPr>
                  <a:t>The velocity and acceleration are</a:t>
                </a:r>
                <a:endParaRPr lang="id-ID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0342C9-D168-82A3-6360-3EC3BB44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57" y="1984947"/>
                <a:ext cx="5930176" cy="2800767"/>
              </a:xfrm>
              <a:prstGeom prst="rect">
                <a:avLst/>
              </a:prstGeom>
              <a:blipFill>
                <a:blip r:embed="rId2"/>
                <a:stretch>
                  <a:fillRect l="-1336" t="-1525" r="-1028" b="-348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922671-1C01-E64D-3D9F-963C4D901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760" y="2084821"/>
            <a:ext cx="1984912" cy="2218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45E3C7-4C46-5593-410E-88453F9E36A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105899" y="5399061"/>
            <a:ext cx="5231913" cy="1393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2CEAE-6D94-6351-2803-36F68B4CB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560" y="4447173"/>
            <a:ext cx="2867063" cy="24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88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55ED-287A-CA95-DB89-F28EF9AB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i="0" u="none" strike="noStrike" baseline="0" dirty="0">
                <a:solidFill>
                  <a:srgbClr val="0070C0"/>
                </a:solidFill>
                <a:latin typeface="+mn-lt"/>
              </a:rPr>
              <a:t>Two Special Trigonometric Limits</a:t>
            </a:r>
            <a:endParaRPr lang="id-ID" sz="3200" b="1" dirty="0">
              <a:solidFill>
                <a:srgbClr val="0070C0"/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5790BE-F669-6051-05DB-F6EB2162BF09}"/>
              </a:ext>
            </a:extLst>
          </p:cNvPr>
          <p:cNvGrpSpPr/>
          <p:nvPr/>
        </p:nvGrpSpPr>
        <p:grpSpPr>
          <a:xfrm>
            <a:off x="1510321" y="1754225"/>
            <a:ext cx="7667996" cy="4854852"/>
            <a:chOff x="1036948" y="1469745"/>
            <a:chExt cx="7667996" cy="485485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9764F45-6D8B-053F-E904-2FD7B80FBA69}"/>
                </a:ext>
              </a:extLst>
            </p:cNvPr>
            <p:cNvGrpSpPr/>
            <p:nvPr/>
          </p:nvGrpSpPr>
          <p:grpSpPr>
            <a:xfrm>
              <a:off x="1036948" y="1469745"/>
              <a:ext cx="7667995" cy="2340255"/>
              <a:chOff x="1143009" y="1626723"/>
              <a:chExt cx="7667995" cy="3045642"/>
            </a:xfrm>
          </p:grpSpPr>
          <p:sp>
            <p:nvSpPr>
              <p:cNvPr id="9" name="Straight Connector 8">
                <a:extLst>
                  <a:ext uri="{FF2B5EF4-FFF2-40B4-BE49-F238E27FC236}">
                    <a16:creationId xmlns:a16="http://schemas.microsoft.com/office/drawing/2014/main" id="{723FE22A-C005-925F-A050-801F0A7FACBB}"/>
                  </a:ext>
                </a:extLst>
              </p:cNvPr>
              <p:cNvSpPr/>
              <p:nvPr/>
            </p:nvSpPr>
            <p:spPr>
              <a:xfrm>
                <a:off x="1267204" y="4665858"/>
                <a:ext cx="7543800" cy="0"/>
              </a:xfrm>
              <a:prstGeom prst="lin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Straight Connector 9">
                <a:extLst>
                  <a:ext uri="{FF2B5EF4-FFF2-40B4-BE49-F238E27FC236}">
                    <a16:creationId xmlns:a16="http://schemas.microsoft.com/office/drawing/2014/main" id="{02CD7B1A-8135-8B5F-D6A6-874EA57FBC64}"/>
                  </a:ext>
                </a:extLst>
              </p:cNvPr>
              <p:cNvSpPr/>
              <p:nvPr/>
            </p:nvSpPr>
            <p:spPr>
              <a:xfrm>
                <a:off x="1267204" y="2327406"/>
                <a:ext cx="7543800" cy="0"/>
              </a:xfrm>
              <a:prstGeom prst="lin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A08FA6C-1BFF-7E26-0EBB-ABBCAE1E31C9}"/>
                  </a:ext>
                </a:extLst>
              </p:cNvPr>
              <p:cNvSpPr/>
              <p:nvPr/>
            </p:nvSpPr>
            <p:spPr>
              <a:xfrm>
                <a:off x="3228592" y="1626723"/>
                <a:ext cx="5582412" cy="700683"/>
              </a:xfrm>
              <a:custGeom>
                <a:avLst/>
                <a:gdLst>
                  <a:gd name="connsiteX0" fmla="*/ 0 w 5582412"/>
                  <a:gd name="connsiteY0" fmla="*/ 0 h 700683"/>
                  <a:gd name="connsiteX1" fmla="*/ 5582412 w 5582412"/>
                  <a:gd name="connsiteY1" fmla="*/ 0 h 700683"/>
                  <a:gd name="connsiteX2" fmla="*/ 5582412 w 5582412"/>
                  <a:gd name="connsiteY2" fmla="*/ 700683 h 700683"/>
                  <a:gd name="connsiteX3" fmla="*/ 0 w 5582412"/>
                  <a:gd name="connsiteY3" fmla="*/ 700683 h 700683"/>
                  <a:gd name="connsiteX4" fmla="*/ 0 w 5582412"/>
                  <a:gd name="connsiteY4" fmla="*/ 0 h 70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2412" h="700683">
                    <a:moveTo>
                      <a:pt x="0" y="0"/>
                    </a:moveTo>
                    <a:lnTo>
                      <a:pt x="5582412" y="0"/>
                    </a:lnTo>
                    <a:lnTo>
                      <a:pt x="5582412" y="700683"/>
                    </a:lnTo>
                    <a:lnTo>
                      <a:pt x="0" y="70068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7625" tIns="47625" rIns="47625" bIns="47625" numCol="1" spcCol="1270" anchor="b" anchorCtr="0">
                <a:noAutofit/>
              </a:bodyPr>
              <a:lstStyle/>
              <a:p>
                <a:pPr marL="0" lvl="0" indent="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200" kern="12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FD5164-96BA-870B-57B6-A29CDBE2B60A}"/>
                  </a:ext>
                </a:extLst>
              </p:cNvPr>
              <p:cNvSpPr/>
              <p:nvPr/>
            </p:nvSpPr>
            <p:spPr>
              <a:xfrm>
                <a:off x="1143009" y="1626723"/>
                <a:ext cx="2458207" cy="700683"/>
              </a:xfrm>
              <a:custGeom>
                <a:avLst/>
                <a:gdLst>
                  <a:gd name="connsiteX0" fmla="*/ 116804 w 2458207"/>
                  <a:gd name="connsiteY0" fmla="*/ 0 h 700683"/>
                  <a:gd name="connsiteX1" fmla="*/ 2341403 w 2458207"/>
                  <a:gd name="connsiteY1" fmla="*/ 0 h 700683"/>
                  <a:gd name="connsiteX2" fmla="*/ 2458207 w 2458207"/>
                  <a:gd name="connsiteY2" fmla="*/ 116804 h 700683"/>
                  <a:gd name="connsiteX3" fmla="*/ 2458207 w 2458207"/>
                  <a:gd name="connsiteY3" fmla="*/ 700683 h 700683"/>
                  <a:gd name="connsiteX4" fmla="*/ 2458207 w 2458207"/>
                  <a:gd name="connsiteY4" fmla="*/ 700683 h 700683"/>
                  <a:gd name="connsiteX5" fmla="*/ 0 w 2458207"/>
                  <a:gd name="connsiteY5" fmla="*/ 700683 h 700683"/>
                  <a:gd name="connsiteX6" fmla="*/ 0 w 2458207"/>
                  <a:gd name="connsiteY6" fmla="*/ 700683 h 700683"/>
                  <a:gd name="connsiteX7" fmla="*/ 0 w 2458207"/>
                  <a:gd name="connsiteY7" fmla="*/ 116804 h 700683"/>
                  <a:gd name="connsiteX8" fmla="*/ 116804 w 2458207"/>
                  <a:gd name="connsiteY8" fmla="*/ 0 h 70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8207" h="700683">
                    <a:moveTo>
                      <a:pt x="116804" y="0"/>
                    </a:moveTo>
                    <a:lnTo>
                      <a:pt x="2341403" y="0"/>
                    </a:lnTo>
                    <a:cubicBezTo>
                      <a:pt x="2405912" y="0"/>
                      <a:pt x="2458207" y="52295"/>
                      <a:pt x="2458207" y="116804"/>
                    </a:cubicBezTo>
                    <a:lnTo>
                      <a:pt x="2458207" y="700683"/>
                    </a:lnTo>
                    <a:lnTo>
                      <a:pt x="2458207" y="700683"/>
                    </a:lnTo>
                    <a:lnTo>
                      <a:pt x="0" y="700683"/>
                    </a:lnTo>
                    <a:lnTo>
                      <a:pt x="0" y="700683"/>
                    </a:lnTo>
                    <a:lnTo>
                      <a:pt x="0" y="116804"/>
                    </a:lnTo>
                    <a:cubicBezTo>
                      <a:pt x="0" y="52295"/>
                      <a:pt x="52295" y="0"/>
                      <a:pt x="116804" y="0"/>
                    </a:cubicBezTo>
                    <a:close/>
                  </a:path>
                </a:pathLst>
              </a:custGeom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836" tIns="81836" rIns="81836" bIns="47625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kern="1200" dirty="0"/>
                  <a:t>Formula</a:t>
                </a: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90684D9-EA6F-C0C7-E325-1E7AB011F244}"/>
                  </a:ext>
                </a:extLst>
              </p:cNvPr>
              <p:cNvSpPr/>
              <p:nvPr/>
            </p:nvSpPr>
            <p:spPr>
              <a:xfrm>
                <a:off x="1172861" y="3971682"/>
                <a:ext cx="2458207" cy="700683"/>
              </a:xfrm>
              <a:custGeom>
                <a:avLst/>
                <a:gdLst>
                  <a:gd name="connsiteX0" fmla="*/ 116804 w 2458207"/>
                  <a:gd name="connsiteY0" fmla="*/ 0 h 700683"/>
                  <a:gd name="connsiteX1" fmla="*/ 2341403 w 2458207"/>
                  <a:gd name="connsiteY1" fmla="*/ 0 h 700683"/>
                  <a:gd name="connsiteX2" fmla="*/ 2458207 w 2458207"/>
                  <a:gd name="connsiteY2" fmla="*/ 116804 h 700683"/>
                  <a:gd name="connsiteX3" fmla="*/ 2458207 w 2458207"/>
                  <a:gd name="connsiteY3" fmla="*/ 700683 h 700683"/>
                  <a:gd name="connsiteX4" fmla="*/ 2458207 w 2458207"/>
                  <a:gd name="connsiteY4" fmla="*/ 700683 h 700683"/>
                  <a:gd name="connsiteX5" fmla="*/ 0 w 2458207"/>
                  <a:gd name="connsiteY5" fmla="*/ 700683 h 700683"/>
                  <a:gd name="connsiteX6" fmla="*/ 0 w 2458207"/>
                  <a:gd name="connsiteY6" fmla="*/ 700683 h 700683"/>
                  <a:gd name="connsiteX7" fmla="*/ 0 w 2458207"/>
                  <a:gd name="connsiteY7" fmla="*/ 116804 h 700683"/>
                  <a:gd name="connsiteX8" fmla="*/ 116804 w 2458207"/>
                  <a:gd name="connsiteY8" fmla="*/ 0 h 70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8207" h="700683">
                    <a:moveTo>
                      <a:pt x="116804" y="0"/>
                    </a:moveTo>
                    <a:lnTo>
                      <a:pt x="2341403" y="0"/>
                    </a:lnTo>
                    <a:cubicBezTo>
                      <a:pt x="2405912" y="0"/>
                      <a:pt x="2458207" y="52295"/>
                      <a:pt x="2458207" y="116804"/>
                    </a:cubicBezTo>
                    <a:lnTo>
                      <a:pt x="2458207" y="700683"/>
                    </a:lnTo>
                    <a:lnTo>
                      <a:pt x="2458207" y="700683"/>
                    </a:lnTo>
                    <a:lnTo>
                      <a:pt x="0" y="700683"/>
                    </a:lnTo>
                    <a:lnTo>
                      <a:pt x="0" y="700683"/>
                    </a:lnTo>
                    <a:lnTo>
                      <a:pt x="0" y="116804"/>
                    </a:lnTo>
                    <a:cubicBezTo>
                      <a:pt x="0" y="52295"/>
                      <a:pt x="52295" y="0"/>
                      <a:pt x="116804" y="0"/>
                    </a:cubicBezTo>
                    <a:close/>
                  </a:path>
                </a:pathLst>
              </a:custGeom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836" tIns="81836" rIns="81836" bIns="47625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kern="1200" dirty="0"/>
                  <a:t>Example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858191-668A-1F5D-58C4-993DF7B63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contrast="20000"/>
            </a:blip>
            <a:stretch>
              <a:fillRect/>
            </a:stretch>
          </p:blipFill>
          <p:spPr>
            <a:xfrm>
              <a:off x="1912650" y="2228551"/>
              <a:ext cx="2091444" cy="816463"/>
            </a:xfrm>
            <a:custGeom>
              <a:avLst/>
              <a:gdLst>
                <a:gd name="connsiteX0" fmla="*/ 0 w 2091444"/>
                <a:gd name="connsiteY0" fmla="*/ 0 h 816463"/>
                <a:gd name="connsiteX1" fmla="*/ 522861 w 2091444"/>
                <a:gd name="connsiteY1" fmla="*/ 0 h 816463"/>
                <a:gd name="connsiteX2" fmla="*/ 1066636 w 2091444"/>
                <a:gd name="connsiteY2" fmla="*/ 0 h 816463"/>
                <a:gd name="connsiteX3" fmla="*/ 1610412 w 2091444"/>
                <a:gd name="connsiteY3" fmla="*/ 0 h 816463"/>
                <a:gd name="connsiteX4" fmla="*/ 2091444 w 2091444"/>
                <a:gd name="connsiteY4" fmla="*/ 0 h 816463"/>
                <a:gd name="connsiteX5" fmla="*/ 2091444 w 2091444"/>
                <a:gd name="connsiteY5" fmla="*/ 400067 h 816463"/>
                <a:gd name="connsiteX6" fmla="*/ 2091444 w 2091444"/>
                <a:gd name="connsiteY6" fmla="*/ 816463 h 816463"/>
                <a:gd name="connsiteX7" fmla="*/ 1631326 w 2091444"/>
                <a:gd name="connsiteY7" fmla="*/ 816463 h 816463"/>
                <a:gd name="connsiteX8" fmla="*/ 1108465 w 2091444"/>
                <a:gd name="connsiteY8" fmla="*/ 816463 h 816463"/>
                <a:gd name="connsiteX9" fmla="*/ 564690 w 2091444"/>
                <a:gd name="connsiteY9" fmla="*/ 816463 h 816463"/>
                <a:gd name="connsiteX10" fmla="*/ 0 w 2091444"/>
                <a:gd name="connsiteY10" fmla="*/ 816463 h 816463"/>
                <a:gd name="connsiteX11" fmla="*/ 0 w 2091444"/>
                <a:gd name="connsiteY11" fmla="*/ 400067 h 816463"/>
                <a:gd name="connsiteX12" fmla="*/ 0 w 2091444"/>
                <a:gd name="connsiteY12" fmla="*/ 0 h 8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1444" h="816463" fill="none" extrusionOk="0">
                  <a:moveTo>
                    <a:pt x="0" y="0"/>
                  </a:moveTo>
                  <a:cubicBezTo>
                    <a:pt x="152088" y="-34012"/>
                    <a:pt x="400463" y="45021"/>
                    <a:pt x="522861" y="0"/>
                  </a:cubicBezTo>
                  <a:cubicBezTo>
                    <a:pt x="645259" y="-45021"/>
                    <a:pt x="934947" y="6595"/>
                    <a:pt x="1066636" y="0"/>
                  </a:cubicBezTo>
                  <a:cubicBezTo>
                    <a:pt x="1198325" y="-6595"/>
                    <a:pt x="1372220" y="43036"/>
                    <a:pt x="1610412" y="0"/>
                  </a:cubicBezTo>
                  <a:cubicBezTo>
                    <a:pt x="1848604" y="-43036"/>
                    <a:pt x="1945798" y="50683"/>
                    <a:pt x="2091444" y="0"/>
                  </a:cubicBezTo>
                  <a:cubicBezTo>
                    <a:pt x="2135784" y="193123"/>
                    <a:pt x="2073646" y="273235"/>
                    <a:pt x="2091444" y="400067"/>
                  </a:cubicBezTo>
                  <a:cubicBezTo>
                    <a:pt x="2109242" y="526899"/>
                    <a:pt x="2082233" y="634462"/>
                    <a:pt x="2091444" y="816463"/>
                  </a:cubicBezTo>
                  <a:cubicBezTo>
                    <a:pt x="1948772" y="869582"/>
                    <a:pt x="1804726" y="769631"/>
                    <a:pt x="1631326" y="816463"/>
                  </a:cubicBezTo>
                  <a:cubicBezTo>
                    <a:pt x="1457926" y="863295"/>
                    <a:pt x="1316620" y="789227"/>
                    <a:pt x="1108465" y="816463"/>
                  </a:cubicBezTo>
                  <a:cubicBezTo>
                    <a:pt x="900310" y="843699"/>
                    <a:pt x="818103" y="785464"/>
                    <a:pt x="564690" y="816463"/>
                  </a:cubicBezTo>
                  <a:cubicBezTo>
                    <a:pt x="311277" y="847462"/>
                    <a:pt x="137297" y="767564"/>
                    <a:pt x="0" y="816463"/>
                  </a:cubicBezTo>
                  <a:cubicBezTo>
                    <a:pt x="-40464" y="669213"/>
                    <a:pt x="10903" y="544552"/>
                    <a:pt x="0" y="400067"/>
                  </a:cubicBezTo>
                  <a:cubicBezTo>
                    <a:pt x="-10903" y="255582"/>
                    <a:pt x="15467" y="98483"/>
                    <a:pt x="0" y="0"/>
                  </a:cubicBezTo>
                  <a:close/>
                </a:path>
                <a:path w="2091444" h="816463" stroke="0" extrusionOk="0">
                  <a:moveTo>
                    <a:pt x="0" y="0"/>
                  </a:moveTo>
                  <a:cubicBezTo>
                    <a:pt x="254527" y="-62992"/>
                    <a:pt x="335727" y="58544"/>
                    <a:pt x="543775" y="0"/>
                  </a:cubicBezTo>
                  <a:cubicBezTo>
                    <a:pt x="751823" y="-58544"/>
                    <a:pt x="911524" y="18658"/>
                    <a:pt x="1108465" y="0"/>
                  </a:cubicBezTo>
                  <a:cubicBezTo>
                    <a:pt x="1305406" y="-18658"/>
                    <a:pt x="1760422" y="71502"/>
                    <a:pt x="2091444" y="0"/>
                  </a:cubicBezTo>
                  <a:cubicBezTo>
                    <a:pt x="2094604" y="99506"/>
                    <a:pt x="2088181" y="254473"/>
                    <a:pt x="2091444" y="391902"/>
                  </a:cubicBezTo>
                  <a:cubicBezTo>
                    <a:pt x="2094707" y="529331"/>
                    <a:pt x="2066910" y="656440"/>
                    <a:pt x="2091444" y="816463"/>
                  </a:cubicBezTo>
                  <a:cubicBezTo>
                    <a:pt x="1952839" y="858799"/>
                    <a:pt x="1758144" y="766915"/>
                    <a:pt x="1589497" y="816463"/>
                  </a:cubicBezTo>
                  <a:cubicBezTo>
                    <a:pt x="1420850" y="866011"/>
                    <a:pt x="1180433" y="751503"/>
                    <a:pt x="1045722" y="816463"/>
                  </a:cubicBezTo>
                  <a:cubicBezTo>
                    <a:pt x="911011" y="881423"/>
                    <a:pt x="657110" y="814827"/>
                    <a:pt x="501947" y="816463"/>
                  </a:cubicBezTo>
                  <a:cubicBezTo>
                    <a:pt x="346784" y="818099"/>
                    <a:pt x="150491" y="790741"/>
                    <a:pt x="0" y="816463"/>
                  </a:cubicBezTo>
                  <a:cubicBezTo>
                    <a:pt x="-15403" y="710145"/>
                    <a:pt x="29022" y="562903"/>
                    <a:pt x="0" y="432725"/>
                  </a:cubicBezTo>
                  <a:cubicBezTo>
                    <a:pt x="-29022" y="302547"/>
                    <a:pt x="1231" y="139737"/>
                    <a:pt x="0" y="0"/>
                  </a:cubicBezTo>
                  <a:close/>
                </a:path>
              </a:pathLst>
            </a:custGeom>
            <a:ln w="28575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94804748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2C1E6-AD2D-20EA-60B2-B1D951156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5061841" y="2225566"/>
              <a:ext cx="2572162" cy="819449"/>
            </a:xfrm>
            <a:custGeom>
              <a:avLst/>
              <a:gdLst>
                <a:gd name="connsiteX0" fmla="*/ 0 w 2572162"/>
                <a:gd name="connsiteY0" fmla="*/ 0 h 819449"/>
                <a:gd name="connsiteX1" fmla="*/ 540154 w 2572162"/>
                <a:gd name="connsiteY1" fmla="*/ 0 h 819449"/>
                <a:gd name="connsiteX2" fmla="*/ 1028865 w 2572162"/>
                <a:gd name="connsiteY2" fmla="*/ 0 h 819449"/>
                <a:gd name="connsiteX3" fmla="*/ 1594740 w 2572162"/>
                <a:gd name="connsiteY3" fmla="*/ 0 h 819449"/>
                <a:gd name="connsiteX4" fmla="*/ 2109173 w 2572162"/>
                <a:gd name="connsiteY4" fmla="*/ 0 h 819449"/>
                <a:gd name="connsiteX5" fmla="*/ 2572162 w 2572162"/>
                <a:gd name="connsiteY5" fmla="*/ 0 h 819449"/>
                <a:gd name="connsiteX6" fmla="*/ 2572162 w 2572162"/>
                <a:gd name="connsiteY6" fmla="*/ 409725 h 819449"/>
                <a:gd name="connsiteX7" fmla="*/ 2572162 w 2572162"/>
                <a:gd name="connsiteY7" fmla="*/ 819449 h 819449"/>
                <a:gd name="connsiteX8" fmla="*/ 2032008 w 2572162"/>
                <a:gd name="connsiteY8" fmla="*/ 819449 h 819449"/>
                <a:gd name="connsiteX9" fmla="*/ 1466132 w 2572162"/>
                <a:gd name="connsiteY9" fmla="*/ 819449 h 819449"/>
                <a:gd name="connsiteX10" fmla="*/ 1028865 w 2572162"/>
                <a:gd name="connsiteY10" fmla="*/ 819449 h 819449"/>
                <a:gd name="connsiteX11" fmla="*/ 540154 w 2572162"/>
                <a:gd name="connsiteY11" fmla="*/ 819449 h 819449"/>
                <a:gd name="connsiteX12" fmla="*/ 0 w 2572162"/>
                <a:gd name="connsiteY12" fmla="*/ 819449 h 819449"/>
                <a:gd name="connsiteX13" fmla="*/ 0 w 2572162"/>
                <a:gd name="connsiteY13" fmla="*/ 401530 h 819449"/>
                <a:gd name="connsiteX14" fmla="*/ 0 w 2572162"/>
                <a:gd name="connsiteY14" fmla="*/ 0 h 8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72162" h="819449" fill="none" extrusionOk="0">
                  <a:moveTo>
                    <a:pt x="0" y="0"/>
                  </a:moveTo>
                  <a:cubicBezTo>
                    <a:pt x="159842" y="-13592"/>
                    <a:pt x="408868" y="4063"/>
                    <a:pt x="540154" y="0"/>
                  </a:cubicBezTo>
                  <a:cubicBezTo>
                    <a:pt x="671440" y="-4063"/>
                    <a:pt x="875898" y="6085"/>
                    <a:pt x="1028865" y="0"/>
                  </a:cubicBezTo>
                  <a:cubicBezTo>
                    <a:pt x="1181832" y="-6085"/>
                    <a:pt x="1480526" y="51601"/>
                    <a:pt x="1594740" y="0"/>
                  </a:cubicBezTo>
                  <a:cubicBezTo>
                    <a:pt x="1708954" y="-51601"/>
                    <a:pt x="1974257" y="4318"/>
                    <a:pt x="2109173" y="0"/>
                  </a:cubicBezTo>
                  <a:cubicBezTo>
                    <a:pt x="2244089" y="-4318"/>
                    <a:pt x="2348687" y="41936"/>
                    <a:pt x="2572162" y="0"/>
                  </a:cubicBezTo>
                  <a:cubicBezTo>
                    <a:pt x="2609769" y="93320"/>
                    <a:pt x="2570734" y="290438"/>
                    <a:pt x="2572162" y="409725"/>
                  </a:cubicBezTo>
                  <a:cubicBezTo>
                    <a:pt x="2573590" y="529013"/>
                    <a:pt x="2544571" y="622605"/>
                    <a:pt x="2572162" y="819449"/>
                  </a:cubicBezTo>
                  <a:cubicBezTo>
                    <a:pt x="2316646" y="850418"/>
                    <a:pt x="2227759" y="802496"/>
                    <a:pt x="2032008" y="819449"/>
                  </a:cubicBezTo>
                  <a:cubicBezTo>
                    <a:pt x="1836257" y="836402"/>
                    <a:pt x="1688968" y="784825"/>
                    <a:pt x="1466132" y="819449"/>
                  </a:cubicBezTo>
                  <a:cubicBezTo>
                    <a:pt x="1243296" y="854073"/>
                    <a:pt x="1129203" y="813707"/>
                    <a:pt x="1028865" y="819449"/>
                  </a:cubicBezTo>
                  <a:cubicBezTo>
                    <a:pt x="928527" y="825191"/>
                    <a:pt x="767666" y="807466"/>
                    <a:pt x="540154" y="819449"/>
                  </a:cubicBezTo>
                  <a:cubicBezTo>
                    <a:pt x="312642" y="831432"/>
                    <a:pt x="127019" y="794111"/>
                    <a:pt x="0" y="819449"/>
                  </a:cubicBezTo>
                  <a:cubicBezTo>
                    <a:pt x="-29070" y="688397"/>
                    <a:pt x="11184" y="574219"/>
                    <a:pt x="0" y="401530"/>
                  </a:cubicBezTo>
                  <a:cubicBezTo>
                    <a:pt x="-11184" y="228841"/>
                    <a:pt x="42653" y="113580"/>
                    <a:pt x="0" y="0"/>
                  </a:cubicBezTo>
                  <a:close/>
                </a:path>
                <a:path w="2572162" h="819449" stroke="0" extrusionOk="0">
                  <a:moveTo>
                    <a:pt x="0" y="0"/>
                  </a:moveTo>
                  <a:cubicBezTo>
                    <a:pt x="236435" y="-44427"/>
                    <a:pt x="375814" y="41664"/>
                    <a:pt x="488711" y="0"/>
                  </a:cubicBezTo>
                  <a:cubicBezTo>
                    <a:pt x="601608" y="-41664"/>
                    <a:pt x="877856" y="33726"/>
                    <a:pt x="1003143" y="0"/>
                  </a:cubicBezTo>
                  <a:cubicBezTo>
                    <a:pt x="1128430" y="-33726"/>
                    <a:pt x="1286481" y="19380"/>
                    <a:pt x="1517576" y="0"/>
                  </a:cubicBezTo>
                  <a:cubicBezTo>
                    <a:pt x="1748671" y="-19380"/>
                    <a:pt x="1774006" y="17553"/>
                    <a:pt x="1980565" y="0"/>
                  </a:cubicBezTo>
                  <a:cubicBezTo>
                    <a:pt x="2187124" y="-17553"/>
                    <a:pt x="2355486" y="56110"/>
                    <a:pt x="2572162" y="0"/>
                  </a:cubicBezTo>
                  <a:cubicBezTo>
                    <a:pt x="2576378" y="131750"/>
                    <a:pt x="2532338" y="278196"/>
                    <a:pt x="2572162" y="417919"/>
                  </a:cubicBezTo>
                  <a:cubicBezTo>
                    <a:pt x="2611986" y="557642"/>
                    <a:pt x="2566808" y="657823"/>
                    <a:pt x="2572162" y="819449"/>
                  </a:cubicBezTo>
                  <a:cubicBezTo>
                    <a:pt x="2296605" y="854369"/>
                    <a:pt x="2214089" y="787322"/>
                    <a:pt x="2006286" y="819449"/>
                  </a:cubicBezTo>
                  <a:cubicBezTo>
                    <a:pt x="1798483" y="851576"/>
                    <a:pt x="1579393" y="784813"/>
                    <a:pt x="1466132" y="819449"/>
                  </a:cubicBezTo>
                  <a:cubicBezTo>
                    <a:pt x="1352871" y="854085"/>
                    <a:pt x="1159689" y="809873"/>
                    <a:pt x="1003143" y="819449"/>
                  </a:cubicBezTo>
                  <a:cubicBezTo>
                    <a:pt x="846597" y="829025"/>
                    <a:pt x="705451" y="815898"/>
                    <a:pt x="565876" y="819449"/>
                  </a:cubicBezTo>
                  <a:cubicBezTo>
                    <a:pt x="426301" y="823000"/>
                    <a:pt x="149579" y="802930"/>
                    <a:pt x="0" y="819449"/>
                  </a:cubicBezTo>
                  <a:cubicBezTo>
                    <a:pt x="-4373" y="682651"/>
                    <a:pt x="39414" y="610289"/>
                    <a:pt x="0" y="401530"/>
                  </a:cubicBezTo>
                  <a:cubicBezTo>
                    <a:pt x="-39414" y="192771"/>
                    <a:pt x="38958" y="114818"/>
                    <a:pt x="0" y="0"/>
                  </a:cubicBezTo>
                  <a:close/>
                </a:path>
              </a:pathLst>
            </a:custGeom>
            <a:ln w="28575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58890640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D13ACB-33F0-2963-F35E-ADD30536C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1842" y="4419600"/>
              <a:ext cx="3643102" cy="1371773"/>
            </a:xfrm>
            <a:custGeom>
              <a:avLst/>
              <a:gdLst>
                <a:gd name="connsiteX0" fmla="*/ 0 w 3643102"/>
                <a:gd name="connsiteY0" fmla="*/ 0 h 1371773"/>
                <a:gd name="connsiteX1" fmla="*/ 556874 w 3643102"/>
                <a:gd name="connsiteY1" fmla="*/ 0 h 1371773"/>
                <a:gd name="connsiteX2" fmla="*/ 1150179 w 3643102"/>
                <a:gd name="connsiteY2" fmla="*/ 0 h 1371773"/>
                <a:gd name="connsiteX3" fmla="*/ 1597760 w 3643102"/>
                <a:gd name="connsiteY3" fmla="*/ 0 h 1371773"/>
                <a:gd name="connsiteX4" fmla="*/ 2008911 w 3643102"/>
                <a:gd name="connsiteY4" fmla="*/ 0 h 1371773"/>
                <a:gd name="connsiteX5" fmla="*/ 2565785 w 3643102"/>
                <a:gd name="connsiteY5" fmla="*/ 0 h 1371773"/>
                <a:gd name="connsiteX6" fmla="*/ 3159090 w 3643102"/>
                <a:gd name="connsiteY6" fmla="*/ 0 h 1371773"/>
                <a:gd name="connsiteX7" fmla="*/ 3643102 w 3643102"/>
                <a:gd name="connsiteY7" fmla="*/ 0 h 1371773"/>
                <a:gd name="connsiteX8" fmla="*/ 3643102 w 3643102"/>
                <a:gd name="connsiteY8" fmla="*/ 470975 h 1371773"/>
                <a:gd name="connsiteX9" fmla="*/ 3643102 w 3643102"/>
                <a:gd name="connsiteY9" fmla="*/ 941951 h 1371773"/>
                <a:gd name="connsiteX10" fmla="*/ 3643102 w 3643102"/>
                <a:gd name="connsiteY10" fmla="*/ 1371773 h 1371773"/>
                <a:gd name="connsiteX11" fmla="*/ 3086228 w 3643102"/>
                <a:gd name="connsiteY11" fmla="*/ 1371773 h 1371773"/>
                <a:gd name="connsiteX12" fmla="*/ 2529354 w 3643102"/>
                <a:gd name="connsiteY12" fmla="*/ 1371773 h 1371773"/>
                <a:gd name="connsiteX13" fmla="*/ 1936048 w 3643102"/>
                <a:gd name="connsiteY13" fmla="*/ 1371773 h 1371773"/>
                <a:gd name="connsiteX14" fmla="*/ 1415605 w 3643102"/>
                <a:gd name="connsiteY14" fmla="*/ 1371773 h 1371773"/>
                <a:gd name="connsiteX15" fmla="*/ 858731 w 3643102"/>
                <a:gd name="connsiteY15" fmla="*/ 1371773 h 1371773"/>
                <a:gd name="connsiteX16" fmla="*/ 0 w 3643102"/>
                <a:gd name="connsiteY16" fmla="*/ 1371773 h 1371773"/>
                <a:gd name="connsiteX17" fmla="*/ 0 w 3643102"/>
                <a:gd name="connsiteY17" fmla="*/ 914515 h 1371773"/>
                <a:gd name="connsiteX18" fmla="*/ 0 w 3643102"/>
                <a:gd name="connsiteY18" fmla="*/ 443540 h 1371773"/>
                <a:gd name="connsiteX19" fmla="*/ 0 w 3643102"/>
                <a:gd name="connsiteY19" fmla="*/ 0 h 137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43102" h="1371773" fill="none" extrusionOk="0">
                  <a:moveTo>
                    <a:pt x="0" y="0"/>
                  </a:moveTo>
                  <a:cubicBezTo>
                    <a:pt x="140219" y="-43348"/>
                    <a:pt x="406526" y="44076"/>
                    <a:pt x="556874" y="0"/>
                  </a:cubicBezTo>
                  <a:cubicBezTo>
                    <a:pt x="707222" y="-44076"/>
                    <a:pt x="855942" y="51194"/>
                    <a:pt x="1150179" y="0"/>
                  </a:cubicBezTo>
                  <a:cubicBezTo>
                    <a:pt x="1444416" y="-51194"/>
                    <a:pt x="1492594" y="42874"/>
                    <a:pt x="1597760" y="0"/>
                  </a:cubicBezTo>
                  <a:cubicBezTo>
                    <a:pt x="1702926" y="-42874"/>
                    <a:pt x="1846437" y="29080"/>
                    <a:pt x="2008911" y="0"/>
                  </a:cubicBezTo>
                  <a:cubicBezTo>
                    <a:pt x="2171385" y="-29080"/>
                    <a:pt x="2378303" y="57786"/>
                    <a:pt x="2565785" y="0"/>
                  </a:cubicBezTo>
                  <a:cubicBezTo>
                    <a:pt x="2753267" y="-57786"/>
                    <a:pt x="2953253" y="20536"/>
                    <a:pt x="3159090" y="0"/>
                  </a:cubicBezTo>
                  <a:cubicBezTo>
                    <a:pt x="3364928" y="-20536"/>
                    <a:pt x="3442007" y="52213"/>
                    <a:pt x="3643102" y="0"/>
                  </a:cubicBezTo>
                  <a:cubicBezTo>
                    <a:pt x="3687885" y="199316"/>
                    <a:pt x="3641662" y="349838"/>
                    <a:pt x="3643102" y="470975"/>
                  </a:cubicBezTo>
                  <a:cubicBezTo>
                    <a:pt x="3644542" y="592113"/>
                    <a:pt x="3635314" y="825272"/>
                    <a:pt x="3643102" y="941951"/>
                  </a:cubicBezTo>
                  <a:cubicBezTo>
                    <a:pt x="3650890" y="1058630"/>
                    <a:pt x="3617446" y="1250541"/>
                    <a:pt x="3643102" y="1371773"/>
                  </a:cubicBezTo>
                  <a:cubicBezTo>
                    <a:pt x="3451086" y="1375189"/>
                    <a:pt x="3308867" y="1366273"/>
                    <a:pt x="3086228" y="1371773"/>
                  </a:cubicBezTo>
                  <a:cubicBezTo>
                    <a:pt x="2863589" y="1377273"/>
                    <a:pt x="2759768" y="1339873"/>
                    <a:pt x="2529354" y="1371773"/>
                  </a:cubicBezTo>
                  <a:cubicBezTo>
                    <a:pt x="2298940" y="1403673"/>
                    <a:pt x="2066380" y="1323718"/>
                    <a:pt x="1936048" y="1371773"/>
                  </a:cubicBezTo>
                  <a:cubicBezTo>
                    <a:pt x="1805716" y="1419828"/>
                    <a:pt x="1617480" y="1348921"/>
                    <a:pt x="1415605" y="1371773"/>
                  </a:cubicBezTo>
                  <a:cubicBezTo>
                    <a:pt x="1213730" y="1394625"/>
                    <a:pt x="994394" y="1317274"/>
                    <a:pt x="858731" y="1371773"/>
                  </a:cubicBezTo>
                  <a:cubicBezTo>
                    <a:pt x="723068" y="1426272"/>
                    <a:pt x="312060" y="1343512"/>
                    <a:pt x="0" y="1371773"/>
                  </a:cubicBezTo>
                  <a:cubicBezTo>
                    <a:pt x="-35329" y="1175204"/>
                    <a:pt x="28728" y="1058512"/>
                    <a:pt x="0" y="914515"/>
                  </a:cubicBezTo>
                  <a:cubicBezTo>
                    <a:pt x="-28728" y="770518"/>
                    <a:pt x="38851" y="554689"/>
                    <a:pt x="0" y="443540"/>
                  </a:cubicBezTo>
                  <a:cubicBezTo>
                    <a:pt x="-38851" y="332392"/>
                    <a:pt x="5565" y="92389"/>
                    <a:pt x="0" y="0"/>
                  </a:cubicBezTo>
                  <a:close/>
                </a:path>
                <a:path w="3643102" h="1371773" stroke="0" extrusionOk="0">
                  <a:moveTo>
                    <a:pt x="0" y="0"/>
                  </a:moveTo>
                  <a:cubicBezTo>
                    <a:pt x="166342" y="-26005"/>
                    <a:pt x="277292" y="17693"/>
                    <a:pt x="484012" y="0"/>
                  </a:cubicBezTo>
                  <a:cubicBezTo>
                    <a:pt x="690732" y="-17693"/>
                    <a:pt x="781386" y="42219"/>
                    <a:pt x="1040886" y="0"/>
                  </a:cubicBezTo>
                  <a:cubicBezTo>
                    <a:pt x="1300386" y="-42219"/>
                    <a:pt x="1328841" y="9230"/>
                    <a:pt x="1488467" y="0"/>
                  </a:cubicBezTo>
                  <a:cubicBezTo>
                    <a:pt x="1648093" y="-9230"/>
                    <a:pt x="1773047" y="27756"/>
                    <a:pt x="2045342" y="0"/>
                  </a:cubicBezTo>
                  <a:cubicBezTo>
                    <a:pt x="2317638" y="-27756"/>
                    <a:pt x="2406936" y="513"/>
                    <a:pt x="2529354" y="0"/>
                  </a:cubicBezTo>
                  <a:cubicBezTo>
                    <a:pt x="2651772" y="-513"/>
                    <a:pt x="2950803" y="15724"/>
                    <a:pt x="3122659" y="0"/>
                  </a:cubicBezTo>
                  <a:cubicBezTo>
                    <a:pt x="3294516" y="-15724"/>
                    <a:pt x="3460971" y="2507"/>
                    <a:pt x="3643102" y="0"/>
                  </a:cubicBezTo>
                  <a:cubicBezTo>
                    <a:pt x="3690274" y="132024"/>
                    <a:pt x="3630284" y="252232"/>
                    <a:pt x="3643102" y="457258"/>
                  </a:cubicBezTo>
                  <a:cubicBezTo>
                    <a:pt x="3655920" y="662284"/>
                    <a:pt x="3604742" y="729316"/>
                    <a:pt x="3643102" y="928233"/>
                  </a:cubicBezTo>
                  <a:cubicBezTo>
                    <a:pt x="3681462" y="1127151"/>
                    <a:pt x="3592831" y="1156201"/>
                    <a:pt x="3643102" y="1371773"/>
                  </a:cubicBezTo>
                  <a:cubicBezTo>
                    <a:pt x="3464941" y="1403218"/>
                    <a:pt x="3352617" y="1341490"/>
                    <a:pt x="3195521" y="1371773"/>
                  </a:cubicBezTo>
                  <a:cubicBezTo>
                    <a:pt x="3038425" y="1402056"/>
                    <a:pt x="2970555" y="1338555"/>
                    <a:pt x="2747940" y="1371773"/>
                  </a:cubicBezTo>
                  <a:cubicBezTo>
                    <a:pt x="2525325" y="1404991"/>
                    <a:pt x="2428117" y="1347733"/>
                    <a:pt x="2300359" y="1371773"/>
                  </a:cubicBezTo>
                  <a:cubicBezTo>
                    <a:pt x="2172601" y="1395813"/>
                    <a:pt x="1947576" y="1363398"/>
                    <a:pt x="1816347" y="1371773"/>
                  </a:cubicBezTo>
                  <a:cubicBezTo>
                    <a:pt x="1685118" y="1380148"/>
                    <a:pt x="1510506" y="1357563"/>
                    <a:pt x="1405196" y="1371773"/>
                  </a:cubicBezTo>
                  <a:cubicBezTo>
                    <a:pt x="1299886" y="1385983"/>
                    <a:pt x="1138503" y="1352965"/>
                    <a:pt x="921184" y="1371773"/>
                  </a:cubicBezTo>
                  <a:cubicBezTo>
                    <a:pt x="703865" y="1390581"/>
                    <a:pt x="284108" y="1289666"/>
                    <a:pt x="0" y="1371773"/>
                  </a:cubicBezTo>
                  <a:cubicBezTo>
                    <a:pt x="-33734" y="1197729"/>
                    <a:pt x="49252" y="1116523"/>
                    <a:pt x="0" y="887080"/>
                  </a:cubicBezTo>
                  <a:cubicBezTo>
                    <a:pt x="-49252" y="657637"/>
                    <a:pt x="41580" y="634688"/>
                    <a:pt x="0" y="470975"/>
                  </a:cubicBezTo>
                  <a:cubicBezTo>
                    <a:pt x="-41580" y="307262"/>
                    <a:pt x="21622" y="154766"/>
                    <a:pt x="0" y="0"/>
                  </a:cubicBezTo>
                  <a:close/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857411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EA9F752-3665-C967-0A5E-36AB3A868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-20000" contrast="40000"/>
            </a:blip>
            <a:stretch>
              <a:fillRect/>
            </a:stretch>
          </p:blipFill>
          <p:spPr>
            <a:xfrm>
              <a:off x="1066800" y="3962400"/>
              <a:ext cx="3844013" cy="2362197"/>
            </a:xfrm>
            <a:custGeom>
              <a:avLst/>
              <a:gdLst>
                <a:gd name="connsiteX0" fmla="*/ 0 w 3844013"/>
                <a:gd name="connsiteY0" fmla="*/ 0 h 2362197"/>
                <a:gd name="connsiteX1" fmla="*/ 626025 w 3844013"/>
                <a:gd name="connsiteY1" fmla="*/ 0 h 2362197"/>
                <a:gd name="connsiteX2" fmla="*/ 1213610 w 3844013"/>
                <a:gd name="connsiteY2" fmla="*/ 0 h 2362197"/>
                <a:gd name="connsiteX3" fmla="*/ 1685874 w 3844013"/>
                <a:gd name="connsiteY3" fmla="*/ 0 h 2362197"/>
                <a:gd name="connsiteX4" fmla="*/ 2196579 w 3844013"/>
                <a:gd name="connsiteY4" fmla="*/ 0 h 2362197"/>
                <a:gd name="connsiteX5" fmla="*/ 2668843 w 3844013"/>
                <a:gd name="connsiteY5" fmla="*/ 0 h 2362197"/>
                <a:gd name="connsiteX6" fmla="*/ 3141108 w 3844013"/>
                <a:gd name="connsiteY6" fmla="*/ 0 h 2362197"/>
                <a:gd name="connsiteX7" fmla="*/ 3844013 w 3844013"/>
                <a:gd name="connsiteY7" fmla="*/ 0 h 2362197"/>
                <a:gd name="connsiteX8" fmla="*/ 3844013 w 3844013"/>
                <a:gd name="connsiteY8" fmla="*/ 519683 h 2362197"/>
                <a:gd name="connsiteX9" fmla="*/ 3844013 w 3844013"/>
                <a:gd name="connsiteY9" fmla="*/ 1110233 h 2362197"/>
                <a:gd name="connsiteX10" fmla="*/ 3844013 w 3844013"/>
                <a:gd name="connsiteY10" fmla="*/ 1677160 h 2362197"/>
                <a:gd name="connsiteX11" fmla="*/ 3844013 w 3844013"/>
                <a:gd name="connsiteY11" fmla="*/ 2362197 h 2362197"/>
                <a:gd name="connsiteX12" fmla="*/ 3217988 w 3844013"/>
                <a:gd name="connsiteY12" fmla="*/ 2362197 h 2362197"/>
                <a:gd name="connsiteX13" fmla="*/ 2784164 w 3844013"/>
                <a:gd name="connsiteY13" fmla="*/ 2362197 h 2362197"/>
                <a:gd name="connsiteX14" fmla="*/ 2158139 w 3844013"/>
                <a:gd name="connsiteY14" fmla="*/ 2362197 h 2362197"/>
                <a:gd name="connsiteX15" fmla="*/ 1647434 w 3844013"/>
                <a:gd name="connsiteY15" fmla="*/ 2362197 h 2362197"/>
                <a:gd name="connsiteX16" fmla="*/ 1136730 w 3844013"/>
                <a:gd name="connsiteY16" fmla="*/ 2362197 h 2362197"/>
                <a:gd name="connsiteX17" fmla="*/ 702905 w 3844013"/>
                <a:gd name="connsiteY17" fmla="*/ 2362197 h 2362197"/>
                <a:gd name="connsiteX18" fmla="*/ 0 w 3844013"/>
                <a:gd name="connsiteY18" fmla="*/ 2362197 h 2362197"/>
                <a:gd name="connsiteX19" fmla="*/ 0 w 3844013"/>
                <a:gd name="connsiteY19" fmla="*/ 1771648 h 2362197"/>
                <a:gd name="connsiteX20" fmla="*/ 0 w 3844013"/>
                <a:gd name="connsiteY20" fmla="*/ 1251964 h 2362197"/>
                <a:gd name="connsiteX21" fmla="*/ 0 w 3844013"/>
                <a:gd name="connsiteY21" fmla="*/ 614171 h 2362197"/>
                <a:gd name="connsiteX22" fmla="*/ 0 w 3844013"/>
                <a:gd name="connsiteY22" fmla="*/ 0 h 236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44013" h="2362197" fill="none" extrusionOk="0">
                  <a:moveTo>
                    <a:pt x="0" y="0"/>
                  </a:moveTo>
                  <a:cubicBezTo>
                    <a:pt x="210327" y="-60214"/>
                    <a:pt x="374660" y="38595"/>
                    <a:pt x="626025" y="0"/>
                  </a:cubicBezTo>
                  <a:cubicBezTo>
                    <a:pt x="877391" y="-38595"/>
                    <a:pt x="978072" y="16349"/>
                    <a:pt x="1213610" y="0"/>
                  </a:cubicBezTo>
                  <a:cubicBezTo>
                    <a:pt x="1449148" y="-16349"/>
                    <a:pt x="1579900" y="29344"/>
                    <a:pt x="1685874" y="0"/>
                  </a:cubicBezTo>
                  <a:cubicBezTo>
                    <a:pt x="1791848" y="-29344"/>
                    <a:pt x="2012220" y="56061"/>
                    <a:pt x="2196579" y="0"/>
                  </a:cubicBezTo>
                  <a:cubicBezTo>
                    <a:pt x="2380939" y="-56061"/>
                    <a:pt x="2537170" y="9462"/>
                    <a:pt x="2668843" y="0"/>
                  </a:cubicBezTo>
                  <a:cubicBezTo>
                    <a:pt x="2800516" y="-9462"/>
                    <a:pt x="2981270" y="42894"/>
                    <a:pt x="3141108" y="0"/>
                  </a:cubicBezTo>
                  <a:cubicBezTo>
                    <a:pt x="3300947" y="-42894"/>
                    <a:pt x="3648716" y="610"/>
                    <a:pt x="3844013" y="0"/>
                  </a:cubicBezTo>
                  <a:cubicBezTo>
                    <a:pt x="3869741" y="206540"/>
                    <a:pt x="3792108" y="375688"/>
                    <a:pt x="3844013" y="519683"/>
                  </a:cubicBezTo>
                  <a:cubicBezTo>
                    <a:pt x="3895918" y="663678"/>
                    <a:pt x="3781810" y="976047"/>
                    <a:pt x="3844013" y="1110233"/>
                  </a:cubicBezTo>
                  <a:cubicBezTo>
                    <a:pt x="3906216" y="1244419"/>
                    <a:pt x="3817928" y="1492584"/>
                    <a:pt x="3844013" y="1677160"/>
                  </a:cubicBezTo>
                  <a:cubicBezTo>
                    <a:pt x="3870098" y="1861736"/>
                    <a:pt x="3829355" y="2092406"/>
                    <a:pt x="3844013" y="2362197"/>
                  </a:cubicBezTo>
                  <a:cubicBezTo>
                    <a:pt x="3672899" y="2434416"/>
                    <a:pt x="3358571" y="2329802"/>
                    <a:pt x="3217988" y="2362197"/>
                  </a:cubicBezTo>
                  <a:cubicBezTo>
                    <a:pt x="3077405" y="2394592"/>
                    <a:pt x="2891044" y="2325909"/>
                    <a:pt x="2784164" y="2362197"/>
                  </a:cubicBezTo>
                  <a:cubicBezTo>
                    <a:pt x="2677284" y="2398485"/>
                    <a:pt x="2407587" y="2307005"/>
                    <a:pt x="2158139" y="2362197"/>
                  </a:cubicBezTo>
                  <a:cubicBezTo>
                    <a:pt x="1908691" y="2417389"/>
                    <a:pt x="1763344" y="2340912"/>
                    <a:pt x="1647434" y="2362197"/>
                  </a:cubicBezTo>
                  <a:cubicBezTo>
                    <a:pt x="1531524" y="2383482"/>
                    <a:pt x="1315805" y="2300944"/>
                    <a:pt x="1136730" y="2362197"/>
                  </a:cubicBezTo>
                  <a:cubicBezTo>
                    <a:pt x="957655" y="2423450"/>
                    <a:pt x="828580" y="2343804"/>
                    <a:pt x="702905" y="2362197"/>
                  </a:cubicBezTo>
                  <a:cubicBezTo>
                    <a:pt x="577230" y="2380590"/>
                    <a:pt x="285029" y="2300319"/>
                    <a:pt x="0" y="2362197"/>
                  </a:cubicBezTo>
                  <a:cubicBezTo>
                    <a:pt x="-49818" y="2136441"/>
                    <a:pt x="56738" y="2049025"/>
                    <a:pt x="0" y="1771648"/>
                  </a:cubicBezTo>
                  <a:cubicBezTo>
                    <a:pt x="-56738" y="1494271"/>
                    <a:pt x="18807" y="1453090"/>
                    <a:pt x="0" y="1251964"/>
                  </a:cubicBezTo>
                  <a:cubicBezTo>
                    <a:pt x="-18807" y="1050838"/>
                    <a:pt x="49587" y="918005"/>
                    <a:pt x="0" y="614171"/>
                  </a:cubicBezTo>
                  <a:cubicBezTo>
                    <a:pt x="-49587" y="310337"/>
                    <a:pt x="12971" y="226131"/>
                    <a:pt x="0" y="0"/>
                  </a:cubicBezTo>
                  <a:close/>
                </a:path>
                <a:path w="3844013" h="2362197" stroke="0" extrusionOk="0">
                  <a:moveTo>
                    <a:pt x="0" y="0"/>
                  </a:moveTo>
                  <a:cubicBezTo>
                    <a:pt x="231971" y="-56727"/>
                    <a:pt x="294448" y="54932"/>
                    <a:pt x="510705" y="0"/>
                  </a:cubicBezTo>
                  <a:cubicBezTo>
                    <a:pt x="726963" y="-54932"/>
                    <a:pt x="815608" y="2940"/>
                    <a:pt x="1059849" y="0"/>
                  </a:cubicBezTo>
                  <a:cubicBezTo>
                    <a:pt x="1304090" y="-2940"/>
                    <a:pt x="1321499" y="38441"/>
                    <a:pt x="1493674" y="0"/>
                  </a:cubicBezTo>
                  <a:cubicBezTo>
                    <a:pt x="1665849" y="-38441"/>
                    <a:pt x="1735764" y="28312"/>
                    <a:pt x="1965938" y="0"/>
                  </a:cubicBezTo>
                  <a:cubicBezTo>
                    <a:pt x="2196112" y="-28312"/>
                    <a:pt x="2353317" y="35789"/>
                    <a:pt x="2515083" y="0"/>
                  </a:cubicBezTo>
                  <a:cubicBezTo>
                    <a:pt x="2676849" y="-35789"/>
                    <a:pt x="2858008" y="46889"/>
                    <a:pt x="3102668" y="0"/>
                  </a:cubicBezTo>
                  <a:cubicBezTo>
                    <a:pt x="3347329" y="-46889"/>
                    <a:pt x="3637037" y="20038"/>
                    <a:pt x="3844013" y="0"/>
                  </a:cubicBezTo>
                  <a:cubicBezTo>
                    <a:pt x="3852086" y="171332"/>
                    <a:pt x="3783950" y="323985"/>
                    <a:pt x="3844013" y="519683"/>
                  </a:cubicBezTo>
                  <a:cubicBezTo>
                    <a:pt x="3904076" y="715381"/>
                    <a:pt x="3770848" y="944340"/>
                    <a:pt x="3844013" y="1157477"/>
                  </a:cubicBezTo>
                  <a:cubicBezTo>
                    <a:pt x="3917178" y="1370614"/>
                    <a:pt x="3782118" y="1578868"/>
                    <a:pt x="3844013" y="1724404"/>
                  </a:cubicBezTo>
                  <a:cubicBezTo>
                    <a:pt x="3905908" y="1869940"/>
                    <a:pt x="3774956" y="2158850"/>
                    <a:pt x="3844013" y="2362197"/>
                  </a:cubicBezTo>
                  <a:cubicBezTo>
                    <a:pt x="3709718" y="2405215"/>
                    <a:pt x="3576792" y="2336246"/>
                    <a:pt x="3333308" y="2362197"/>
                  </a:cubicBezTo>
                  <a:cubicBezTo>
                    <a:pt x="3089825" y="2388148"/>
                    <a:pt x="3057099" y="2316026"/>
                    <a:pt x="2899484" y="2362197"/>
                  </a:cubicBezTo>
                  <a:cubicBezTo>
                    <a:pt x="2741869" y="2408368"/>
                    <a:pt x="2443159" y="2351085"/>
                    <a:pt x="2311899" y="2362197"/>
                  </a:cubicBezTo>
                  <a:cubicBezTo>
                    <a:pt x="2180639" y="2373309"/>
                    <a:pt x="2028815" y="2298568"/>
                    <a:pt x="1762755" y="2362197"/>
                  </a:cubicBezTo>
                  <a:cubicBezTo>
                    <a:pt x="1496695" y="2425826"/>
                    <a:pt x="1439982" y="2339831"/>
                    <a:pt x="1252050" y="2362197"/>
                  </a:cubicBezTo>
                  <a:cubicBezTo>
                    <a:pt x="1064119" y="2384563"/>
                    <a:pt x="941099" y="2307728"/>
                    <a:pt x="779785" y="2362197"/>
                  </a:cubicBezTo>
                  <a:cubicBezTo>
                    <a:pt x="618471" y="2416666"/>
                    <a:pt x="217834" y="2316798"/>
                    <a:pt x="0" y="2362197"/>
                  </a:cubicBezTo>
                  <a:cubicBezTo>
                    <a:pt x="-38491" y="2155493"/>
                    <a:pt x="23555" y="2000458"/>
                    <a:pt x="0" y="1842514"/>
                  </a:cubicBezTo>
                  <a:cubicBezTo>
                    <a:pt x="-23555" y="1684570"/>
                    <a:pt x="42551" y="1424017"/>
                    <a:pt x="0" y="1251964"/>
                  </a:cubicBezTo>
                  <a:cubicBezTo>
                    <a:pt x="-42551" y="1079911"/>
                    <a:pt x="13274" y="759348"/>
                    <a:pt x="0" y="614171"/>
                  </a:cubicBezTo>
                  <a:cubicBezTo>
                    <a:pt x="-13274" y="468994"/>
                    <a:pt x="67792" y="160977"/>
                    <a:pt x="0" y="0"/>
                  </a:cubicBezTo>
                  <a:close/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82353412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</p:grpSp>
    </p:spTree>
    <p:extLst>
      <p:ext uri="{BB962C8B-B14F-4D97-AF65-F5344CB8AC3E}">
        <p14:creationId xmlns:p14="http://schemas.microsoft.com/office/powerpoint/2010/main" val="226752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7C42-0465-019A-B2F2-0FDF686FB276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Learning Objectives</a:t>
            </a: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D4CD681F-693F-BD90-F250-C62BF885635C}"/>
              </a:ext>
            </a:extLst>
          </p:cNvPr>
          <p:cNvSpPr/>
          <p:nvPr/>
        </p:nvSpPr>
        <p:spPr>
          <a:xfrm rot="5400000">
            <a:off x="4635500" y="-78739"/>
            <a:ext cx="1950721" cy="6172200"/>
          </a:xfrm>
          <a:prstGeom prst="wedgeRoundRectCallout">
            <a:avLst>
              <a:gd name="adj1" fmla="val 99933"/>
              <a:gd name="adj2" fmla="val 36799"/>
              <a:gd name="adj3" fmla="val 16667"/>
            </a:avLst>
          </a:prstGeom>
          <a:solidFill>
            <a:srgbClr val="CFD1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8AC58-4F66-33CE-E7EA-AF27B7DF9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7560" y="4791612"/>
            <a:ext cx="1219200" cy="178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C50B81-6C60-B377-3CFB-370C5E310961}"/>
              </a:ext>
            </a:extLst>
          </p:cNvPr>
          <p:cNvSpPr/>
          <p:nvPr/>
        </p:nvSpPr>
        <p:spPr>
          <a:xfrm>
            <a:off x="2966720" y="2164140"/>
            <a:ext cx="5181600" cy="162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+mn-lt"/>
                <a:cs typeface="Arial" pitchFamily="34" charset="0"/>
              </a:rPr>
              <a:t>LO 2: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US" sz="2400" spc="10" dirty="0">
                <a:effectLst/>
                <a:latin typeface="+mn-lt"/>
                <a:ea typeface="Arial" panose="020B0604020202020204" pitchFamily="34" charset="0"/>
              </a:rPr>
              <a:t>Explain</a:t>
            </a:r>
            <a:r>
              <a:rPr lang="en-US" sz="2400" spc="-50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+mn-lt"/>
                <a:ea typeface="Arial" panose="020B0604020202020204" pitchFamily="34" charset="0"/>
              </a:rPr>
              <a:t>the</a:t>
            </a:r>
            <a:r>
              <a:rPr lang="en-US" sz="2400" spc="-50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spc="10" dirty="0">
                <a:effectLst/>
                <a:latin typeface="+mn-lt"/>
                <a:ea typeface="Arial" panose="020B0604020202020204" pitchFamily="34" charset="0"/>
              </a:rPr>
              <a:t>properties</a:t>
            </a:r>
            <a:r>
              <a:rPr lang="en-US" sz="2400" spc="-60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spc="25" dirty="0">
                <a:effectLst/>
                <a:latin typeface="+mn-lt"/>
                <a:ea typeface="Arial" panose="020B0604020202020204" pitchFamily="34" charset="0"/>
              </a:rPr>
              <a:t>of</a:t>
            </a:r>
            <a:r>
              <a:rPr lang="en-US" sz="2400" spc="-10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+mn-lt"/>
                <a:ea typeface="Arial" panose="020B0604020202020204" pitchFamily="34" charset="0"/>
              </a:rPr>
              <a:t>derivative</a:t>
            </a:r>
            <a:r>
              <a:rPr lang="en-US" sz="2400" spc="-105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spc="10" dirty="0">
                <a:effectLst/>
                <a:latin typeface="+mn-lt"/>
                <a:ea typeface="Arial" panose="020B0604020202020204" pitchFamily="34" charset="0"/>
              </a:rPr>
              <a:t>to</a:t>
            </a:r>
            <a:r>
              <a:rPr lang="en-US" sz="2400" spc="-45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spc="15" dirty="0">
                <a:effectLst/>
                <a:latin typeface="+mn-lt"/>
                <a:ea typeface="Arial" panose="020B0604020202020204" pitchFamily="34" charset="0"/>
              </a:rPr>
              <a:t>describe</a:t>
            </a:r>
            <a:r>
              <a:rPr lang="en-US" sz="2400" spc="-110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+mn-lt"/>
                <a:ea typeface="Arial" panose="020B0604020202020204" pitchFamily="34" charset="0"/>
              </a:rPr>
              <a:t>geometric</a:t>
            </a:r>
            <a:r>
              <a:rPr lang="en-US" sz="2400" spc="-65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spc="-15" dirty="0">
                <a:effectLst/>
                <a:latin typeface="+mn-lt"/>
                <a:ea typeface="Arial" panose="020B0604020202020204" pitchFamily="34" charset="0"/>
              </a:rPr>
              <a:t>and</a:t>
            </a:r>
            <a:r>
              <a:rPr lang="en-US" sz="2400" spc="15" dirty="0">
                <a:effectLst/>
                <a:latin typeface="+mn-lt"/>
                <a:ea typeface="Arial" panose="020B0604020202020204" pitchFamily="34" charset="0"/>
              </a:rPr>
              <a:t> physical</a:t>
            </a:r>
            <a:r>
              <a:rPr lang="en-US" sz="2400" spc="-85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spc="30" dirty="0">
                <a:effectLst/>
                <a:latin typeface="+mn-lt"/>
                <a:ea typeface="Arial" panose="020B0604020202020204" pitchFamily="34" charset="0"/>
              </a:rPr>
              <a:t>problems,</a:t>
            </a:r>
            <a:r>
              <a:rPr lang="en-US" sz="2400" spc="-65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spc="-15" dirty="0">
                <a:effectLst/>
                <a:latin typeface="+mn-lt"/>
                <a:ea typeface="Arial" panose="020B0604020202020204" pitchFamily="34" charset="0"/>
              </a:rPr>
              <a:t>and</a:t>
            </a:r>
            <a:r>
              <a:rPr lang="en-US" sz="2400" spc="-50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+mn-lt"/>
                <a:ea typeface="Arial" panose="020B0604020202020204" pitchFamily="34" charset="0"/>
              </a:rPr>
              <a:t>other</a:t>
            </a:r>
            <a:r>
              <a:rPr lang="en-US" sz="2400" spc="-50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spc="15" dirty="0">
                <a:effectLst/>
                <a:latin typeface="+mn-lt"/>
                <a:ea typeface="Arial" panose="020B0604020202020204" pitchFamily="34" charset="0"/>
              </a:rPr>
              <a:t>applications.</a:t>
            </a:r>
            <a:endParaRPr lang="id-ID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113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9BCF-C8DD-7ECE-EC2E-5CD7773B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The Chain Rule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165F8-5FDB-1D81-B5D7-D7E9425909EE}"/>
              </a:ext>
            </a:extLst>
          </p:cNvPr>
          <p:cNvGrpSpPr/>
          <p:nvPr/>
        </p:nvGrpSpPr>
        <p:grpSpPr>
          <a:xfrm>
            <a:off x="990600" y="1428802"/>
            <a:ext cx="9433560" cy="5283976"/>
            <a:chOff x="990600" y="1219200"/>
            <a:chExt cx="7896726" cy="5283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918DD4-3141-7252-5042-68B6A130BC74}"/>
                    </a:ext>
                  </a:extLst>
                </p:cNvPr>
                <p:cNvSpPr txBox="1"/>
                <p:nvPr/>
              </p:nvSpPr>
              <p:spPr>
                <a:xfrm>
                  <a:off x="1066800" y="1828800"/>
                  <a:ext cx="7820526" cy="25728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2000" b="0" i="0" u="none" strike="noStrike" baseline="0" dirty="0">
                      <a:latin typeface="+mn-lt"/>
                    </a:rPr>
                    <a:t>If </a:t>
                  </a:r>
                  <a:r>
                    <a:rPr lang="en-US" sz="2000" dirty="0">
                      <a:latin typeface="+mn-lt"/>
                    </a:rPr>
                    <a:t>g</a:t>
                  </a:r>
                  <a:r>
                    <a:rPr lang="en-US" sz="2000" b="0" i="0" u="none" strike="noStrike" baseline="0" dirty="0">
                      <a:latin typeface="+mn-lt"/>
                    </a:rPr>
                    <a:t> is differentiable at </a:t>
                  </a:r>
                  <a:r>
                    <a:rPr lang="en-US" sz="2000" b="0" i="1" u="none" strike="noStrike" baseline="0" dirty="0">
                      <a:latin typeface="+mn-lt"/>
                    </a:rPr>
                    <a:t>x </a:t>
                  </a:r>
                  <a:r>
                    <a:rPr lang="en-US" sz="2000" b="0" i="0" u="none" strike="noStrike" baseline="0" dirty="0">
                      <a:latin typeface="+mn-lt"/>
                    </a:rPr>
                    <a:t>and </a:t>
                  </a:r>
                  <a:r>
                    <a:rPr lang="en-US" sz="2000" b="0" i="1" u="none" strike="noStrike" baseline="0" dirty="0">
                      <a:latin typeface="+mn-lt"/>
                    </a:rPr>
                    <a:t>f </a:t>
                  </a:r>
                  <a:r>
                    <a:rPr lang="en-US" sz="2000" b="0" i="0" u="none" strike="noStrike" baseline="0" dirty="0">
                      <a:latin typeface="+mn-lt"/>
                    </a:rPr>
                    <a:t>is differentiable </a:t>
                  </a:r>
                  <a:r>
                    <a:rPr lang="en-US" sz="2000" b="0" i="0" u="none" strike="noStrike" baseline="0" dirty="0" err="1">
                      <a:latin typeface="+mn-lt"/>
                    </a:rPr>
                    <a:t>st</a:t>
                  </a:r>
                  <a:r>
                    <a:rPr lang="en-US" sz="2000" b="0" i="0" u="none" strike="noStrike" baseline="0" dirty="0">
                      <a:latin typeface="+mn-lt"/>
                    </a:rPr>
                    <a:t> g(x), then the composite function </a:t>
                  </a:r>
                  <a14:m>
                    <m:oMath xmlns:m="http://schemas.openxmlformats.org/officeDocument/2006/math"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lang="en-US" sz="2000" b="0" i="0" u="none" strike="noStrike" baseline="0" dirty="0">
                      <a:latin typeface="+mn-lt"/>
                    </a:rPr>
                    <a:t> defined by </a:t>
                  </a:r>
                  <a14:m>
                    <m:oMath xmlns:m="http://schemas.openxmlformats.org/officeDocument/2006/math"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sz="2000" b="0" i="0" u="none" strike="noStrike" baseline="0" dirty="0">
                      <a:latin typeface="+mn-lt"/>
                    </a:rPr>
                    <a:t>is differentiable at </a:t>
                  </a:r>
                  <a:r>
                    <a:rPr lang="en-US" sz="2000" b="0" i="1" u="none" strike="noStrike" baseline="0" dirty="0">
                      <a:latin typeface="+mn-lt"/>
                    </a:rPr>
                    <a:t>x </a:t>
                  </a:r>
                  <a:r>
                    <a:rPr lang="en-US" sz="2000" b="0" i="0" u="none" strike="noStrike" baseline="0" dirty="0">
                      <a:latin typeface="+mn-lt"/>
                    </a:rPr>
                    <a:t>and </a:t>
                  </a:r>
                  <a:r>
                    <a:rPr lang="en-US" sz="2000" b="0" i="1" u="none" strike="noStrike" baseline="0" dirty="0">
                      <a:latin typeface="+mn-lt"/>
                    </a:rPr>
                    <a:t>F</a:t>
                  </a:r>
                  <a:r>
                    <a:rPr lang="en-US" sz="2000" dirty="0">
                      <a:latin typeface="+mn-lt"/>
                    </a:rPr>
                    <a:t>’</a:t>
                  </a:r>
                  <a:r>
                    <a:rPr lang="en-US" sz="2000" b="0" i="0" u="none" strike="noStrike" baseline="0" dirty="0">
                      <a:latin typeface="+mn-lt"/>
                    </a:rPr>
                    <a:t> is given by the product</a:t>
                  </a: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+mn-lt"/>
                  </a:endParaRPr>
                </a:p>
                <a:p>
                  <a:pPr algn="l"/>
                  <a:r>
                    <a:rPr lang="en-US" sz="2000" b="0" i="0" u="none" strike="noStrike" baseline="0" dirty="0">
                      <a:latin typeface="+mn-lt"/>
                    </a:rPr>
                    <a:t>In Leibniz notation, if </a:t>
                  </a:r>
                  <a14:m>
                    <m:oMath xmlns:m="http://schemas.openxmlformats.org/officeDocument/2006/math"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b="0" i="0" u="none" strike="noStrike" baseline="0" dirty="0">
                      <a:latin typeface="+mn-lt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b="0" i="0" u="none" strike="noStrike" baseline="0" dirty="0">
                      <a:latin typeface="+mn-lt"/>
                    </a:rPr>
                    <a:t> are both differentiable functions, then</a:t>
                  </a: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oMath>
                    </m:oMathPara>
                  </a14:m>
                  <a:endParaRPr lang="id-ID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7348351-D95E-4C4B-9673-AD47B2850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1828800"/>
                  <a:ext cx="7820526" cy="2572884"/>
                </a:xfrm>
                <a:prstGeom prst="rect">
                  <a:avLst/>
                </a:prstGeom>
                <a:blipFill>
                  <a:blip r:embed="rId2"/>
                  <a:stretch>
                    <a:fillRect l="-779" t="-118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92685E-C90D-2405-BBCC-0950594C137F}"/>
                </a:ext>
              </a:extLst>
            </p:cNvPr>
            <p:cNvGrpSpPr/>
            <p:nvPr/>
          </p:nvGrpSpPr>
          <p:grpSpPr>
            <a:xfrm>
              <a:off x="1094874" y="1219200"/>
              <a:ext cx="7620000" cy="3460584"/>
              <a:chOff x="1066800" y="1527191"/>
              <a:chExt cx="7391400" cy="4639226"/>
            </a:xfrm>
          </p:grpSpPr>
          <p:sp>
            <p:nvSpPr>
              <p:cNvPr id="8" name="Straight Connector 7">
                <a:extLst>
                  <a:ext uri="{FF2B5EF4-FFF2-40B4-BE49-F238E27FC236}">
                    <a16:creationId xmlns:a16="http://schemas.microsoft.com/office/drawing/2014/main" id="{58655434-ACC6-A4CD-86AC-AE29927196C4}"/>
                  </a:ext>
                </a:extLst>
              </p:cNvPr>
              <p:cNvSpPr/>
              <p:nvPr/>
            </p:nvSpPr>
            <p:spPr>
              <a:xfrm>
                <a:off x="1066800" y="6126356"/>
                <a:ext cx="7391400" cy="0"/>
              </a:xfrm>
              <a:prstGeom prst="lin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Straight Connector 8">
                <a:extLst>
                  <a:ext uri="{FF2B5EF4-FFF2-40B4-BE49-F238E27FC236}">
                    <a16:creationId xmlns:a16="http://schemas.microsoft.com/office/drawing/2014/main" id="{153573EA-712A-3727-1B30-79386C0954E7}"/>
                  </a:ext>
                </a:extLst>
              </p:cNvPr>
              <p:cNvSpPr/>
              <p:nvPr/>
            </p:nvSpPr>
            <p:spPr>
              <a:xfrm>
                <a:off x="1066800" y="2361289"/>
                <a:ext cx="7391400" cy="0"/>
              </a:xfrm>
              <a:prstGeom prst="lin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72D1659-B1CB-62ED-009C-19F80771CF49}"/>
                  </a:ext>
                </a:extLst>
              </p:cNvPr>
              <p:cNvSpPr/>
              <p:nvPr/>
            </p:nvSpPr>
            <p:spPr>
              <a:xfrm>
                <a:off x="2988564" y="1527191"/>
                <a:ext cx="5469636" cy="834098"/>
              </a:xfrm>
              <a:custGeom>
                <a:avLst/>
                <a:gdLst>
                  <a:gd name="connsiteX0" fmla="*/ 0 w 5469636"/>
                  <a:gd name="connsiteY0" fmla="*/ 0 h 834098"/>
                  <a:gd name="connsiteX1" fmla="*/ 5469636 w 5469636"/>
                  <a:gd name="connsiteY1" fmla="*/ 0 h 834098"/>
                  <a:gd name="connsiteX2" fmla="*/ 5469636 w 5469636"/>
                  <a:gd name="connsiteY2" fmla="*/ 834098 h 834098"/>
                  <a:gd name="connsiteX3" fmla="*/ 0 w 5469636"/>
                  <a:gd name="connsiteY3" fmla="*/ 834098 h 834098"/>
                  <a:gd name="connsiteX4" fmla="*/ 0 w 5469636"/>
                  <a:gd name="connsiteY4" fmla="*/ 0 h 834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69636" h="834098">
                    <a:moveTo>
                      <a:pt x="0" y="0"/>
                    </a:moveTo>
                    <a:lnTo>
                      <a:pt x="5469636" y="0"/>
                    </a:lnTo>
                    <a:lnTo>
                      <a:pt x="5469636" y="834098"/>
                    </a:lnTo>
                    <a:lnTo>
                      <a:pt x="0" y="83409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1910" tIns="41910" rIns="41910" bIns="41910" numCol="1" spcCol="1270" anchor="b" anchorCtr="0">
                <a:noAutofit/>
              </a:bodyPr>
              <a:lstStyle/>
              <a:p>
                <a:pPr marL="0" lvl="0" indent="0" algn="l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200" b="1" kern="1200" dirty="0">
                  <a:solidFill>
                    <a:srgbClr val="C00000"/>
                  </a:solidFill>
                  <a:latin typeface="+mn-lt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64D4CD1-B12B-F5DC-505F-EE0F1F008791}"/>
                  </a:ext>
                </a:extLst>
              </p:cNvPr>
              <p:cNvSpPr/>
              <p:nvPr/>
            </p:nvSpPr>
            <p:spPr>
              <a:xfrm>
                <a:off x="1066800" y="1808181"/>
                <a:ext cx="1921764" cy="553107"/>
              </a:xfrm>
              <a:custGeom>
                <a:avLst/>
                <a:gdLst>
                  <a:gd name="connsiteX0" fmla="*/ 139044 w 1921764"/>
                  <a:gd name="connsiteY0" fmla="*/ 0 h 834098"/>
                  <a:gd name="connsiteX1" fmla="*/ 1782720 w 1921764"/>
                  <a:gd name="connsiteY1" fmla="*/ 0 h 834098"/>
                  <a:gd name="connsiteX2" fmla="*/ 1921764 w 1921764"/>
                  <a:gd name="connsiteY2" fmla="*/ 139044 h 834098"/>
                  <a:gd name="connsiteX3" fmla="*/ 1921764 w 1921764"/>
                  <a:gd name="connsiteY3" fmla="*/ 834098 h 834098"/>
                  <a:gd name="connsiteX4" fmla="*/ 1921764 w 1921764"/>
                  <a:gd name="connsiteY4" fmla="*/ 834098 h 834098"/>
                  <a:gd name="connsiteX5" fmla="*/ 0 w 1921764"/>
                  <a:gd name="connsiteY5" fmla="*/ 834098 h 834098"/>
                  <a:gd name="connsiteX6" fmla="*/ 0 w 1921764"/>
                  <a:gd name="connsiteY6" fmla="*/ 834098 h 834098"/>
                  <a:gd name="connsiteX7" fmla="*/ 0 w 1921764"/>
                  <a:gd name="connsiteY7" fmla="*/ 139044 h 834098"/>
                  <a:gd name="connsiteX8" fmla="*/ 139044 w 1921764"/>
                  <a:gd name="connsiteY8" fmla="*/ 0 h 834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1764" h="834098">
                    <a:moveTo>
                      <a:pt x="139044" y="0"/>
                    </a:moveTo>
                    <a:lnTo>
                      <a:pt x="1782720" y="0"/>
                    </a:lnTo>
                    <a:cubicBezTo>
                      <a:pt x="1859512" y="0"/>
                      <a:pt x="1921764" y="62252"/>
                      <a:pt x="1921764" y="139044"/>
                    </a:cubicBezTo>
                    <a:lnTo>
                      <a:pt x="1921764" y="834098"/>
                    </a:lnTo>
                    <a:lnTo>
                      <a:pt x="1921764" y="834098"/>
                    </a:lnTo>
                    <a:lnTo>
                      <a:pt x="0" y="834098"/>
                    </a:lnTo>
                    <a:lnTo>
                      <a:pt x="0" y="834098"/>
                    </a:lnTo>
                    <a:lnTo>
                      <a:pt x="0" y="139044"/>
                    </a:lnTo>
                    <a:cubicBezTo>
                      <a:pt x="0" y="62252"/>
                      <a:pt x="62252" y="0"/>
                      <a:pt x="139044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2635" tIns="82635" rIns="82635" bIns="4191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dirty="0"/>
                  <a:t>The Chain Rule</a:t>
                </a:r>
                <a:endParaRPr lang="en-US" sz="2200" kern="1200" dirty="0">
                  <a:latin typeface="+mn-lt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32395E9-4F5D-C775-8B76-DD1A86A0FE64}"/>
                  </a:ext>
                </a:extLst>
              </p:cNvPr>
              <p:cNvSpPr/>
              <p:nvPr/>
            </p:nvSpPr>
            <p:spPr>
              <a:xfrm>
                <a:off x="2988564" y="5058789"/>
                <a:ext cx="5469636" cy="834098"/>
              </a:xfrm>
              <a:custGeom>
                <a:avLst/>
                <a:gdLst>
                  <a:gd name="connsiteX0" fmla="*/ 0 w 5469636"/>
                  <a:gd name="connsiteY0" fmla="*/ 0 h 834098"/>
                  <a:gd name="connsiteX1" fmla="*/ 5469636 w 5469636"/>
                  <a:gd name="connsiteY1" fmla="*/ 0 h 834098"/>
                  <a:gd name="connsiteX2" fmla="*/ 5469636 w 5469636"/>
                  <a:gd name="connsiteY2" fmla="*/ 834098 h 834098"/>
                  <a:gd name="connsiteX3" fmla="*/ 0 w 5469636"/>
                  <a:gd name="connsiteY3" fmla="*/ 834098 h 834098"/>
                  <a:gd name="connsiteX4" fmla="*/ 0 w 5469636"/>
                  <a:gd name="connsiteY4" fmla="*/ 0 h 834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69636" h="834098">
                    <a:moveTo>
                      <a:pt x="0" y="0"/>
                    </a:moveTo>
                    <a:lnTo>
                      <a:pt x="5469636" y="0"/>
                    </a:lnTo>
                    <a:lnTo>
                      <a:pt x="5469636" y="834098"/>
                    </a:lnTo>
                    <a:lnTo>
                      <a:pt x="0" y="83409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1910" tIns="41910" rIns="41910" bIns="41910" numCol="1" spcCol="1270" anchor="b" anchorCtr="0">
                <a:noAutofit/>
              </a:bodyPr>
              <a:lstStyle/>
              <a:p>
                <a:pPr marL="0" lvl="0" indent="0" algn="l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200" b="1" kern="1200" dirty="0">
                  <a:solidFill>
                    <a:schemeClr val="accent3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03D79E1-48BD-DDE5-2AB0-D4DEF64E4F69}"/>
                  </a:ext>
                </a:extLst>
              </p:cNvPr>
              <p:cNvSpPr/>
              <p:nvPr/>
            </p:nvSpPr>
            <p:spPr>
              <a:xfrm>
                <a:off x="1066800" y="5613311"/>
                <a:ext cx="1921764" cy="553106"/>
              </a:xfrm>
              <a:custGeom>
                <a:avLst/>
                <a:gdLst>
                  <a:gd name="connsiteX0" fmla="*/ 139044 w 1921764"/>
                  <a:gd name="connsiteY0" fmla="*/ 0 h 834098"/>
                  <a:gd name="connsiteX1" fmla="*/ 1782720 w 1921764"/>
                  <a:gd name="connsiteY1" fmla="*/ 0 h 834098"/>
                  <a:gd name="connsiteX2" fmla="*/ 1921764 w 1921764"/>
                  <a:gd name="connsiteY2" fmla="*/ 139044 h 834098"/>
                  <a:gd name="connsiteX3" fmla="*/ 1921764 w 1921764"/>
                  <a:gd name="connsiteY3" fmla="*/ 834098 h 834098"/>
                  <a:gd name="connsiteX4" fmla="*/ 1921764 w 1921764"/>
                  <a:gd name="connsiteY4" fmla="*/ 834098 h 834098"/>
                  <a:gd name="connsiteX5" fmla="*/ 0 w 1921764"/>
                  <a:gd name="connsiteY5" fmla="*/ 834098 h 834098"/>
                  <a:gd name="connsiteX6" fmla="*/ 0 w 1921764"/>
                  <a:gd name="connsiteY6" fmla="*/ 834098 h 834098"/>
                  <a:gd name="connsiteX7" fmla="*/ 0 w 1921764"/>
                  <a:gd name="connsiteY7" fmla="*/ 139044 h 834098"/>
                  <a:gd name="connsiteX8" fmla="*/ 139044 w 1921764"/>
                  <a:gd name="connsiteY8" fmla="*/ 0 h 834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1764" h="834098">
                    <a:moveTo>
                      <a:pt x="139044" y="0"/>
                    </a:moveTo>
                    <a:lnTo>
                      <a:pt x="1782720" y="0"/>
                    </a:lnTo>
                    <a:cubicBezTo>
                      <a:pt x="1859512" y="0"/>
                      <a:pt x="1921764" y="62252"/>
                      <a:pt x="1921764" y="139044"/>
                    </a:cubicBezTo>
                    <a:lnTo>
                      <a:pt x="1921764" y="834098"/>
                    </a:lnTo>
                    <a:lnTo>
                      <a:pt x="1921764" y="834098"/>
                    </a:lnTo>
                    <a:lnTo>
                      <a:pt x="0" y="834098"/>
                    </a:lnTo>
                    <a:lnTo>
                      <a:pt x="0" y="834098"/>
                    </a:lnTo>
                    <a:lnTo>
                      <a:pt x="0" y="139044"/>
                    </a:lnTo>
                    <a:cubicBezTo>
                      <a:pt x="0" y="62252"/>
                      <a:pt x="62252" y="0"/>
                      <a:pt x="139044" y="0"/>
                    </a:cubicBezTo>
                    <a:close/>
                  </a:path>
                </a:pathLst>
              </a:custGeom>
              <a:solidFill>
                <a:srgbClr val="CC0066"/>
              </a:solidFill>
              <a:ln>
                <a:solidFill>
                  <a:srgbClr val="660033"/>
                </a:solidFill>
              </a:ln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2635" tIns="82635" rIns="82635" bIns="4191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kern="1200" dirty="0">
                    <a:latin typeface="+mn-lt"/>
                  </a:rPr>
                  <a:t>Note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3740D-463E-99AE-67A2-E25631615AF0}"/>
                </a:ext>
              </a:extLst>
            </p:cNvPr>
            <p:cNvSpPr txBox="1"/>
            <p:nvPr/>
          </p:nvSpPr>
          <p:spPr>
            <a:xfrm>
              <a:off x="990600" y="4699337"/>
              <a:ext cx="78967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u="none" strike="noStrike" baseline="0" dirty="0">
                  <a:latin typeface="+mn-lt"/>
                </a:rPr>
                <a:t>Formula says that we differentiate the outer function f [at the inner function </a:t>
              </a:r>
              <a:r>
                <a:rPr lang="en-US" sz="2000" dirty="0">
                  <a:latin typeface="+mn-lt"/>
                </a:rPr>
                <a:t>g(</a:t>
              </a:r>
              <a:r>
                <a:rPr lang="en-US" sz="2000" b="0" u="none" strike="noStrike" baseline="0" dirty="0">
                  <a:latin typeface="+mn-lt"/>
                </a:rPr>
                <a:t>x</a:t>
              </a:r>
              <a:r>
                <a:rPr lang="en-US" sz="2000" dirty="0">
                  <a:latin typeface="+mn-lt"/>
                </a:rPr>
                <a:t>)</a:t>
              </a:r>
              <a:r>
                <a:rPr lang="en-US" sz="2000" b="0" u="none" strike="noStrike" baseline="0" dirty="0">
                  <a:latin typeface="+mn-lt"/>
                </a:rPr>
                <a:t>] and then we multiply by the derivative of the inner function.</a:t>
              </a:r>
              <a:endParaRPr lang="id-ID" sz="2000" dirty="0">
                <a:latin typeface="+mn-lt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40665D-1C13-1C8C-1E51-EE4B126E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-20000" contrast="40000"/>
            </a:blip>
            <a:stretch>
              <a:fillRect/>
            </a:stretch>
          </p:blipFill>
          <p:spPr>
            <a:xfrm>
              <a:off x="1905000" y="5410200"/>
              <a:ext cx="5910083" cy="1092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079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5261-FDAC-A99F-C04F-28003D60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Example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 5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B18411-129B-D095-2C80-538E238EAB5D}"/>
              </a:ext>
            </a:extLst>
          </p:cNvPr>
          <p:cNvGrpSpPr/>
          <p:nvPr/>
        </p:nvGrpSpPr>
        <p:grpSpPr>
          <a:xfrm>
            <a:off x="1831124" y="1998273"/>
            <a:ext cx="7467600" cy="4696936"/>
            <a:chOff x="1219200" y="1631792"/>
            <a:chExt cx="7467600" cy="46969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3E465B-6F87-0655-7517-2265C099E1C4}"/>
                </a:ext>
              </a:extLst>
            </p:cNvPr>
            <p:cNvGrpSpPr/>
            <p:nvPr/>
          </p:nvGrpSpPr>
          <p:grpSpPr>
            <a:xfrm>
              <a:off x="1219200" y="1631792"/>
              <a:ext cx="7467600" cy="4696936"/>
              <a:chOff x="1319776" y="1737080"/>
              <a:chExt cx="6909823" cy="371590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AECB619-0531-C373-3C44-46D028E6526A}"/>
                  </a:ext>
                </a:extLst>
              </p:cNvPr>
              <p:cNvSpPr/>
              <p:nvPr/>
            </p:nvSpPr>
            <p:spPr>
              <a:xfrm>
                <a:off x="1459316" y="1888249"/>
                <a:ext cx="6770283" cy="1568019"/>
              </a:xfrm>
              <a:custGeom>
                <a:avLst/>
                <a:gdLst>
                  <a:gd name="connsiteX0" fmla="*/ 0 w 3348990"/>
                  <a:gd name="connsiteY0" fmla="*/ 0 h 1046559"/>
                  <a:gd name="connsiteX1" fmla="*/ 3348990 w 3348990"/>
                  <a:gd name="connsiteY1" fmla="*/ 0 h 1046559"/>
                  <a:gd name="connsiteX2" fmla="*/ 3348990 w 3348990"/>
                  <a:gd name="connsiteY2" fmla="*/ 1046559 h 1046559"/>
                  <a:gd name="connsiteX3" fmla="*/ 0 w 3348990"/>
                  <a:gd name="connsiteY3" fmla="*/ 1046559 h 1046559"/>
                  <a:gd name="connsiteX4" fmla="*/ 0 w 3348990"/>
                  <a:gd name="connsiteY4" fmla="*/ 0 h 104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8990" h="1046559">
                    <a:moveTo>
                      <a:pt x="0" y="0"/>
                    </a:moveTo>
                    <a:lnTo>
                      <a:pt x="3348990" y="0"/>
                    </a:lnTo>
                    <a:lnTo>
                      <a:pt x="3348990" y="1046559"/>
                    </a:lnTo>
                    <a:lnTo>
                      <a:pt x="0" y="104655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08870" tIns="182880" rIns="182880" bIns="182880" numCol="1" spcCol="1270" anchor="ctr" anchorCtr="0">
                <a:noAutofit/>
              </a:bodyPr>
              <a:lstStyle/>
              <a:p>
                <a:pPr marL="0" lvl="0" indent="0" algn="l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4800" kern="1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8345F0E-905E-F536-7585-6324350070DD}"/>
                  </a:ext>
                </a:extLst>
              </p:cNvPr>
              <p:cNvSpPr/>
              <p:nvPr/>
            </p:nvSpPr>
            <p:spPr>
              <a:xfrm>
                <a:off x="1319776" y="1737080"/>
                <a:ext cx="732591" cy="818565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F6C2E19-7C37-09DF-40E5-4CFB9EF6DB3B}"/>
                  </a:ext>
                </a:extLst>
              </p:cNvPr>
              <p:cNvSpPr/>
              <p:nvPr/>
            </p:nvSpPr>
            <p:spPr>
              <a:xfrm>
                <a:off x="1459316" y="3884970"/>
                <a:ext cx="6770283" cy="1568019"/>
              </a:xfrm>
              <a:custGeom>
                <a:avLst/>
                <a:gdLst>
                  <a:gd name="connsiteX0" fmla="*/ 0 w 3348990"/>
                  <a:gd name="connsiteY0" fmla="*/ 0 h 1046559"/>
                  <a:gd name="connsiteX1" fmla="*/ 3348990 w 3348990"/>
                  <a:gd name="connsiteY1" fmla="*/ 0 h 1046559"/>
                  <a:gd name="connsiteX2" fmla="*/ 3348990 w 3348990"/>
                  <a:gd name="connsiteY2" fmla="*/ 1046559 h 1046559"/>
                  <a:gd name="connsiteX3" fmla="*/ 0 w 3348990"/>
                  <a:gd name="connsiteY3" fmla="*/ 1046559 h 1046559"/>
                  <a:gd name="connsiteX4" fmla="*/ 0 w 3348990"/>
                  <a:gd name="connsiteY4" fmla="*/ 0 h 104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8990" h="1046559">
                    <a:moveTo>
                      <a:pt x="0" y="0"/>
                    </a:moveTo>
                    <a:lnTo>
                      <a:pt x="3348990" y="0"/>
                    </a:lnTo>
                    <a:lnTo>
                      <a:pt x="3348990" y="1046559"/>
                    </a:lnTo>
                    <a:lnTo>
                      <a:pt x="0" y="104655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08870" tIns="182880" rIns="182880" bIns="182880" numCol="1" spcCol="1270" anchor="ctr" anchorCtr="0">
                <a:noAutofit/>
              </a:bodyPr>
              <a:lstStyle/>
              <a:p>
                <a:pPr marL="0" lvl="0" indent="0" algn="l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4800" kern="12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31F6EA-8C32-81FF-EE94-D587C6601586}"/>
                  </a:ext>
                </a:extLst>
              </p:cNvPr>
              <p:cNvSpPr/>
              <p:nvPr/>
            </p:nvSpPr>
            <p:spPr>
              <a:xfrm>
                <a:off x="1319776" y="3733801"/>
                <a:ext cx="732591" cy="818565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D130E5B-2646-D448-D1A4-A9727F0B5BE6}"/>
                    </a:ext>
                  </a:extLst>
                </p:cNvPr>
                <p:cNvSpPr txBox="1"/>
                <p:nvPr/>
              </p:nvSpPr>
              <p:spPr>
                <a:xfrm>
                  <a:off x="2014995" y="1824780"/>
                  <a:ext cx="6324600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200" b="0" i="0" u="none" strike="noStrike" baseline="0" dirty="0">
                      <a:latin typeface="+mn-lt"/>
                    </a:rPr>
                    <a:t>Let</a:t>
                  </a:r>
                  <a:r>
                    <a:rPr lang="en-US" sz="2200" b="0" i="0" u="none" strike="noStrike" dirty="0">
                      <a:latin typeface="+mn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200" b="0" i="1" u="none" strike="noStrike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u="none" strike="noStrike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u="none" strike="noStrike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u="none" strike="noStrike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200" b="0" i="1" u="none" strike="noStrike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b="0" i="1" u="none" strike="no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u="none" strike="noStrike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u="none" strike="noStrike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u="none" strike="noStrike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200" dirty="0">
                      <a:latin typeface="+mn-lt"/>
                    </a:rPr>
                    <a:t>, then</a:t>
                  </a:r>
                  <a:endParaRPr lang="id-ID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D130E5B-2646-D448-D1A4-A9727F0B5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995" y="1824780"/>
                  <a:ext cx="6324600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254" t="-8451" b="-2816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71AD60-E342-7B3F-F240-934F3CFE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2340901"/>
              <a:ext cx="6324600" cy="13166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A3F044-C91B-A1F3-E2CE-9C528D8D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8142" y="4953000"/>
              <a:ext cx="5519058" cy="113839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1DB5DD2-55B7-7756-FA87-E66CFB24DBEF}"/>
                    </a:ext>
                  </a:extLst>
                </p:cNvPr>
                <p:cNvSpPr txBox="1"/>
                <p:nvPr/>
              </p:nvSpPr>
              <p:spPr>
                <a:xfrm>
                  <a:off x="2010927" y="4477683"/>
                  <a:ext cx="6324600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200" b="0" i="0" u="none" strike="noStrike" baseline="0" dirty="0">
                      <a:latin typeface="+mn-lt"/>
                    </a:rPr>
                    <a:t>Let</a:t>
                  </a:r>
                  <a:r>
                    <a:rPr lang="en-US" sz="2200" b="0" i="0" u="none" strike="noStrike" dirty="0">
                      <a:latin typeface="+mn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200" b="0" i="1" u="none" strike="noStrike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u="none" strike="noStrike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u="none" strike="noStrike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u="none" strike="noStrike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200" b="0" i="1" u="none" strike="noStrike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u="none" strike="noStrike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200" b="0" i="1" u="none" strike="noStrike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200" b="0" i="1" u="none" strike="noStrike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200" dirty="0">
                      <a:latin typeface="+mn-lt"/>
                    </a:rPr>
                    <a:t>, then</a:t>
                  </a:r>
                  <a:endParaRPr lang="id-ID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1DB5DD2-55B7-7756-FA87-E66CFB24D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0927" y="4477683"/>
                  <a:ext cx="6324600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252" t="-10000" b="-2857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7FB601-4056-8435-13C9-AC344C4A1B11}"/>
                </a:ext>
              </a:extLst>
            </p:cNvPr>
            <p:cNvSpPr/>
            <p:nvPr/>
          </p:nvSpPr>
          <p:spPr>
            <a:xfrm>
              <a:off x="1295400" y="1676400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F86178-817F-53EB-AEAF-D030F0402CAA}"/>
                </a:ext>
              </a:extLst>
            </p:cNvPr>
            <p:cNvSpPr/>
            <p:nvPr/>
          </p:nvSpPr>
          <p:spPr>
            <a:xfrm>
              <a:off x="1365993" y="4185020"/>
              <a:ext cx="476409" cy="9549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156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E10D-A535-50FC-EC2D-F432B213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  <a:t>The Power Rule </a:t>
            </a:r>
            <a:b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</a:br>
            <a: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  <a:t>Combined with the Chain Rule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B5A19B-47A7-7A4D-97B2-80BD909AE82B}"/>
              </a:ext>
            </a:extLst>
          </p:cNvPr>
          <p:cNvGrpSpPr/>
          <p:nvPr/>
        </p:nvGrpSpPr>
        <p:grpSpPr>
          <a:xfrm>
            <a:off x="1416297" y="1659719"/>
            <a:ext cx="7856044" cy="5181598"/>
            <a:chOff x="983156" y="1447798"/>
            <a:chExt cx="7856044" cy="51815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C9C6557-0BF2-013C-59B9-35093E0C5BC1}"/>
                </a:ext>
              </a:extLst>
            </p:cNvPr>
            <p:cNvGrpSpPr/>
            <p:nvPr/>
          </p:nvGrpSpPr>
          <p:grpSpPr>
            <a:xfrm>
              <a:off x="983156" y="1447798"/>
              <a:ext cx="7856044" cy="5181598"/>
              <a:chOff x="1059356" y="1447798"/>
              <a:chExt cx="7856044" cy="518159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7364F84-0DC7-B6B0-DFA7-DA7EEC254BE1}"/>
                  </a:ext>
                </a:extLst>
              </p:cNvPr>
              <p:cNvGrpSpPr/>
              <p:nvPr/>
            </p:nvGrpSpPr>
            <p:grpSpPr>
              <a:xfrm rot="10800000">
                <a:off x="1059356" y="1447798"/>
                <a:ext cx="7856044" cy="5181598"/>
                <a:chOff x="4651805" y="-1183991"/>
                <a:chExt cx="1934765" cy="441476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0E0D681-5ABB-A02F-B91B-1373B84A60E3}"/>
                    </a:ext>
                  </a:extLst>
                </p:cNvPr>
                <p:cNvSpPr/>
                <p:nvPr/>
              </p:nvSpPr>
              <p:spPr>
                <a:xfrm>
                  <a:off x="4651805" y="-1183991"/>
                  <a:ext cx="1934765" cy="2182520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7838DD20-7B3F-A7B3-AAD0-395A50000133}"/>
                    </a:ext>
                  </a:extLst>
                </p:cNvPr>
                <p:cNvSpPr/>
                <p:nvPr/>
              </p:nvSpPr>
              <p:spPr>
                <a:xfrm>
                  <a:off x="5915472" y="842834"/>
                  <a:ext cx="627466" cy="440247"/>
                </a:xfrm>
                <a:custGeom>
                  <a:avLst/>
                  <a:gdLst>
                    <a:gd name="connsiteX0" fmla="*/ 0 w 1721941"/>
                    <a:gd name="connsiteY0" fmla="*/ 0 h 541734"/>
                    <a:gd name="connsiteX1" fmla="*/ 1004466 w 1721941"/>
                    <a:gd name="connsiteY1" fmla="*/ 0 h 541734"/>
                    <a:gd name="connsiteX2" fmla="*/ 1209664 w 1721941"/>
                    <a:gd name="connsiteY2" fmla="*/ -57966 h 541734"/>
                    <a:gd name="connsiteX3" fmla="*/ 1434951 w 1721941"/>
                    <a:gd name="connsiteY3" fmla="*/ 0 h 541734"/>
                    <a:gd name="connsiteX4" fmla="*/ 1721941 w 1721941"/>
                    <a:gd name="connsiteY4" fmla="*/ 0 h 541734"/>
                    <a:gd name="connsiteX5" fmla="*/ 1721941 w 1721941"/>
                    <a:gd name="connsiteY5" fmla="*/ 90289 h 541734"/>
                    <a:gd name="connsiteX6" fmla="*/ 1721941 w 1721941"/>
                    <a:gd name="connsiteY6" fmla="*/ 90289 h 541734"/>
                    <a:gd name="connsiteX7" fmla="*/ 1721941 w 1721941"/>
                    <a:gd name="connsiteY7" fmla="*/ 225723 h 541734"/>
                    <a:gd name="connsiteX8" fmla="*/ 1721941 w 1721941"/>
                    <a:gd name="connsiteY8" fmla="*/ 541734 h 541734"/>
                    <a:gd name="connsiteX9" fmla="*/ 1434951 w 1721941"/>
                    <a:gd name="connsiteY9" fmla="*/ 541734 h 541734"/>
                    <a:gd name="connsiteX10" fmla="*/ 1004466 w 1721941"/>
                    <a:gd name="connsiteY10" fmla="*/ 541734 h 541734"/>
                    <a:gd name="connsiteX11" fmla="*/ 1004466 w 1721941"/>
                    <a:gd name="connsiteY11" fmla="*/ 541734 h 541734"/>
                    <a:gd name="connsiteX12" fmla="*/ 0 w 1721941"/>
                    <a:gd name="connsiteY12" fmla="*/ 541734 h 541734"/>
                    <a:gd name="connsiteX13" fmla="*/ 0 w 1721941"/>
                    <a:gd name="connsiteY13" fmla="*/ 225723 h 541734"/>
                    <a:gd name="connsiteX14" fmla="*/ 0 w 1721941"/>
                    <a:gd name="connsiteY14" fmla="*/ 90289 h 541734"/>
                    <a:gd name="connsiteX15" fmla="*/ 0 w 1721941"/>
                    <a:gd name="connsiteY15" fmla="*/ 90289 h 541734"/>
                    <a:gd name="connsiteX16" fmla="*/ 0 w 1721941"/>
                    <a:gd name="connsiteY16" fmla="*/ 0 h 54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21941" h="541734">
                      <a:moveTo>
                        <a:pt x="0" y="0"/>
                      </a:moveTo>
                      <a:lnTo>
                        <a:pt x="1004466" y="0"/>
                      </a:lnTo>
                      <a:lnTo>
                        <a:pt x="1209664" y="-57966"/>
                      </a:lnTo>
                      <a:lnTo>
                        <a:pt x="1434951" y="0"/>
                      </a:lnTo>
                      <a:lnTo>
                        <a:pt x="1721941" y="0"/>
                      </a:lnTo>
                      <a:lnTo>
                        <a:pt x="1721941" y="90289"/>
                      </a:lnTo>
                      <a:lnTo>
                        <a:pt x="1721941" y="90289"/>
                      </a:lnTo>
                      <a:lnTo>
                        <a:pt x="1721941" y="225723"/>
                      </a:lnTo>
                      <a:lnTo>
                        <a:pt x="1721941" y="541734"/>
                      </a:lnTo>
                      <a:lnTo>
                        <a:pt x="1434951" y="541734"/>
                      </a:lnTo>
                      <a:lnTo>
                        <a:pt x="1004466" y="541734"/>
                      </a:lnTo>
                      <a:lnTo>
                        <a:pt x="1004466" y="541734"/>
                      </a:lnTo>
                      <a:lnTo>
                        <a:pt x="0" y="541734"/>
                      </a:lnTo>
                      <a:lnTo>
                        <a:pt x="0" y="225723"/>
                      </a:lnTo>
                      <a:lnTo>
                        <a:pt x="0" y="90289"/>
                      </a:lnTo>
                      <a:lnTo>
                        <a:pt x="0" y="902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5250" tIns="95250" rIns="95250" bIns="95250" numCol="1" spcCol="1270" anchor="ctr" anchorCtr="0">
                  <a:noAutofit/>
                </a:bodyPr>
                <a:lstStyle/>
                <a:p>
                  <a:pPr marL="0" lvl="0" indent="0" algn="ctr" defTabSz="1111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id-ID" sz="2500" kern="120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BE1A666-3E84-F30D-356D-4013A722BBAD}"/>
                    </a:ext>
                  </a:extLst>
                </p:cNvPr>
                <p:cNvSpPr/>
                <p:nvPr/>
              </p:nvSpPr>
              <p:spPr>
                <a:xfrm>
                  <a:off x="4651805" y="1607698"/>
                  <a:ext cx="1934765" cy="1337615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50000"/>
                    <a:hueOff val="-6544756"/>
                    <a:satOff val="-351"/>
                    <a:lumOff val="5682"/>
                    <a:alphaOff val="0"/>
                  </a:schemeClr>
                </a:fillRef>
                <a:effectRef idx="3">
                  <a:schemeClr val="accent1">
                    <a:tint val="50000"/>
                    <a:hueOff val="-6544756"/>
                    <a:satOff val="-351"/>
                    <a:lumOff val="5682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9FA5F63-043C-B136-854F-8049B041F725}"/>
                    </a:ext>
                  </a:extLst>
                </p:cNvPr>
                <p:cNvSpPr/>
                <p:nvPr/>
              </p:nvSpPr>
              <p:spPr>
                <a:xfrm>
                  <a:off x="5937342" y="2790528"/>
                  <a:ext cx="627466" cy="440247"/>
                </a:xfrm>
                <a:custGeom>
                  <a:avLst/>
                  <a:gdLst>
                    <a:gd name="connsiteX0" fmla="*/ 0 w 1721941"/>
                    <a:gd name="connsiteY0" fmla="*/ 0 h 541734"/>
                    <a:gd name="connsiteX1" fmla="*/ 1004466 w 1721941"/>
                    <a:gd name="connsiteY1" fmla="*/ 0 h 541734"/>
                    <a:gd name="connsiteX2" fmla="*/ 1209664 w 1721941"/>
                    <a:gd name="connsiteY2" fmla="*/ -57966 h 541734"/>
                    <a:gd name="connsiteX3" fmla="*/ 1434951 w 1721941"/>
                    <a:gd name="connsiteY3" fmla="*/ 0 h 541734"/>
                    <a:gd name="connsiteX4" fmla="*/ 1721941 w 1721941"/>
                    <a:gd name="connsiteY4" fmla="*/ 0 h 541734"/>
                    <a:gd name="connsiteX5" fmla="*/ 1721941 w 1721941"/>
                    <a:gd name="connsiteY5" fmla="*/ 90289 h 541734"/>
                    <a:gd name="connsiteX6" fmla="*/ 1721941 w 1721941"/>
                    <a:gd name="connsiteY6" fmla="*/ 90289 h 541734"/>
                    <a:gd name="connsiteX7" fmla="*/ 1721941 w 1721941"/>
                    <a:gd name="connsiteY7" fmla="*/ 225723 h 541734"/>
                    <a:gd name="connsiteX8" fmla="*/ 1721941 w 1721941"/>
                    <a:gd name="connsiteY8" fmla="*/ 541734 h 541734"/>
                    <a:gd name="connsiteX9" fmla="*/ 1434951 w 1721941"/>
                    <a:gd name="connsiteY9" fmla="*/ 541734 h 541734"/>
                    <a:gd name="connsiteX10" fmla="*/ 1004466 w 1721941"/>
                    <a:gd name="connsiteY10" fmla="*/ 541734 h 541734"/>
                    <a:gd name="connsiteX11" fmla="*/ 1004466 w 1721941"/>
                    <a:gd name="connsiteY11" fmla="*/ 541734 h 541734"/>
                    <a:gd name="connsiteX12" fmla="*/ 0 w 1721941"/>
                    <a:gd name="connsiteY12" fmla="*/ 541734 h 541734"/>
                    <a:gd name="connsiteX13" fmla="*/ 0 w 1721941"/>
                    <a:gd name="connsiteY13" fmla="*/ 225723 h 541734"/>
                    <a:gd name="connsiteX14" fmla="*/ 0 w 1721941"/>
                    <a:gd name="connsiteY14" fmla="*/ 90289 h 541734"/>
                    <a:gd name="connsiteX15" fmla="*/ 0 w 1721941"/>
                    <a:gd name="connsiteY15" fmla="*/ 90289 h 541734"/>
                    <a:gd name="connsiteX16" fmla="*/ 0 w 1721941"/>
                    <a:gd name="connsiteY16" fmla="*/ 0 h 54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21941" h="541734">
                      <a:moveTo>
                        <a:pt x="0" y="0"/>
                      </a:moveTo>
                      <a:lnTo>
                        <a:pt x="1004466" y="0"/>
                      </a:lnTo>
                      <a:lnTo>
                        <a:pt x="1209664" y="-57966"/>
                      </a:lnTo>
                      <a:lnTo>
                        <a:pt x="1434951" y="0"/>
                      </a:lnTo>
                      <a:lnTo>
                        <a:pt x="1721941" y="0"/>
                      </a:lnTo>
                      <a:lnTo>
                        <a:pt x="1721941" y="90289"/>
                      </a:lnTo>
                      <a:lnTo>
                        <a:pt x="1721941" y="90289"/>
                      </a:lnTo>
                      <a:lnTo>
                        <a:pt x="1721941" y="225723"/>
                      </a:lnTo>
                      <a:lnTo>
                        <a:pt x="1721941" y="541734"/>
                      </a:lnTo>
                      <a:lnTo>
                        <a:pt x="1434951" y="541734"/>
                      </a:lnTo>
                      <a:lnTo>
                        <a:pt x="1004466" y="541734"/>
                      </a:lnTo>
                      <a:lnTo>
                        <a:pt x="1004466" y="541734"/>
                      </a:lnTo>
                      <a:lnTo>
                        <a:pt x="0" y="541734"/>
                      </a:lnTo>
                      <a:lnTo>
                        <a:pt x="0" y="225723"/>
                      </a:lnTo>
                      <a:lnTo>
                        <a:pt x="0" y="90289"/>
                      </a:lnTo>
                      <a:lnTo>
                        <a:pt x="0" y="902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5250" tIns="95250" rIns="95250" bIns="95250" numCol="1" spcCol="1270" anchor="ctr" anchorCtr="0">
                  <a:noAutofit/>
                </a:bodyPr>
                <a:lstStyle/>
                <a:p>
                  <a:pPr marL="0" lvl="0" indent="0" algn="ctr" defTabSz="1111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id-ID" sz="2500" kern="120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649B29-CA55-6BC7-59D8-F8010C24E241}"/>
                  </a:ext>
                </a:extLst>
              </p:cNvPr>
              <p:cNvSpPr txBox="1"/>
              <p:nvPr/>
            </p:nvSpPr>
            <p:spPr>
              <a:xfrm>
                <a:off x="1219200" y="1447798"/>
                <a:ext cx="24170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>
                    <a:latin typeface="+mn-lt"/>
                  </a:rPr>
                  <a:t>The Product Rule</a:t>
                </a:r>
                <a:endParaRPr lang="id-ID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849AA1-4AA5-29CC-B188-7B4B4833BC40}"/>
                  </a:ext>
                </a:extLst>
              </p:cNvPr>
              <p:cNvSpPr txBox="1"/>
              <p:nvPr/>
            </p:nvSpPr>
            <p:spPr>
              <a:xfrm>
                <a:off x="1905000" y="3729335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>
                    <a:latin typeface="+mn-lt"/>
                  </a:rPr>
                  <a:t>Example</a:t>
                </a:r>
                <a:endParaRPr lang="id-ID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13823B2-F07F-45DD-C6F1-91B46B08F555}"/>
                    </a:ext>
                  </a:extLst>
                </p:cNvPr>
                <p:cNvSpPr txBox="1"/>
                <p:nvPr/>
              </p:nvSpPr>
              <p:spPr>
                <a:xfrm>
                  <a:off x="1066800" y="2057400"/>
                  <a:ext cx="7526479" cy="10736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2200" b="0" i="0" u="none" strike="noStrike" baseline="0" dirty="0">
                      <a:latin typeface="+mn-lt"/>
                    </a:rPr>
                    <a:t>If </a:t>
                  </a:r>
                  <a:r>
                    <a:rPr lang="en-US" sz="2200" b="0" i="1" u="none" strike="noStrike" baseline="0" dirty="0">
                      <a:latin typeface="+mn-lt"/>
                    </a:rPr>
                    <a:t>n </a:t>
                  </a:r>
                  <a:r>
                    <a:rPr lang="en-US" sz="2200" b="0" i="0" u="none" strike="noStrike" baseline="0" dirty="0">
                      <a:latin typeface="+mn-lt"/>
                    </a:rPr>
                    <a:t>is any real number and </a:t>
                  </a:r>
                  <a:r>
                    <a:rPr lang="en-US" sz="2200" b="0" i="1" u="none" strike="noStrike" baseline="0" dirty="0">
                      <a:latin typeface="+mn-lt"/>
                    </a:rPr>
                    <a:t>u </a:t>
                  </a:r>
                  <a:r>
                    <a:rPr lang="en-US" sz="2200" dirty="0">
                      <a:latin typeface="+mn-lt"/>
                    </a:rPr>
                    <a:t>=</a:t>
                  </a:r>
                  <a:r>
                    <a:rPr lang="en-US" sz="2200" b="0" i="0" u="none" strike="noStrike" baseline="0" dirty="0">
                      <a:latin typeface="+mn-lt"/>
                    </a:rPr>
                    <a:t> </a:t>
                  </a:r>
                  <a:r>
                    <a:rPr lang="en-US" sz="2200" i="1" dirty="0">
                      <a:latin typeface="+mn-lt"/>
                    </a:rPr>
                    <a:t>g(x)</a:t>
                  </a:r>
                  <a:r>
                    <a:rPr lang="en-US" sz="2200" b="0" i="1" u="none" strike="noStrike" baseline="0" dirty="0">
                      <a:latin typeface="+mn-lt"/>
                    </a:rPr>
                    <a:t> </a:t>
                  </a:r>
                  <a:r>
                    <a:rPr lang="en-US" sz="2200" b="0" i="0" u="none" strike="noStrike" baseline="0" dirty="0">
                      <a:latin typeface="+mn-lt"/>
                    </a:rPr>
                    <a:t>is differentiable, then</a:t>
                  </a: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EFA0B1-1A09-492B-96EA-694616C31D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2057400"/>
                  <a:ext cx="7526479" cy="1073692"/>
                </a:xfrm>
                <a:prstGeom prst="rect">
                  <a:avLst/>
                </a:prstGeom>
                <a:blipFill>
                  <a:blip r:embed="rId2"/>
                  <a:stretch>
                    <a:fillRect l="-1053" t="-397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29D541D-BE9F-9927-9AD1-A049D7B5E19E}"/>
                    </a:ext>
                  </a:extLst>
                </p:cNvPr>
                <p:cNvSpPr txBox="1"/>
                <p:nvPr/>
              </p:nvSpPr>
              <p:spPr>
                <a:xfrm>
                  <a:off x="1066800" y="4383991"/>
                  <a:ext cx="7620000" cy="209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200" b="0" dirty="0">
                      <a:latin typeface="+mn-lt"/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a14:m>
                  <a:r>
                    <a:rPr lang="en-US" sz="2200" dirty="0">
                      <a:latin typeface="+mn-lt"/>
                    </a:rPr>
                    <a:t> </a:t>
                  </a:r>
                </a:p>
                <a:p>
                  <a:r>
                    <a:rPr lang="en-US" sz="2200" dirty="0">
                      <a:latin typeface="+mn-lt"/>
                    </a:rPr>
                    <a:t>then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=9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a14:m>
                  <a:endParaRPr lang="en-US" sz="2200" b="0" i="1" dirty="0">
                    <a:latin typeface="+mn-lt"/>
                  </a:endParaRPr>
                </a:p>
                <a:p>
                  <a:pPr marL="1260475" indent="-568325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1−2(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id-ID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44EC58-C380-4AC3-9AC6-A7BB1B6FC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4383991"/>
                  <a:ext cx="7620000" cy="2093009"/>
                </a:xfrm>
                <a:prstGeom prst="rect">
                  <a:avLst/>
                </a:prstGeom>
                <a:blipFill>
                  <a:blip r:embed="rId3"/>
                  <a:stretch>
                    <a:fillRect l="-104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190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4618-2760-8259-14A6-29A5B1D6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  <a:t>Derivatives of </a:t>
            </a:r>
            <a:b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</a:br>
            <a: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  <a:t>General Exponential Functions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34468E-B96F-FCD9-2DAB-57B36538EAEA}"/>
              </a:ext>
            </a:extLst>
          </p:cNvPr>
          <p:cNvGrpSpPr/>
          <p:nvPr/>
        </p:nvGrpSpPr>
        <p:grpSpPr>
          <a:xfrm>
            <a:off x="1487147" y="1981200"/>
            <a:ext cx="7714343" cy="4702455"/>
            <a:chOff x="990600" y="1469745"/>
            <a:chExt cx="7714343" cy="47024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63005A-526A-EDE3-D92A-DFE64AC85224}"/>
                </a:ext>
              </a:extLst>
            </p:cNvPr>
            <p:cNvGrpSpPr/>
            <p:nvPr/>
          </p:nvGrpSpPr>
          <p:grpSpPr>
            <a:xfrm>
              <a:off x="1036948" y="1469745"/>
              <a:ext cx="7667995" cy="2797455"/>
              <a:chOff x="1143009" y="1626723"/>
              <a:chExt cx="7667995" cy="3640650"/>
            </a:xfrm>
          </p:grpSpPr>
          <p:sp>
            <p:nvSpPr>
              <p:cNvPr id="8" name="Straight Connector 7">
                <a:extLst>
                  <a:ext uri="{FF2B5EF4-FFF2-40B4-BE49-F238E27FC236}">
                    <a16:creationId xmlns:a16="http://schemas.microsoft.com/office/drawing/2014/main" id="{BB2C1845-EE02-A8C1-7E8B-2586F711C566}"/>
                  </a:ext>
                </a:extLst>
              </p:cNvPr>
              <p:cNvSpPr/>
              <p:nvPr/>
            </p:nvSpPr>
            <p:spPr>
              <a:xfrm>
                <a:off x="1267204" y="5260866"/>
                <a:ext cx="7543800" cy="0"/>
              </a:xfrm>
              <a:prstGeom prst="lin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Straight Connector 8">
                <a:extLst>
                  <a:ext uri="{FF2B5EF4-FFF2-40B4-BE49-F238E27FC236}">
                    <a16:creationId xmlns:a16="http://schemas.microsoft.com/office/drawing/2014/main" id="{6218FE88-4F54-E9AA-F8A7-5C2C07111CC5}"/>
                  </a:ext>
                </a:extLst>
              </p:cNvPr>
              <p:cNvSpPr/>
              <p:nvPr/>
            </p:nvSpPr>
            <p:spPr>
              <a:xfrm>
                <a:off x="1267204" y="2327406"/>
                <a:ext cx="7543800" cy="0"/>
              </a:xfrm>
              <a:prstGeom prst="lin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0BDC3B4-394F-449D-D85F-47BE1C573204}"/>
                  </a:ext>
                </a:extLst>
              </p:cNvPr>
              <p:cNvSpPr/>
              <p:nvPr/>
            </p:nvSpPr>
            <p:spPr>
              <a:xfrm>
                <a:off x="3228592" y="1626723"/>
                <a:ext cx="5582412" cy="700683"/>
              </a:xfrm>
              <a:custGeom>
                <a:avLst/>
                <a:gdLst>
                  <a:gd name="connsiteX0" fmla="*/ 0 w 5582412"/>
                  <a:gd name="connsiteY0" fmla="*/ 0 h 700683"/>
                  <a:gd name="connsiteX1" fmla="*/ 5582412 w 5582412"/>
                  <a:gd name="connsiteY1" fmla="*/ 0 h 700683"/>
                  <a:gd name="connsiteX2" fmla="*/ 5582412 w 5582412"/>
                  <a:gd name="connsiteY2" fmla="*/ 700683 h 700683"/>
                  <a:gd name="connsiteX3" fmla="*/ 0 w 5582412"/>
                  <a:gd name="connsiteY3" fmla="*/ 700683 h 700683"/>
                  <a:gd name="connsiteX4" fmla="*/ 0 w 5582412"/>
                  <a:gd name="connsiteY4" fmla="*/ 0 h 70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2412" h="700683">
                    <a:moveTo>
                      <a:pt x="0" y="0"/>
                    </a:moveTo>
                    <a:lnTo>
                      <a:pt x="5582412" y="0"/>
                    </a:lnTo>
                    <a:lnTo>
                      <a:pt x="5582412" y="700683"/>
                    </a:lnTo>
                    <a:lnTo>
                      <a:pt x="0" y="70068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7625" tIns="47625" rIns="47625" bIns="47625" numCol="1" spcCol="1270" anchor="b" anchorCtr="0">
                <a:noAutofit/>
              </a:bodyPr>
              <a:lstStyle/>
              <a:p>
                <a:pPr marL="0" lvl="0" indent="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200" kern="12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0C23B5F-0337-BB9A-35DC-A3EA4D2F20F5}"/>
                  </a:ext>
                </a:extLst>
              </p:cNvPr>
              <p:cNvSpPr/>
              <p:nvPr/>
            </p:nvSpPr>
            <p:spPr>
              <a:xfrm>
                <a:off x="1143009" y="1626723"/>
                <a:ext cx="2458207" cy="700683"/>
              </a:xfrm>
              <a:custGeom>
                <a:avLst/>
                <a:gdLst>
                  <a:gd name="connsiteX0" fmla="*/ 116804 w 2458207"/>
                  <a:gd name="connsiteY0" fmla="*/ 0 h 700683"/>
                  <a:gd name="connsiteX1" fmla="*/ 2341403 w 2458207"/>
                  <a:gd name="connsiteY1" fmla="*/ 0 h 700683"/>
                  <a:gd name="connsiteX2" fmla="*/ 2458207 w 2458207"/>
                  <a:gd name="connsiteY2" fmla="*/ 116804 h 700683"/>
                  <a:gd name="connsiteX3" fmla="*/ 2458207 w 2458207"/>
                  <a:gd name="connsiteY3" fmla="*/ 700683 h 700683"/>
                  <a:gd name="connsiteX4" fmla="*/ 2458207 w 2458207"/>
                  <a:gd name="connsiteY4" fmla="*/ 700683 h 700683"/>
                  <a:gd name="connsiteX5" fmla="*/ 0 w 2458207"/>
                  <a:gd name="connsiteY5" fmla="*/ 700683 h 700683"/>
                  <a:gd name="connsiteX6" fmla="*/ 0 w 2458207"/>
                  <a:gd name="connsiteY6" fmla="*/ 700683 h 700683"/>
                  <a:gd name="connsiteX7" fmla="*/ 0 w 2458207"/>
                  <a:gd name="connsiteY7" fmla="*/ 116804 h 700683"/>
                  <a:gd name="connsiteX8" fmla="*/ 116804 w 2458207"/>
                  <a:gd name="connsiteY8" fmla="*/ 0 h 70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8207" h="700683">
                    <a:moveTo>
                      <a:pt x="116804" y="0"/>
                    </a:moveTo>
                    <a:lnTo>
                      <a:pt x="2341403" y="0"/>
                    </a:lnTo>
                    <a:cubicBezTo>
                      <a:pt x="2405912" y="0"/>
                      <a:pt x="2458207" y="52295"/>
                      <a:pt x="2458207" y="116804"/>
                    </a:cubicBezTo>
                    <a:lnTo>
                      <a:pt x="2458207" y="700683"/>
                    </a:lnTo>
                    <a:lnTo>
                      <a:pt x="2458207" y="700683"/>
                    </a:lnTo>
                    <a:lnTo>
                      <a:pt x="0" y="700683"/>
                    </a:lnTo>
                    <a:lnTo>
                      <a:pt x="0" y="700683"/>
                    </a:lnTo>
                    <a:lnTo>
                      <a:pt x="0" y="116804"/>
                    </a:lnTo>
                    <a:cubicBezTo>
                      <a:pt x="0" y="52295"/>
                      <a:pt x="52295" y="0"/>
                      <a:pt x="116804" y="0"/>
                    </a:cubicBezTo>
                    <a:close/>
                  </a:path>
                </a:pathLst>
              </a:custGeom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836" tIns="81836" rIns="81836" bIns="47625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b="1" kern="1200" dirty="0">
                    <a:solidFill>
                      <a:schemeClr val="tx1"/>
                    </a:solidFill>
                  </a:rPr>
                  <a:t>Formula</a:t>
                </a: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9F750EB-3F64-F5B7-2999-7B42AAFEDCB3}"/>
                  </a:ext>
                </a:extLst>
              </p:cNvPr>
              <p:cNvSpPr/>
              <p:nvPr/>
            </p:nvSpPr>
            <p:spPr>
              <a:xfrm>
                <a:off x="1172861" y="4566690"/>
                <a:ext cx="2458207" cy="700683"/>
              </a:xfrm>
              <a:custGeom>
                <a:avLst/>
                <a:gdLst>
                  <a:gd name="connsiteX0" fmla="*/ 116804 w 2458207"/>
                  <a:gd name="connsiteY0" fmla="*/ 0 h 700683"/>
                  <a:gd name="connsiteX1" fmla="*/ 2341403 w 2458207"/>
                  <a:gd name="connsiteY1" fmla="*/ 0 h 700683"/>
                  <a:gd name="connsiteX2" fmla="*/ 2458207 w 2458207"/>
                  <a:gd name="connsiteY2" fmla="*/ 116804 h 700683"/>
                  <a:gd name="connsiteX3" fmla="*/ 2458207 w 2458207"/>
                  <a:gd name="connsiteY3" fmla="*/ 700683 h 700683"/>
                  <a:gd name="connsiteX4" fmla="*/ 2458207 w 2458207"/>
                  <a:gd name="connsiteY4" fmla="*/ 700683 h 700683"/>
                  <a:gd name="connsiteX5" fmla="*/ 0 w 2458207"/>
                  <a:gd name="connsiteY5" fmla="*/ 700683 h 700683"/>
                  <a:gd name="connsiteX6" fmla="*/ 0 w 2458207"/>
                  <a:gd name="connsiteY6" fmla="*/ 700683 h 700683"/>
                  <a:gd name="connsiteX7" fmla="*/ 0 w 2458207"/>
                  <a:gd name="connsiteY7" fmla="*/ 116804 h 700683"/>
                  <a:gd name="connsiteX8" fmla="*/ 116804 w 2458207"/>
                  <a:gd name="connsiteY8" fmla="*/ 0 h 70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8207" h="700683">
                    <a:moveTo>
                      <a:pt x="116804" y="0"/>
                    </a:moveTo>
                    <a:lnTo>
                      <a:pt x="2341403" y="0"/>
                    </a:lnTo>
                    <a:cubicBezTo>
                      <a:pt x="2405912" y="0"/>
                      <a:pt x="2458207" y="52295"/>
                      <a:pt x="2458207" y="116804"/>
                    </a:cubicBezTo>
                    <a:lnTo>
                      <a:pt x="2458207" y="700683"/>
                    </a:lnTo>
                    <a:lnTo>
                      <a:pt x="2458207" y="700683"/>
                    </a:lnTo>
                    <a:lnTo>
                      <a:pt x="0" y="700683"/>
                    </a:lnTo>
                    <a:lnTo>
                      <a:pt x="0" y="700683"/>
                    </a:lnTo>
                    <a:lnTo>
                      <a:pt x="0" y="116804"/>
                    </a:lnTo>
                    <a:cubicBezTo>
                      <a:pt x="0" y="52295"/>
                      <a:pt x="52295" y="0"/>
                      <a:pt x="116804" y="0"/>
                    </a:cubicBezTo>
                    <a:close/>
                  </a:path>
                </a:pathLst>
              </a:custGeom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836" tIns="81836" rIns="81836" bIns="47625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b="1" kern="1200" dirty="0">
                    <a:solidFill>
                      <a:schemeClr val="tx1"/>
                    </a:solidFill>
                  </a:rPr>
                  <a:t>Example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85994D6-CD88-B57E-0A9D-FF2BE57D0591}"/>
                    </a:ext>
                  </a:extLst>
                </p:cNvPr>
                <p:cNvSpPr txBox="1"/>
                <p:nvPr/>
              </p:nvSpPr>
              <p:spPr>
                <a:xfrm>
                  <a:off x="990600" y="1981200"/>
                  <a:ext cx="7714343" cy="14122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200" b="0" i="0" u="none" strike="noStrike" baseline="0" dirty="0">
                      <a:latin typeface="+mn-lt"/>
                    </a:rPr>
                    <a:t>We can use the Chain Rule to differentiate an exponential function with any base </a:t>
                  </a:r>
                  <a:r>
                    <a:rPr lang="en-US" sz="2200" b="0" i="1" u="none" strike="noStrike" baseline="0" dirty="0">
                      <a:latin typeface="+mn-lt"/>
                    </a:rPr>
                    <a:t>b </a:t>
                  </a:r>
                  <a:r>
                    <a:rPr lang="en-US" sz="2200" dirty="0">
                      <a:latin typeface="+mn-lt"/>
                    </a:rPr>
                    <a:t>&gt;</a:t>
                  </a:r>
                  <a:r>
                    <a:rPr lang="en-US" sz="2200" b="0" i="0" u="none" strike="noStrike" baseline="0" dirty="0">
                      <a:latin typeface="+mn-lt"/>
                    </a:rPr>
                    <a:t> 0: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oMath>
                    </m:oMathPara>
                  </a14:m>
                  <a:endParaRPr lang="id-ID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821684E-4805-44A9-8CB5-7E0371DA2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1981200"/>
                  <a:ext cx="7714343" cy="1412246"/>
                </a:xfrm>
                <a:prstGeom prst="rect">
                  <a:avLst/>
                </a:prstGeom>
                <a:blipFill>
                  <a:blip r:embed="rId2"/>
                  <a:stretch>
                    <a:fillRect l="-1028" t="-3017" r="-173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A60482-195E-B976-CA96-30FE81C14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1771" y="4419600"/>
              <a:ext cx="1959429" cy="75255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6DA428-229D-06BB-ECFA-356F6C5D8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-20000" contrast="40000"/>
            </a:blip>
            <a:stretch>
              <a:fillRect/>
            </a:stretch>
          </p:blipFill>
          <p:spPr>
            <a:xfrm>
              <a:off x="2362200" y="5346812"/>
              <a:ext cx="4800600" cy="825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428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CFF32A-CD25-F8A1-6F83-28A6CFA926A5}"/>
              </a:ext>
            </a:extLst>
          </p:cNvPr>
          <p:cNvSpPr/>
          <p:nvPr/>
        </p:nvSpPr>
        <p:spPr>
          <a:xfrm>
            <a:off x="2524919" y="2057400"/>
            <a:ext cx="5638799" cy="33528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Up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848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BF4B56-15E1-E016-9A05-EDBCE6A6433D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Content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7C3ACE-F063-1258-7FF7-9C33D2B3B8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346607"/>
              </p:ext>
            </p:extLst>
          </p:nvPr>
        </p:nvGraphicFramePr>
        <p:xfrm>
          <a:off x="1859634" y="2306320"/>
          <a:ext cx="6969369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85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459A3F6-848E-7867-306D-B42B0C67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Tangent</a:t>
            </a:r>
            <a: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  <a:t>s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3C8D4-3DA3-4175-3194-F1F3AE82B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4" t="7434"/>
          <a:stretch/>
        </p:blipFill>
        <p:spPr>
          <a:xfrm>
            <a:off x="1085850" y="1223010"/>
            <a:ext cx="4155598" cy="3468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C51C5B-3730-9D45-1324-4C970DED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63" y="4819650"/>
            <a:ext cx="85439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0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459A3F6-848E-7867-306D-B42B0C67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Tangent</a:t>
            </a:r>
            <a: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  <a:t>s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5DE6C-627E-900E-F57A-A727B19B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83" y="1017270"/>
            <a:ext cx="4822058" cy="3673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14D743-F536-5F51-273F-08468C99D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169" y="5040630"/>
            <a:ext cx="77343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8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459A3F6-848E-7867-306D-B42B0C67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Tangent</a:t>
            </a:r>
            <a: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  <a:t>s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FA6144-09F6-E0E5-34DE-DD0B182263D8}"/>
              </a:ext>
            </a:extLst>
          </p:cNvPr>
          <p:cNvGrpSpPr/>
          <p:nvPr/>
        </p:nvGrpSpPr>
        <p:grpSpPr>
          <a:xfrm>
            <a:off x="1600200" y="1538403"/>
            <a:ext cx="7984066" cy="5249711"/>
            <a:chOff x="990600" y="1455889"/>
            <a:chExt cx="7984066" cy="524971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383E8B-63D7-B5D7-1475-0A7F8AA412C6}"/>
                </a:ext>
              </a:extLst>
            </p:cNvPr>
            <p:cNvGrpSpPr/>
            <p:nvPr/>
          </p:nvGrpSpPr>
          <p:grpSpPr>
            <a:xfrm>
              <a:off x="990600" y="1455889"/>
              <a:ext cx="7984066" cy="5249711"/>
              <a:chOff x="855134" y="1455889"/>
              <a:chExt cx="7984066" cy="524971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46D4E68-21A6-620B-4336-BDC25FFD1E8D}"/>
                  </a:ext>
                </a:extLst>
              </p:cNvPr>
              <p:cNvGrpSpPr/>
              <p:nvPr/>
            </p:nvGrpSpPr>
            <p:grpSpPr>
              <a:xfrm>
                <a:off x="855134" y="1455889"/>
                <a:ext cx="7840133" cy="5249711"/>
                <a:chOff x="1193800" y="1506530"/>
                <a:chExt cx="7467600" cy="5249711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58052769-E4A5-220D-65A0-48FA491C1DA0}"/>
                    </a:ext>
                  </a:extLst>
                </p:cNvPr>
                <p:cNvSpPr/>
                <p:nvPr/>
              </p:nvSpPr>
              <p:spPr>
                <a:xfrm>
                  <a:off x="1193800" y="1506530"/>
                  <a:ext cx="7467600" cy="2501174"/>
                </a:xfrm>
                <a:custGeom>
                  <a:avLst/>
                  <a:gdLst>
                    <a:gd name="connsiteX0" fmla="*/ 0 w 7467600"/>
                    <a:gd name="connsiteY0" fmla="*/ 0 h 2040124"/>
                    <a:gd name="connsiteX1" fmla="*/ 7467600 w 7467600"/>
                    <a:gd name="connsiteY1" fmla="*/ 0 h 2040124"/>
                    <a:gd name="connsiteX2" fmla="*/ 7467600 w 7467600"/>
                    <a:gd name="connsiteY2" fmla="*/ 2040124 h 2040124"/>
                    <a:gd name="connsiteX3" fmla="*/ 0 w 7467600"/>
                    <a:gd name="connsiteY3" fmla="*/ 2040124 h 2040124"/>
                    <a:gd name="connsiteX4" fmla="*/ 0 w 7467600"/>
                    <a:gd name="connsiteY4" fmla="*/ 0 h 2040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67600" h="2040124">
                      <a:moveTo>
                        <a:pt x="0" y="0"/>
                      </a:moveTo>
                      <a:lnTo>
                        <a:pt x="7467600" y="0"/>
                      </a:lnTo>
                      <a:lnTo>
                        <a:pt x="7467600" y="2040124"/>
                      </a:lnTo>
                      <a:lnTo>
                        <a:pt x="0" y="20401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z="-190500" extrusionH="12700" prstMaterial="plastic">
                  <a:bevelT w="50800" h="50800"/>
                </a:sp3d>
              </p:spPr>
              <p:style>
                <a:lnRef idx="0">
                  <a:schemeClr val="dk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3">
                    <a:shade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shade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3820" tIns="83820" rIns="83820" bIns="83820" numCol="1" spcCol="1270" anchor="ctr" anchorCtr="0">
                  <a:noAutofit/>
                </a:bodyPr>
                <a:lstStyle/>
                <a:p>
                  <a:pPr marL="0" lvl="0" indent="0" algn="l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2200" kern="1200" dirty="0">
                    <a:solidFill>
                      <a:srgbClr val="7030A0"/>
                    </a:solidFill>
                    <a:latin typeface="+mn-lt"/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D1EAD526-E0B1-F5B2-3F7A-6E398DE33C83}"/>
                    </a:ext>
                  </a:extLst>
                </p:cNvPr>
                <p:cNvSpPr/>
                <p:nvPr/>
              </p:nvSpPr>
              <p:spPr>
                <a:xfrm>
                  <a:off x="1193800" y="4007704"/>
                  <a:ext cx="3693478" cy="2748537"/>
                </a:xfrm>
                <a:custGeom>
                  <a:avLst/>
                  <a:gdLst>
                    <a:gd name="connsiteX0" fmla="*/ 0 w 3733799"/>
                    <a:gd name="connsiteY0" fmla="*/ 0 h 2846227"/>
                    <a:gd name="connsiteX1" fmla="*/ 3733799 w 3733799"/>
                    <a:gd name="connsiteY1" fmla="*/ 0 h 2846227"/>
                    <a:gd name="connsiteX2" fmla="*/ 3733799 w 3733799"/>
                    <a:gd name="connsiteY2" fmla="*/ 2846227 h 2846227"/>
                    <a:gd name="connsiteX3" fmla="*/ 0 w 3733799"/>
                    <a:gd name="connsiteY3" fmla="*/ 2846227 h 2846227"/>
                    <a:gd name="connsiteX4" fmla="*/ 0 w 3733799"/>
                    <a:gd name="connsiteY4" fmla="*/ 0 h 2846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33799" h="2846227">
                      <a:moveTo>
                        <a:pt x="0" y="0"/>
                      </a:moveTo>
                      <a:lnTo>
                        <a:pt x="3733799" y="0"/>
                      </a:lnTo>
                      <a:lnTo>
                        <a:pt x="3733799" y="2846227"/>
                      </a:lnTo>
                      <a:lnTo>
                        <a:pt x="0" y="28462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plastic">
                  <a:bevelT w="120900" h="88900"/>
                  <a:bevelB w="88900" h="31750" prst="angle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3820" tIns="83820" rIns="83820" bIns="83820" numCol="1" spcCol="1270" anchor="ctr" anchorCtr="0">
                  <a:noAutofit/>
                </a:bodyPr>
                <a:lstStyle/>
                <a:p>
                  <a:pPr marL="0" lvl="0" indent="0" algn="l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2200" kern="1200">
                    <a:latin typeface="+mn-lt"/>
                  </a:endParaRPr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DE27A8B-4893-C47F-2B30-2C84F583EB71}"/>
                    </a:ext>
                  </a:extLst>
                </p:cNvPr>
                <p:cNvSpPr/>
                <p:nvPr/>
              </p:nvSpPr>
              <p:spPr>
                <a:xfrm>
                  <a:off x="4927600" y="4007704"/>
                  <a:ext cx="3693478" cy="2748537"/>
                </a:xfrm>
                <a:custGeom>
                  <a:avLst/>
                  <a:gdLst>
                    <a:gd name="connsiteX0" fmla="*/ 0 w 3733799"/>
                    <a:gd name="connsiteY0" fmla="*/ 0 h 2846227"/>
                    <a:gd name="connsiteX1" fmla="*/ 3733799 w 3733799"/>
                    <a:gd name="connsiteY1" fmla="*/ 0 h 2846227"/>
                    <a:gd name="connsiteX2" fmla="*/ 3733799 w 3733799"/>
                    <a:gd name="connsiteY2" fmla="*/ 2846227 h 2846227"/>
                    <a:gd name="connsiteX3" fmla="*/ 0 w 3733799"/>
                    <a:gd name="connsiteY3" fmla="*/ 2846227 h 2846227"/>
                    <a:gd name="connsiteX4" fmla="*/ 0 w 3733799"/>
                    <a:gd name="connsiteY4" fmla="*/ 0 h 2846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33799" h="2846227">
                      <a:moveTo>
                        <a:pt x="0" y="0"/>
                      </a:moveTo>
                      <a:lnTo>
                        <a:pt x="3733799" y="0"/>
                      </a:lnTo>
                      <a:lnTo>
                        <a:pt x="3733799" y="2846227"/>
                      </a:lnTo>
                      <a:lnTo>
                        <a:pt x="0" y="28462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plastic">
                  <a:bevelT w="120900" h="88900"/>
                  <a:bevelB w="88900" h="31750" prst="angle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3">
                    <a:hueOff val="11250264"/>
                    <a:satOff val="-16880"/>
                    <a:lumOff val="-2745"/>
                    <a:alphaOff val="0"/>
                  </a:schemeClr>
                </a:fillRef>
                <a:effectRef idx="2">
                  <a:schemeClr val="accent3">
                    <a:hueOff val="11250264"/>
                    <a:satOff val="-16880"/>
                    <a:lumOff val="-274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3820" tIns="83820" rIns="83820" bIns="83820" numCol="1" spcCol="1270" anchor="ctr" anchorCtr="0">
                  <a:noAutofit/>
                </a:bodyPr>
                <a:lstStyle/>
                <a:p>
                  <a:pPr marL="0" lvl="0" indent="0" algn="l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2200" kern="1200">
                    <a:latin typeface="+mn-lt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CCF454E-BA96-0B8E-E1B2-4BB0134CCCF2}"/>
                      </a:ext>
                    </a:extLst>
                  </p:cNvPr>
                  <p:cNvSpPr txBox="1"/>
                  <p:nvPr/>
                </p:nvSpPr>
                <p:spPr>
                  <a:xfrm>
                    <a:off x="999067" y="1538403"/>
                    <a:ext cx="7840133" cy="2423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lvl="0" indent="0" algn="l" defTabSz="9779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2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</a:rPr>
                      <a:t>Definition</a:t>
                    </a:r>
                    <a:r>
                      <a:rPr lang="en-US" sz="2200" kern="1200" dirty="0">
                        <a:solidFill>
                          <a:srgbClr val="7030A0"/>
                        </a:solidFill>
                        <a:latin typeface="+mn-lt"/>
                      </a:rPr>
                      <a:t> Tangent Line</a:t>
                    </a:r>
                  </a:p>
                  <a:p>
                    <a:pPr marL="0" lvl="0" indent="0" algn="l" defTabSz="9779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200" kern="1200" dirty="0">
                        <a:solidFill>
                          <a:srgbClr val="7030A0"/>
                        </a:solidFill>
                        <a:latin typeface="+mn-lt"/>
                      </a:rPr>
                      <a:t>The tangent line to the curve </a:t>
                    </a:r>
                    <a14:m>
                      <m:oMath xmlns:m="http://schemas.openxmlformats.org/officeDocument/2006/math"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sz="2200" kern="1200" dirty="0">
                        <a:solidFill>
                          <a:srgbClr val="7030A0"/>
                        </a:solidFill>
                        <a:latin typeface="+mn-lt"/>
                      </a:rPr>
                      <a:t> at the point </a:t>
                    </a:r>
                    <a14:m>
                      <m:oMath xmlns:m="http://schemas.openxmlformats.org/officeDocument/2006/math"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kern="120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kern="120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200" b="0" i="1" kern="120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kern="120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b="0" i="1" kern="120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kern="120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oMath>
                    </a14:m>
                    <a:r>
                      <a:rPr lang="en-US" sz="2200" kern="1200" dirty="0">
                        <a:solidFill>
                          <a:srgbClr val="7030A0"/>
                        </a:solidFill>
                        <a:latin typeface="+mn-lt"/>
                      </a:rPr>
                      <a:t>is that line through P with slope </a:t>
                    </a:r>
                    <a:endParaRPr lang="en-US" sz="2200" b="0" i="1" kern="1200" dirty="0">
                      <a:solidFill>
                        <a:srgbClr val="7030A0"/>
                      </a:solidFill>
                      <a:latin typeface="+mn-lt"/>
                    </a:endParaRPr>
                  </a:p>
                  <a:p>
                    <a:pPr marL="0" lvl="0" indent="0" algn="l" defTabSz="9779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kern="12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b="0" i="1" kern="12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200" b="0" i="1" kern="120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200" b="0" i="1" kern="120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kern="120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200" b="0" i="1" kern="120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200" b="0" i="1" kern="120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200" b="0" i="1" kern="120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200" b="0" i="1" kern="120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kern="120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200" b="0" i="1" kern="120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kern="120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200" b="0" i="1" kern="120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kern="120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b="0" i="1" kern="120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b="0" i="1" kern="120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200" b="0" i="1" kern="120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200" b="0" i="1" kern="120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200" b="0" i="1" kern="120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kern="120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func>
                        </m:oMath>
                      </m:oMathPara>
                    </a14:m>
                    <a:endParaRPr lang="en-US" sz="2200" kern="1200" dirty="0">
                      <a:solidFill>
                        <a:srgbClr val="7030A0"/>
                      </a:solidFill>
                      <a:latin typeface="+mn-lt"/>
                    </a:endParaRPr>
                  </a:p>
                  <a:p>
                    <a:pPr marL="0" lvl="0" indent="0" algn="l" defTabSz="9779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200" kern="1200" dirty="0">
                        <a:solidFill>
                          <a:srgbClr val="7030A0"/>
                        </a:solidFill>
                        <a:latin typeface="+mn-lt"/>
                      </a:rPr>
                      <a:t>provided that this limit exists.</a:t>
                    </a: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78C4A42-D720-4242-8E57-B6BE0E0D72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067" y="1538403"/>
                    <a:ext cx="7840133" cy="2423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11" t="-3015" b="-3518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FC2D076-E06D-8593-B1EB-1D2ED5A93BB5}"/>
                </a:ext>
              </a:extLst>
            </p:cNvPr>
            <p:cNvGrpSpPr/>
            <p:nvPr/>
          </p:nvGrpSpPr>
          <p:grpSpPr>
            <a:xfrm>
              <a:off x="1151467" y="4114800"/>
              <a:ext cx="7306733" cy="2442207"/>
              <a:chOff x="999067" y="4114800"/>
              <a:chExt cx="7306733" cy="24422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F7CD4D0-D76D-F44E-860A-FB88F3905BBF}"/>
                      </a:ext>
                    </a:extLst>
                  </p:cNvPr>
                  <p:cNvSpPr txBox="1"/>
                  <p:nvPr/>
                </p:nvSpPr>
                <p:spPr>
                  <a:xfrm>
                    <a:off x="999067" y="4114800"/>
                    <a:ext cx="3572933" cy="244220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200" dirty="0">
                        <a:latin typeface="+mn-lt"/>
                      </a:rPr>
                      <a:t>Notice that as </a:t>
                    </a:r>
                    <a:r>
                      <a:rPr lang="en-US" sz="2200" i="1" dirty="0">
                        <a:latin typeface="+mn-lt"/>
                      </a:rPr>
                      <a:t>x </a:t>
                    </a:r>
                    <a:r>
                      <a:rPr lang="en-US" sz="2200" dirty="0">
                        <a:latin typeface="+mn-lt"/>
                      </a:rPr>
                      <a:t>approaches </a:t>
                    </a:r>
                    <a:r>
                      <a:rPr lang="en-US" sz="2200" i="1" dirty="0">
                        <a:latin typeface="+mn-lt"/>
                      </a:rPr>
                      <a:t>a</a:t>
                    </a:r>
                    <a:r>
                      <a:rPr lang="en-US" sz="2200" dirty="0">
                        <a:latin typeface="+mn-lt"/>
                      </a:rPr>
                      <a:t>, </a:t>
                    </a:r>
                    <a:r>
                      <a:rPr lang="en-US" sz="2200" i="1" dirty="0">
                        <a:latin typeface="+mn-lt"/>
                      </a:rPr>
                      <a:t>h </a:t>
                    </a:r>
                    <a:r>
                      <a:rPr lang="en-US" sz="2200" dirty="0">
                        <a:latin typeface="+mn-lt"/>
                      </a:rPr>
                      <a:t>approaches 0 (because </a:t>
                    </a:r>
                    <a:r>
                      <a:rPr lang="en-US" sz="2200" i="1" dirty="0">
                        <a:latin typeface="+mn-lt"/>
                      </a:rPr>
                      <a:t>h =</a:t>
                    </a:r>
                    <a:r>
                      <a:rPr lang="en-US" sz="2200" dirty="0">
                        <a:latin typeface="+mn-lt"/>
                      </a:rPr>
                      <a:t> </a:t>
                    </a:r>
                    <a:r>
                      <a:rPr lang="en-US" sz="2200" i="1" dirty="0">
                        <a:latin typeface="+mn-lt"/>
                      </a:rPr>
                      <a:t>x -</a:t>
                    </a:r>
                    <a:r>
                      <a:rPr lang="en-US" sz="2200" dirty="0">
                        <a:latin typeface="+mn-lt"/>
                      </a:rPr>
                      <a:t> </a:t>
                    </a:r>
                    <a:r>
                      <a:rPr lang="en-US" sz="2200" i="1" dirty="0">
                        <a:latin typeface="+mn-lt"/>
                      </a:rPr>
                      <a:t>a</a:t>
                    </a:r>
                    <a:r>
                      <a:rPr lang="en-US" sz="2200" dirty="0">
                        <a:latin typeface="+mn-lt"/>
                      </a:rPr>
                      <a:t>) and so the slope of the tangent line in Definition becomes</a:t>
                    </a:r>
                    <a:endParaRPr lang="en-US" sz="2200" b="0" i="1" dirty="0">
                      <a:solidFill>
                        <a:srgbClr val="7030A0"/>
                      </a:solidFill>
                      <a:latin typeface="+mn-lt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func>
                        </m:oMath>
                      </m:oMathPara>
                    </a14:m>
                    <a:endParaRPr lang="id-ID" sz="2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055A1DF-5AE4-4D9B-9D9C-29D90B70EC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067" y="4114800"/>
                    <a:ext cx="3572933" cy="24422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18" t="-1746" r="-1024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70E8804-8A3A-7237-4BAF-1CB7F4B8A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0001" y="4198332"/>
                <a:ext cx="3225799" cy="23043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9642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3EDF757-B7D2-4A3F-4896-2E846E223B4F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  <a:t>Example 1 </a:t>
            </a:r>
            <a:endParaRPr lang="en-US" sz="3200" b="1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EB5E8F-BF0D-903F-BFFF-8A91D1C27A4A}"/>
              </a:ext>
            </a:extLst>
          </p:cNvPr>
          <p:cNvGrpSpPr/>
          <p:nvPr/>
        </p:nvGrpSpPr>
        <p:grpSpPr>
          <a:xfrm>
            <a:off x="1197571" y="1883316"/>
            <a:ext cx="9124989" cy="4790452"/>
            <a:chOff x="1066800" y="1517556"/>
            <a:chExt cx="9124989" cy="4790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937BC1B-F6FE-DBB8-53CE-FD083D3D56CD}"/>
                    </a:ext>
                  </a:extLst>
                </p:cNvPr>
                <p:cNvSpPr txBox="1"/>
                <p:nvPr/>
              </p:nvSpPr>
              <p:spPr>
                <a:xfrm>
                  <a:off x="1066800" y="1517556"/>
                  <a:ext cx="9124989" cy="9115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2200" b="0" i="0" u="none" strike="noStrike" baseline="0" dirty="0">
                      <a:latin typeface="+mn-lt"/>
                    </a:rPr>
                    <a:t>Find an equation of the tangent line to the hyperbola </a:t>
                  </a:r>
                  <a14:m>
                    <m:oMath xmlns:m="http://schemas.openxmlformats.org/officeDocument/2006/math"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a14:m>
                  <a:r>
                    <a:rPr lang="en-US" sz="2200" b="0" i="0" u="none" strike="noStrike" baseline="0" dirty="0">
                      <a:latin typeface="+mn-lt"/>
                    </a:rPr>
                    <a:t> at the </a:t>
                  </a:r>
                  <a:r>
                    <a:rPr lang="id-ID" sz="2200" b="0" i="0" u="none" strike="noStrike" baseline="0" dirty="0">
                      <a:latin typeface="+mn-lt"/>
                    </a:rPr>
                    <a:t>point </a:t>
                  </a:r>
                  <a:r>
                    <a:rPr lang="en-US" sz="2200" b="0" i="0" u="none" strike="noStrike" baseline="0" dirty="0">
                      <a:latin typeface="+mn-lt"/>
                    </a:rPr>
                    <a:t>(</a:t>
                  </a:r>
                  <a:r>
                    <a:rPr lang="id-ID" sz="2200" b="0" i="0" u="none" strike="noStrike" baseline="0" dirty="0">
                      <a:latin typeface="+mn-lt"/>
                    </a:rPr>
                    <a:t>3, 1</a:t>
                  </a:r>
                  <a:r>
                    <a:rPr lang="en-US" sz="2200" b="0" i="0" u="none" strike="noStrike" baseline="0" dirty="0">
                      <a:latin typeface="+mn-lt"/>
                    </a:rPr>
                    <a:t>)</a:t>
                  </a:r>
                  <a:r>
                    <a:rPr lang="id-ID" sz="2200" b="0" i="0" u="none" strike="noStrike" baseline="0" dirty="0">
                      <a:latin typeface="+mn-lt"/>
                    </a:rPr>
                    <a:t>.</a:t>
                  </a:r>
                  <a:endParaRPr lang="en-US" sz="2200" dirty="0">
                    <a:latin typeface="+mn-lt"/>
                  </a:endParaRPr>
                </a:p>
                <a:p>
                  <a:r>
                    <a:rPr lang="en-US" sz="2200" dirty="0">
                      <a:latin typeface="+mn-lt"/>
                    </a:rPr>
                    <a:t>        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937BC1B-F6FE-DBB8-53CE-FD083D3D5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1517556"/>
                  <a:ext cx="9124989" cy="911532"/>
                </a:xfrm>
                <a:prstGeom prst="rect">
                  <a:avLst/>
                </a:prstGeom>
                <a:blipFill>
                  <a:blip r:embed="rId2"/>
                  <a:stretch>
                    <a:fillRect l="-86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7E8330-CBB5-D417-BCB8-5AD212E15414}"/>
                </a:ext>
              </a:extLst>
            </p:cNvPr>
            <p:cNvGrpSpPr/>
            <p:nvPr/>
          </p:nvGrpSpPr>
          <p:grpSpPr>
            <a:xfrm>
              <a:off x="1121371" y="2950171"/>
              <a:ext cx="707429" cy="707429"/>
              <a:chOff x="-384644" y="4222147"/>
              <a:chExt cx="707429" cy="707429"/>
            </a:xfrm>
          </p:grpSpPr>
          <p:sp>
            <p:nvSpPr>
              <p:cNvPr id="29" name="Chord 28">
                <a:extLst>
                  <a:ext uri="{FF2B5EF4-FFF2-40B4-BE49-F238E27FC236}">
                    <a16:creationId xmlns:a16="http://schemas.microsoft.com/office/drawing/2014/main" id="{E7418461-CFAC-34AA-EB5B-6FA558F6FAD9}"/>
                  </a:ext>
                </a:extLst>
              </p:cNvPr>
              <p:cNvSpPr/>
              <p:nvPr/>
            </p:nvSpPr>
            <p:spPr>
              <a:xfrm>
                <a:off x="-384644" y="4222147"/>
                <a:ext cx="707429" cy="707429"/>
              </a:xfrm>
              <a:prstGeom prst="chord">
                <a:avLst>
                  <a:gd name="adj1" fmla="val 4800000"/>
                  <a:gd name="adj2" fmla="val 16800000"/>
                </a:avLst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Partial Circle 29">
                <a:extLst>
                  <a:ext uri="{FF2B5EF4-FFF2-40B4-BE49-F238E27FC236}">
                    <a16:creationId xmlns:a16="http://schemas.microsoft.com/office/drawing/2014/main" id="{95C05AD0-FCC7-44E9-292A-77CB9174DAF6}"/>
                  </a:ext>
                </a:extLst>
              </p:cNvPr>
              <p:cNvSpPr/>
              <p:nvPr/>
            </p:nvSpPr>
            <p:spPr>
              <a:xfrm>
                <a:off x="-313901" y="4292890"/>
                <a:ext cx="565943" cy="565943"/>
              </a:xfrm>
              <a:prstGeom prst="pie">
                <a:avLst>
                  <a:gd name="adj1" fmla="val 9000000"/>
                  <a:gd name="adj2" fmla="val 16200000"/>
                </a:avLst>
              </a:prstGeom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C01D32E-E0D4-F2EE-5C57-89C0214BD32D}"/>
                </a:ext>
              </a:extLst>
            </p:cNvPr>
            <p:cNvGrpSpPr/>
            <p:nvPr/>
          </p:nvGrpSpPr>
          <p:grpSpPr>
            <a:xfrm>
              <a:off x="1197571" y="5486400"/>
              <a:ext cx="707429" cy="707429"/>
              <a:chOff x="6015165" y="3973889"/>
              <a:chExt cx="707429" cy="707429"/>
            </a:xfrm>
          </p:grpSpPr>
          <p:sp>
            <p:nvSpPr>
              <p:cNvPr id="27" name="Chord 26">
                <a:extLst>
                  <a:ext uri="{FF2B5EF4-FFF2-40B4-BE49-F238E27FC236}">
                    <a16:creationId xmlns:a16="http://schemas.microsoft.com/office/drawing/2014/main" id="{D04AA7BB-1CB7-8AF0-73C7-1A0D0D8C9684}"/>
                  </a:ext>
                </a:extLst>
              </p:cNvPr>
              <p:cNvSpPr/>
              <p:nvPr/>
            </p:nvSpPr>
            <p:spPr>
              <a:xfrm>
                <a:off x="6015165" y="3973889"/>
                <a:ext cx="707429" cy="707429"/>
              </a:xfrm>
              <a:prstGeom prst="chord">
                <a:avLst>
                  <a:gd name="adj1" fmla="val 4800000"/>
                  <a:gd name="adj2" fmla="val 16800000"/>
                </a:avLst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Partial Circle 27">
                <a:extLst>
                  <a:ext uri="{FF2B5EF4-FFF2-40B4-BE49-F238E27FC236}">
                    <a16:creationId xmlns:a16="http://schemas.microsoft.com/office/drawing/2014/main" id="{074E89EC-8939-1856-82DA-4FE5F693DFD6}"/>
                  </a:ext>
                </a:extLst>
              </p:cNvPr>
              <p:cNvSpPr/>
              <p:nvPr/>
            </p:nvSpPr>
            <p:spPr>
              <a:xfrm>
                <a:off x="6085908" y="4044632"/>
                <a:ext cx="565943" cy="565943"/>
              </a:xfrm>
              <a:prstGeom prst="pie">
                <a:avLst>
                  <a:gd name="adj1" fmla="val 5400000"/>
                  <a:gd name="adj2" fmla="val 16200000"/>
                </a:avLst>
              </a:prstGeom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6B6D1FB-4A57-1134-2A75-EA299B85C660}"/>
                    </a:ext>
                  </a:extLst>
                </p:cNvPr>
                <p:cNvSpPr txBox="1"/>
                <p:nvPr/>
              </p:nvSpPr>
              <p:spPr>
                <a:xfrm>
                  <a:off x="1758057" y="5397309"/>
                  <a:ext cx="6931431" cy="9106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200" dirty="0">
                      <a:latin typeface="+mn-lt"/>
                    </a:rPr>
                    <a:t>A</a:t>
                  </a:r>
                  <a:r>
                    <a:rPr lang="en-US" sz="2200" b="0" i="0" u="none" strike="noStrike" baseline="0" dirty="0">
                      <a:latin typeface="+mn-lt"/>
                    </a:rPr>
                    <a:t>n equation of the tangent at the point </a:t>
                  </a:r>
                  <a:r>
                    <a:rPr lang="en-US" sz="2200" dirty="0">
                      <a:latin typeface="+mn-lt"/>
                    </a:rPr>
                    <a:t>(</a:t>
                  </a:r>
                  <a:r>
                    <a:rPr lang="en-US" sz="2200" b="0" i="0" u="none" strike="noStrike" baseline="0" dirty="0">
                      <a:latin typeface="+mn-lt"/>
                    </a:rPr>
                    <a:t>3, 1) is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−1=−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a14:m>
                  <a:r>
                    <a:rPr lang="en-US" sz="2200" dirty="0">
                      <a:latin typeface="+mn-lt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−6=0</m:t>
                      </m:r>
                    </m:oMath>
                  </a14:m>
                  <a:endParaRPr lang="id-ID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9D614DE-D0A2-4171-97A5-3C95C64EB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8057" y="5397309"/>
                  <a:ext cx="6931431" cy="910699"/>
                </a:xfrm>
                <a:prstGeom prst="rect">
                  <a:avLst/>
                </a:prstGeom>
                <a:blipFill>
                  <a:blip r:embed="rId3"/>
                  <a:stretch>
                    <a:fillRect l="-1143" t="-4000" b="-5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0CC2FB4-0BCC-0A38-F347-E08175E11862}"/>
                    </a:ext>
                  </a:extLst>
                </p:cNvPr>
                <p:cNvSpPr txBox="1"/>
                <p:nvPr/>
              </p:nvSpPr>
              <p:spPr>
                <a:xfrm>
                  <a:off x="1629540" y="2842166"/>
                  <a:ext cx="3247260" cy="21108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 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(3+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 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0748340-C833-4EDD-AE41-E84C69226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540" y="2842166"/>
                  <a:ext cx="3247260" cy="21108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614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09A6029-9EF6-A4AB-7D49-5405D926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Derivatives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CFF985-C8DF-1A3C-051C-66BC4A09C7F3}"/>
              </a:ext>
            </a:extLst>
          </p:cNvPr>
          <p:cNvGrpSpPr/>
          <p:nvPr/>
        </p:nvGrpSpPr>
        <p:grpSpPr>
          <a:xfrm>
            <a:off x="1487147" y="1598349"/>
            <a:ext cx="7714343" cy="5337702"/>
            <a:chOff x="990600" y="1469745"/>
            <a:chExt cx="7714343" cy="533770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EF0442-4D88-3D68-1CE5-CBAE39EF39EE}"/>
                </a:ext>
              </a:extLst>
            </p:cNvPr>
            <p:cNvGrpSpPr/>
            <p:nvPr/>
          </p:nvGrpSpPr>
          <p:grpSpPr>
            <a:xfrm>
              <a:off x="1036939" y="1469745"/>
              <a:ext cx="7668004" cy="2721255"/>
              <a:chOff x="1143000" y="1626723"/>
              <a:chExt cx="7668004" cy="3541482"/>
            </a:xfrm>
          </p:grpSpPr>
          <p:sp>
            <p:nvSpPr>
              <p:cNvPr id="11" name="Straight Connector 10">
                <a:extLst>
                  <a:ext uri="{FF2B5EF4-FFF2-40B4-BE49-F238E27FC236}">
                    <a16:creationId xmlns:a16="http://schemas.microsoft.com/office/drawing/2014/main" id="{91325666-2956-E3D3-A20C-A1F53BFD570C}"/>
                  </a:ext>
                </a:extLst>
              </p:cNvPr>
              <p:cNvSpPr/>
              <p:nvPr/>
            </p:nvSpPr>
            <p:spPr>
              <a:xfrm>
                <a:off x="1267204" y="5161697"/>
                <a:ext cx="7543800" cy="0"/>
              </a:xfrm>
              <a:prstGeom prst="lin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Straight Connector 11">
                <a:extLst>
                  <a:ext uri="{FF2B5EF4-FFF2-40B4-BE49-F238E27FC236}">
                    <a16:creationId xmlns:a16="http://schemas.microsoft.com/office/drawing/2014/main" id="{C62A66D5-0802-80EC-5D0C-4768D87A49C3}"/>
                  </a:ext>
                </a:extLst>
              </p:cNvPr>
              <p:cNvSpPr/>
              <p:nvPr/>
            </p:nvSpPr>
            <p:spPr>
              <a:xfrm>
                <a:off x="1267204" y="2327406"/>
                <a:ext cx="7543800" cy="0"/>
              </a:xfrm>
              <a:prstGeom prst="lin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A672DDA-D413-9EC6-B86F-1B5C7156D40D}"/>
                  </a:ext>
                </a:extLst>
              </p:cNvPr>
              <p:cNvSpPr/>
              <p:nvPr/>
            </p:nvSpPr>
            <p:spPr>
              <a:xfrm>
                <a:off x="3228592" y="1626723"/>
                <a:ext cx="5582412" cy="700683"/>
              </a:xfrm>
              <a:custGeom>
                <a:avLst/>
                <a:gdLst>
                  <a:gd name="connsiteX0" fmla="*/ 0 w 5582412"/>
                  <a:gd name="connsiteY0" fmla="*/ 0 h 700683"/>
                  <a:gd name="connsiteX1" fmla="*/ 5582412 w 5582412"/>
                  <a:gd name="connsiteY1" fmla="*/ 0 h 700683"/>
                  <a:gd name="connsiteX2" fmla="*/ 5582412 w 5582412"/>
                  <a:gd name="connsiteY2" fmla="*/ 700683 h 700683"/>
                  <a:gd name="connsiteX3" fmla="*/ 0 w 5582412"/>
                  <a:gd name="connsiteY3" fmla="*/ 700683 h 700683"/>
                  <a:gd name="connsiteX4" fmla="*/ 0 w 5582412"/>
                  <a:gd name="connsiteY4" fmla="*/ 0 h 70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2412" h="700683">
                    <a:moveTo>
                      <a:pt x="0" y="0"/>
                    </a:moveTo>
                    <a:lnTo>
                      <a:pt x="5582412" y="0"/>
                    </a:lnTo>
                    <a:lnTo>
                      <a:pt x="5582412" y="700683"/>
                    </a:lnTo>
                    <a:lnTo>
                      <a:pt x="0" y="70068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7625" tIns="47625" rIns="47625" bIns="47625" numCol="1" spcCol="1270" anchor="b" anchorCtr="0">
                <a:noAutofit/>
              </a:bodyPr>
              <a:lstStyle/>
              <a:p>
                <a:pPr marL="0" lvl="0" indent="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200" kern="12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FB920E-9E76-5073-76BD-43BC0031F2E5}"/>
                  </a:ext>
                </a:extLst>
              </p:cNvPr>
              <p:cNvSpPr/>
              <p:nvPr/>
            </p:nvSpPr>
            <p:spPr>
              <a:xfrm>
                <a:off x="1143009" y="1626723"/>
                <a:ext cx="2458207" cy="700683"/>
              </a:xfrm>
              <a:custGeom>
                <a:avLst/>
                <a:gdLst>
                  <a:gd name="connsiteX0" fmla="*/ 116804 w 2458207"/>
                  <a:gd name="connsiteY0" fmla="*/ 0 h 700683"/>
                  <a:gd name="connsiteX1" fmla="*/ 2341403 w 2458207"/>
                  <a:gd name="connsiteY1" fmla="*/ 0 h 700683"/>
                  <a:gd name="connsiteX2" fmla="*/ 2458207 w 2458207"/>
                  <a:gd name="connsiteY2" fmla="*/ 116804 h 700683"/>
                  <a:gd name="connsiteX3" fmla="*/ 2458207 w 2458207"/>
                  <a:gd name="connsiteY3" fmla="*/ 700683 h 700683"/>
                  <a:gd name="connsiteX4" fmla="*/ 2458207 w 2458207"/>
                  <a:gd name="connsiteY4" fmla="*/ 700683 h 700683"/>
                  <a:gd name="connsiteX5" fmla="*/ 0 w 2458207"/>
                  <a:gd name="connsiteY5" fmla="*/ 700683 h 700683"/>
                  <a:gd name="connsiteX6" fmla="*/ 0 w 2458207"/>
                  <a:gd name="connsiteY6" fmla="*/ 700683 h 700683"/>
                  <a:gd name="connsiteX7" fmla="*/ 0 w 2458207"/>
                  <a:gd name="connsiteY7" fmla="*/ 116804 h 700683"/>
                  <a:gd name="connsiteX8" fmla="*/ 116804 w 2458207"/>
                  <a:gd name="connsiteY8" fmla="*/ 0 h 70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8207" h="700683">
                    <a:moveTo>
                      <a:pt x="116804" y="0"/>
                    </a:moveTo>
                    <a:lnTo>
                      <a:pt x="2341403" y="0"/>
                    </a:lnTo>
                    <a:cubicBezTo>
                      <a:pt x="2405912" y="0"/>
                      <a:pt x="2458207" y="52295"/>
                      <a:pt x="2458207" y="116804"/>
                    </a:cubicBezTo>
                    <a:lnTo>
                      <a:pt x="2458207" y="700683"/>
                    </a:lnTo>
                    <a:lnTo>
                      <a:pt x="2458207" y="700683"/>
                    </a:lnTo>
                    <a:lnTo>
                      <a:pt x="0" y="700683"/>
                    </a:lnTo>
                    <a:lnTo>
                      <a:pt x="0" y="700683"/>
                    </a:lnTo>
                    <a:lnTo>
                      <a:pt x="0" y="116804"/>
                    </a:lnTo>
                    <a:cubicBezTo>
                      <a:pt x="0" y="52295"/>
                      <a:pt x="52295" y="0"/>
                      <a:pt x="116804" y="0"/>
                    </a:cubicBezTo>
                    <a:close/>
                  </a:path>
                </a:pathLst>
              </a:custGeom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836" tIns="81836" rIns="81836" bIns="47625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kern="1200" dirty="0"/>
                  <a:t>Definition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5B842814-8BC8-D309-22C8-9A7D3CDB17A5}"/>
                      </a:ext>
                    </a:extLst>
                  </p:cNvPr>
                  <p:cNvSpPr/>
                  <p:nvPr/>
                </p:nvSpPr>
                <p:spPr>
                  <a:xfrm>
                    <a:off x="1143000" y="2327406"/>
                    <a:ext cx="7543800" cy="1401576"/>
                  </a:xfrm>
                  <a:custGeom>
                    <a:avLst/>
                    <a:gdLst>
                      <a:gd name="connsiteX0" fmla="*/ 0 w 7543800"/>
                      <a:gd name="connsiteY0" fmla="*/ 0 h 1401576"/>
                      <a:gd name="connsiteX1" fmla="*/ 7543800 w 7543800"/>
                      <a:gd name="connsiteY1" fmla="*/ 0 h 1401576"/>
                      <a:gd name="connsiteX2" fmla="*/ 7543800 w 7543800"/>
                      <a:gd name="connsiteY2" fmla="*/ 1401576 h 1401576"/>
                      <a:gd name="connsiteX3" fmla="*/ 0 w 7543800"/>
                      <a:gd name="connsiteY3" fmla="*/ 1401576 h 1401576"/>
                      <a:gd name="connsiteX4" fmla="*/ 0 w 7543800"/>
                      <a:gd name="connsiteY4" fmla="*/ 0 h 1401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43800" h="1401576">
                        <a:moveTo>
                          <a:pt x="0" y="0"/>
                        </a:moveTo>
                        <a:lnTo>
                          <a:pt x="7543800" y="0"/>
                        </a:lnTo>
                        <a:lnTo>
                          <a:pt x="7543800" y="1401576"/>
                        </a:lnTo>
                        <a:lnTo>
                          <a:pt x="0" y="140157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0">
                    <a:schemeClr val="dk1">
                      <a:alpha val="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47625" tIns="47625" rIns="47625" bIns="47625" numCol="1" spcCol="1270" anchor="t" anchorCtr="0">
                    <a:noAutofit/>
                  </a:bodyPr>
                  <a:lstStyle/>
                  <a:p>
                    <a:pPr algn="l"/>
                    <a:r>
                      <a:rPr lang="en-US" sz="2200" b="0" i="0" u="none" strike="noStrike" baseline="0" dirty="0"/>
                      <a:t>The </a:t>
                    </a:r>
                    <a:r>
                      <a:rPr lang="en-US" sz="2200" b="1" i="0" u="none" strike="noStrike" baseline="0" dirty="0"/>
                      <a:t>derivative of a function </a:t>
                    </a:r>
                    <a:r>
                      <a:rPr lang="en-US" sz="2200" b="1" i="1" u="none" strike="noStrike" baseline="0" dirty="0"/>
                      <a:t>f </a:t>
                    </a:r>
                    <a:r>
                      <a:rPr lang="en-US" sz="2200" b="1" i="0" u="none" strike="noStrike" baseline="0" dirty="0"/>
                      <a:t>at a number </a:t>
                    </a:r>
                    <a:r>
                      <a:rPr lang="en-US" sz="2200" b="1" i="1" u="none" strike="noStrike" baseline="0" dirty="0"/>
                      <a:t>a</a:t>
                    </a:r>
                    <a:r>
                      <a:rPr lang="en-US" sz="2200" b="0" i="0" u="none" strike="noStrike" baseline="0" dirty="0"/>
                      <a:t>, denoted by </a:t>
                    </a:r>
                    <a:r>
                      <a:rPr lang="en-US" sz="2200" b="0" i="1" u="none" strike="noStrike" baseline="0" dirty="0"/>
                      <a:t>f ‘(a)</a:t>
                    </a:r>
                    <a:r>
                      <a:rPr lang="en-US" sz="2200" b="0" i="0" u="none" strike="noStrike" baseline="0" dirty="0"/>
                      <a:t>, </a:t>
                    </a:r>
                    <a:r>
                      <a:rPr lang="id-ID" sz="2200" b="0" i="0" u="none" strike="noStrike" baseline="0" dirty="0"/>
                      <a:t>is</a:t>
                    </a:r>
                    <a:endParaRPr lang="en-US" sz="2200" b="0" i="1" kern="1200" dirty="0"/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2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kern="120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200" b="0" i="1" kern="120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kern="12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200" b="0" i="1" kern="120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2200" i="1" kern="120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2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kern="12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200" i="1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200" i="1" kern="1200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2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kern="12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2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kern="120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200" i="1" kern="12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i="1" kern="120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2200" i="1" kern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i="1" kern="12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i="1" kern="12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b="0" i="1" kern="120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200" i="1" kern="12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200" i="1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func>
                        </m:oMath>
                      </m:oMathPara>
                    </a14:m>
                    <a:endParaRPr lang="en-US" sz="2200" kern="1200" dirty="0"/>
                  </a:p>
                  <a:p>
                    <a:pPr algn="l"/>
                    <a:r>
                      <a:rPr lang="id-ID" sz="2200" b="0" i="0" u="none" strike="noStrike" baseline="0" dirty="0"/>
                      <a:t>if this limit exists.</a:t>
                    </a:r>
                    <a:endParaRPr lang="en-US" sz="2200" kern="1200" dirty="0"/>
                  </a:p>
                </p:txBody>
              </p:sp>
            </mc:Choice>
            <mc:Fallback xmlns=""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6AB340F4-8104-4C5A-BD36-63BAAFCBEC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2327406"/>
                    <a:ext cx="7543800" cy="1401576"/>
                  </a:xfrm>
                  <a:custGeom>
                    <a:avLst/>
                    <a:gdLst>
                      <a:gd name="connsiteX0" fmla="*/ 0 w 7543800"/>
                      <a:gd name="connsiteY0" fmla="*/ 0 h 1401576"/>
                      <a:gd name="connsiteX1" fmla="*/ 7543800 w 7543800"/>
                      <a:gd name="connsiteY1" fmla="*/ 0 h 1401576"/>
                      <a:gd name="connsiteX2" fmla="*/ 7543800 w 7543800"/>
                      <a:gd name="connsiteY2" fmla="*/ 1401576 h 1401576"/>
                      <a:gd name="connsiteX3" fmla="*/ 0 w 7543800"/>
                      <a:gd name="connsiteY3" fmla="*/ 1401576 h 1401576"/>
                      <a:gd name="connsiteX4" fmla="*/ 0 w 7543800"/>
                      <a:gd name="connsiteY4" fmla="*/ 0 h 1401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43800" h="1401576">
                        <a:moveTo>
                          <a:pt x="0" y="0"/>
                        </a:moveTo>
                        <a:lnTo>
                          <a:pt x="7543800" y="0"/>
                        </a:lnTo>
                        <a:lnTo>
                          <a:pt x="7543800" y="1401576"/>
                        </a:lnTo>
                        <a:lnTo>
                          <a:pt x="0" y="140157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>
                    <a:blip r:embed="rId2"/>
                    <a:stretch>
                      <a:fillRect l="-1616" t="-3390" r="-323" b="-42938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92AF740-B9D8-4923-F109-DFCA321DD0B1}"/>
                  </a:ext>
                </a:extLst>
              </p:cNvPr>
              <p:cNvSpPr/>
              <p:nvPr/>
            </p:nvSpPr>
            <p:spPr>
              <a:xfrm>
                <a:off x="1172861" y="4467522"/>
                <a:ext cx="2458207" cy="700683"/>
              </a:xfrm>
              <a:custGeom>
                <a:avLst/>
                <a:gdLst>
                  <a:gd name="connsiteX0" fmla="*/ 116804 w 2458207"/>
                  <a:gd name="connsiteY0" fmla="*/ 0 h 700683"/>
                  <a:gd name="connsiteX1" fmla="*/ 2341403 w 2458207"/>
                  <a:gd name="connsiteY1" fmla="*/ 0 h 700683"/>
                  <a:gd name="connsiteX2" fmla="*/ 2458207 w 2458207"/>
                  <a:gd name="connsiteY2" fmla="*/ 116804 h 700683"/>
                  <a:gd name="connsiteX3" fmla="*/ 2458207 w 2458207"/>
                  <a:gd name="connsiteY3" fmla="*/ 700683 h 700683"/>
                  <a:gd name="connsiteX4" fmla="*/ 2458207 w 2458207"/>
                  <a:gd name="connsiteY4" fmla="*/ 700683 h 700683"/>
                  <a:gd name="connsiteX5" fmla="*/ 0 w 2458207"/>
                  <a:gd name="connsiteY5" fmla="*/ 700683 h 700683"/>
                  <a:gd name="connsiteX6" fmla="*/ 0 w 2458207"/>
                  <a:gd name="connsiteY6" fmla="*/ 700683 h 700683"/>
                  <a:gd name="connsiteX7" fmla="*/ 0 w 2458207"/>
                  <a:gd name="connsiteY7" fmla="*/ 116804 h 700683"/>
                  <a:gd name="connsiteX8" fmla="*/ 116804 w 2458207"/>
                  <a:gd name="connsiteY8" fmla="*/ 0 h 70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8207" h="700683">
                    <a:moveTo>
                      <a:pt x="116804" y="0"/>
                    </a:moveTo>
                    <a:lnTo>
                      <a:pt x="2341403" y="0"/>
                    </a:lnTo>
                    <a:cubicBezTo>
                      <a:pt x="2405912" y="0"/>
                      <a:pt x="2458207" y="52295"/>
                      <a:pt x="2458207" y="116804"/>
                    </a:cubicBezTo>
                    <a:lnTo>
                      <a:pt x="2458207" y="700683"/>
                    </a:lnTo>
                    <a:lnTo>
                      <a:pt x="2458207" y="700683"/>
                    </a:lnTo>
                    <a:lnTo>
                      <a:pt x="0" y="700683"/>
                    </a:lnTo>
                    <a:lnTo>
                      <a:pt x="0" y="700683"/>
                    </a:lnTo>
                    <a:lnTo>
                      <a:pt x="0" y="116804"/>
                    </a:lnTo>
                    <a:cubicBezTo>
                      <a:pt x="0" y="52295"/>
                      <a:pt x="52295" y="0"/>
                      <a:pt x="116804" y="0"/>
                    </a:cubicBezTo>
                    <a:close/>
                  </a:path>
                </a:pathLst>
              </a:custGeom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836" tIns="81836" rIns="81836" bIns="47625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kern="1200" dirty="0"/>
                  <a:t>Example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4456F2A-2731-A6A3-5D48-389746E115FA}"/>
                    </a:ext>
                  </a:extLst>
                </p:cNvPr>
                <p:cNvSpPr txBox="1"/>
                <p:nvPr/>
              </p:nvSpPr>
              <p:spPr>
                <a:xfrm>
                  <a:off x="990600" y="4267200"/>
                  <a:ext cx="7696200" cy="25402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2000" b="0" i="0" u="none" strike="noStrike" baseline="0" dirty="0">
                      <a:latin typeface="+mn-lt"/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then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oMath>
                    </m:oMathPara>
                  </a14:m>
                  <a:endParaRPr lang="en-US" sz="2000" b="0" i="1" dirty="0">
                    <a:latin typeface="Cambria Math" panose="02040503050406030204" pitchFamily="18" charset="0"/>
                  </a:endParaRPr>
                </a:p>
                <a:p>
                  <a:pPr marL="623888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+9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+9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−8)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oMath>
                    </m:oMathPara>
                  </a14:m>
                  <a:endParaRPr lang="en-US" sz="2000" b="0" dirty="0">
                    <a:latin typeface="+mn-lt"/>
                  </a:endParaRPr>
                </a:p>
                <a:p>
                  <a:endParaRPr lang="id-ID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4C64BB3-3FE4-4360-B2CA-A7B6FAB04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4267200"/>
                  <a:ext cx="7696200" cy="2540247"/>
                </a:xfrm>
                <a:prstGeom prst="rect">
                  <a:avLst/>
                </a:prstGeom>
                <a:blipFill>
                  <a:blip r:embed="rId3"/>
                  <a:stretch>
                    <a:fillRect l="-872" t="-119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653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Flow_SignoffStatus xmlns="47793baa-3cbb-486e-a055-4d42ce3882d7" xsi:nil="true"/>
    <_dlc_DocId xmlns="9fdf624c-fedc-4f6c-b928-0c7bf4c9e100">J56STF5CZXNR-2061195910-691142</_dlc_DocId>
    <_dlc_DocIdUrl xmlns="9fdf624c-fedc-4f6c-b928-0c7bf4c9e100">
      <Url>https://binusianorg.sharepoint.com/sites/arc/_layouts/15/DocIdRedir.aspx?ID=J56STF5CZXNR-2061195910-691142</Url>
      <Description>J56STF5CZXNR-2061195910-691142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340CFFCDDB44F9904404F1FA9688C" ma:contentTypeVersion="15" ma:contentTypeDescription="Create a new document." ma:contentTypeScope="" ma:versionID="939164fb4ce9d77da8b44cb5205bf59b">
  <xsd:schema xmlns:xsd="http://www.w3.org/2001/XMLSchema" xmlns:xs="http://www.w3.org/2001/XMLSchema" xmlns:p="http://schemas.microsoft.com/office/2006/metadata/properties" xmlns:ns2="9fdf624c-fedc-4f6c-b928-0c7bf4c9e100" xmlns:ns3="47793baa-3cbb-486e-a055-4d42ce3882d7" xmlns:ns4="http://schemas.microsoft.com/sharepoint/v3/fields" targetNamespace="http://schemas.microsoft.com/office/2006/metadata/properties" ma:root="true" ma:fieldsID="63b003db5a72b2282a54ad3b1f995462" ns2:_="" ns3:_="" ns4:_="">
    <xsd:import namespace="9fdf624c-fedc-4f6c-b928-0c7bf4c9e100"/>
    <xsd:import namespace="47793baa-3cbb-486e-a055-4d42ce3882d7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Flow_SignoffStatus" minOccurs="0"/>
                <xsd:element ref="ns4:_Vers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f624c-fedc-4f6c-b928-0c7bf4c9e10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793baa-3cbb-486e-a055-4d42ce3882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24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6D8D10-5CE6-45C0-899F-3757B0B7638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ED985A4-BE78-47BD-93FF-32CA6D846A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313E50-9F1C-4EB2-8248-D1942A92381A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47793baa-3cbb-486e-a055-4d42ce3882d7"/>
    <ds:schemaRef ds:uri="9fdf624c-fedc-4f6c-b928-0c7bf4c9e100"/>
  </ds:schemaRefs>
</ds:datastoreItem>
</file>

<file path=customXml/itemProps4.xml><?xml version="1.0" encoding="utf-8"?>
<ds:datastoreItem xmlns:ds="http://schemas.openxmlformats.org/officeDocument/2006/customXml" ds:itemID="{61361C9D-5A18-4E58-8BA9-7D22F5AD4A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f624c-fedc-4f6c-b928-0c7bf4c9e100"/>
    <ds:schemaRef ds:uri="47793baa-3cbb-486e-a055-4d42ce3882d7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1201</Words>
  <Application>Microsoft Office PowerPoint</Application>
  <PresentationFormat>Custom</PresentationFormat>
  <Paragraphs>164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Open Sans</vt:lpstr>
      <vt:lpstr>Times New Roman</vt:lpstr>
      <vt:lpstr>Office Theme</vt:lpstr>
      <vt:lpstr>PowerPoint Presentation</vt:lpstr>
      <vt:lpstr>These slides have been adapted from:  Stewart, J. D. Clegg, S. Watson (2020). Calculus Early Transcendentals, 9, USA, Cengage Learning, Inc, 2020. ISBN: 978-1337613927     </vt:lpstr>
      <vt:lpstr>PowerPoint Presentation</vt:lpstr>
      <vt:lpstr>PowerPoint Presentation</vt:lpstr>
      <vt:lpstr>Tangents</vt:lpstr>
      <vt:lpstr>Tangents</vt:lpstr>
      <vt:lpstr>Tangents</vt:lpstr>
      <vt:lpstr>PowerPoint Presentation</vt:lpstr>
      <vt:lpstr>Derivatives</vt:lpstr>
      <vt:lpstr>PowerPoint Presentation</vt:lpstr>
      <vt:lpstr>Derivatives</vt:lpstr>
      <vt:lpstr>Derivatives</vt:lpstr>
      <vt:lpstr>Latihan</vt:lpstr>
      <vt:lpstr>Slope and Derivative</vt:lpstr>
      <vt:lpstr>PowerPoint Presentation</vt:lpstr>
      <vt:lpstr>Higher Derivatives</vt:lpstr>
      <vt:lpstr>Example 2</vt:lpstr>
      <vt:lpstr>Some Basic Rules</vt:lpstr>
      <vt:lpstr>PowerPoint Presentation</vt:lpstr>
      <vt:lpstr>PowerPoint Presentation</vt:lpstr>
      <vt:lpstr>Latihan</vt:lpstr>
      <vt:lpstr>PowerPoint Presentation</vt:lpstr>
      <vt:lpstr>Exponential Functions</vt:lpstr>
      <vt:lpstr>The Product Rule</vt:lpstr>
      <vt:lpstr>The Quotient Rule</vt:lpstr>
      <vt:lpstr>Derivatives of  Trigonometric Functions</vt:lpstr>
      <vt:lpstr>Example 3</vt:lpstr>
      <vt:lpstr>Example 4</vt:lpstr>
      <vt:lpstr>Two Special Trigonometric Limits</vt:lpstr>
      <vt:lpstr>The Chain Rule</vt:lpstr>
      <vt:lpstr>Example 5</vt:lpstr>
      <vt:lpstr>The Power Rule  Combined with the Chain Rule</vt:lpstr>
      <vt:lpstr>Derivatives of  General Exponential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Adhe Lingga Dew</cp:lastModifiedBy>
  <cp:revision>40</cp:revision>
  <dcterms:created xsi:type="dcterms:W3CDTF">2014-01-27T02:13:18Z</dcterms:created>
  <dcterms:modified xsi:type="dcterms:W3CDTF">2023-02-22T02:18:36Z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0x010100144340CFFCDDB44F9904404F1FA9688C</vt:lpwstr>
  </property>
  <property fmtid="{D5CDD505-2E9C-101B-9397-08002B2CF9AE}" pid="3" name="_dlc_DocIdItemGuid">
    <vt:lpwstr>607fc7ea-bc95-4549-a0d4-b252b58b529e</vt:lpwstr>
  </property>
</Properties>
</file>