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9"/>
  </p:notesMasterIdLst>
  <p:sldIdLst>
    <p:sldId id="256" r:id="rId2"/>
    <p:sldId id="257" r:id="rId3"/>
    <p:sldId id="258" r:id="rId4"/>
    <p:sldId id="297" r:id="rId5"/>
    <p:sldId id="299" r:id="rId6"/>
    <p:sldId id="300" r:id="rId7"/>
    <p:sldId id="301" r:id="rId8"/>
    <p:sldId id="302" r:id="rId9"/>
    <p:sldId id="303" r:id="rId10"/>
    <p:sldId id="304" r:id="rId11"/>
    <p:sldId id="305" r:id="rId12"/>
    <p:sldId id="306" r:id="rId13"/>
    <p:sldId id="308" r:id="rId14"/>
    <p:sldId id="309" r:id="rId15"/>
    <p:sldId id="310" r:id="rId16"/>
    <p:sldId id="311" r:id="rId17"/>
    <p:sldId id="259" r:id="rId18"/>
  </p:sldIdLst>
  <p:sldSz cx="9144000" cy="5143500" type="screen16x9"/>
  <p:notesSz cx="6858000" cy="9144000"/>
  <p:embeddedFontLst>
    <p:embeddedFont>
      <p:font typeface="Advent Pro SemiBold" panose="020B0604020202020204" charset="0"/>
      <p:regular r:id="rId20"/>
      <p:bold r:id="rId21"/>
      <p:italic r:id="rId22"/>
      <p:boldItalic r:id="rId23"/>
    </p:embeddedFont>
    <p:embeddedFont>
      <p:font typeface="Fira Sans Extra Condensed Medium" panose="020B0604020202020204" charset="0"/>
      <p:regular r:id="rId24"/>
      <p:bold r:id="rId25"/>
      <p:italic r:id="rId26"/>
      <p:boldItalic r:id="rId27"/>
    </p:embeddedFont>
    <p:embeddedFont>
      <p:font typeface="Livvic Light" pitchFamily="2" charset="0"/>
      <p:regular r:id="rId28"/>
      <p:italic r:id="rId29"/>
    </p:embeddedFont>
    <p:embeddedFont>
      <p:font typeface="Maven Pro" panose="020B0604020202020204" charset="0"/>
      <p:regular r:id="rId30"/>
      <p:bold r:id="rId31"/>
    </p:embeddedFont>
    <p:embeddedFont>
      <p:font typeface="Nunito Light" pitchFamily="2" charset="0"/>
      <p:regular r:id="rId32"/>
      <p:italic r:id="rId33"/>
    </p:embeddedFont>
    <p:embeddedFont>
      <p:font typeface="Share Tech"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7BBE9D-E097-4DF7-A373-E205FCE1FF1D}">
  <a:tblStyle styleId="{577BBE9D-E097-4DF7-A373-E205FCE1FF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3" autoAdjust="0"/>
    <p:restoredTop sz="94660"/>
  </p:normalViewPr>
  <p:slideViewPr>
    <p:cSldViewPr snapToGrid="0">
      <p:cViewPr varScale="1">
        <p:scale>
          <a:sx n="95" d="100"/>
          <a:sy n="95" d="100"/>
        </p:scale>
        <p:origin x="6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0773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2359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3661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1025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2841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20761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0343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6408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4328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9477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3519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6056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33901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9" r:id="rId4"/>
    <p:sldLayoutId id="2147483666" r:id="rId5"/>
    <p:sldLayoutId id="2147483667" r:id="rId6"/>
    <p:sldLayoutId id="214748366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sv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www.kaggle.com/datasets/devanshi23/loan-data-2007-2014"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ksnugroho.medium.com/confusion-matrix-untuk-evaluasi-model-pada-unsupervised-machine-learning-bc4b1ae9ae3f" TargetMode="External"/><Relationship Id="rId5" Type="http://schemas.openxmlformats.org/officeDocument/2006/relationships/hyperlink" Target="https://datasans.medium.com/memahami-roc-dan-auc-2e0e4f3638bf" TargetMode="External"/><Relationship Id="rId4" Type="http://schemas.openxmlformats.org/officeDocument/2006/relationships/hyperlink" Target="https://socs.binus.ac.id/2019/12/26/imbalanced-datase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1561650" y="1474902"/>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sz="6000" dirty="0">
                <a:solidFill>
                  <a:schemeClr val="accent2"/>
                </a:solidFill>
              </a:rPr>
              <a:t>Credit Risk Model</a:t>
            </a:r>
            <a:r>
              <a:rPr lang="en-ID" sz="6000" dirty="0"/>
              <a:t> in Loan Data</a:t>
            </a: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4" name="Google Shape;474;p27"/>
          <p:cNvSpPr txBox="1">
            <a:spLocks noGrp="1"/>
          </p:cNvSpPr>
          <p:nvPr>
            <p:ph type="ctrTitle"/>
          </p:nvPr>
        </p:nvSpPr>
        <p:spPr>
          <a:xfrm>
            <a:off x="710998" y="1597688"/>
            <a:ext cx="1436949" cy="7536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FEATURE ENGINEERING</a:t>
            </a:r>
            <a:endParaRPr b="1" dirty="0"/>
          </a:p>
        </p:txBody>
      </p:sp>
      <p:sp>
        <p:nvSpPr>
          <p:cNvPr id="481" name="Google Shape;481;p27"/>
          <p:cNvSpPr/>
          <p:nvPr/>
        </p:nvSpPr>
        <p:spPr>
          <a:xfrm>
            <a:off x="676646" y="548958"/>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cxnSpLocks/>
            <a:stCxn id="481" idx="1"/>
          </p:cNvCxnSpPr>
          <p:nvPr/>
        </p:nvCxnSpPr>
        <p:spPr>
          <a:xfrm>
            <a:off x="676646" y="961008"/>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1729346" y="310920"/>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800095" y="655475"/>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AFA9071D-BE75-FB9B-18E9-B28FE6D8E4DF}"/>
              </a:ext>
            </a:extLst>
          </p:cNvPr>
          <p:cNvPicPr>
            <a:picLocks noChangeAspect="1"/>
          </p:cNvPicPr>
          <p:nvPr/>
        </p:nvPicPr>
        <p:blipFill>
          <a:blip r:embed="rId3"/>
          <a:stretch>
            <a:fillRect/>
          </a:stretch>
        </p:blipFill>
        <p:spPr>
          <a:xfrm>
            <a:off x="2471231" y="655475"/>
            <a:ext cx="4677428" cy="2324424"/>
          </a:xfrm>
          <a:prstGeom prst="rect">
            <a:avLst/>
          </a:prstGeom>
        </p:spPr>
      </p:pic>
      <p:sp>
        <p:nvSpPr>
          <p:cNvPr id="5" name="TextBox 4">
            <a:extLst>
              <a:ext uri="{FF2B5EF4-FFF2-40B4-BE49-F238E27FC236}">
                <a16:creationId xmlns:a16="http://schemas.microsoft.com/office/drawing/2014/main" id="{0570540B-AF4F-4F1E-D482-A3D4CF06D66D}"/>
              </a:ext>
            </a:extLst>
          </p:cNvPr>
          <p:cNvSpPr txBox="1"/>
          <p:nvPr/>
        </p:nvSpPr>
        <p:spPr>
          <a:xfrm>
            <a:off x="2471896" y="301462"/>
            <a:ext cx="1536734" cy="307777"/>
          </a:xfrm>
          <a:prstGeom prst="rect">
            <a:avLst/>
          </a:prstGeom>
          <a:noFill/>
        </p:spPr>
        <p:txBody>
          <a:bodyPr wrap="square" rtlCol="0">
            <a:spAutoFit/>
          </a:bodyPr>
          <a:lstStyle/>
          <a:p>
            <a:r>
              <a:rPr lang="en-GB" dirty="0" err="1">
                <a:solidFill>
                  <a:srgbClr val="FFC000"/>
                </a:solidFill>
                <a:latin typeface="Maven Pro" panose="020B0604020202020204" charset="0"/>
              </a:rPr>
              <a:t>Setelah</a:t>
            </a:r>
            <a:r>
              <a:rPr lang="en-GB" dirty="0">
                <a:solidFill>
                  <a:srgbClr val="FFC000"/>
                </a:solidFill>
                <a:latin typeface="Maven Pro" panose="020B0604020202020204" charset="0"/>
              </a:rPr>
              <a:t> </a:t>
            </a:r>
            <a:r>
              <a:rPr lang="en-GB" dirty="0" err="1">
                <a:solidFill>
                  <a:srgbClr val="FFC000"/>
                </a:solidFill>
                <a:latin typeface="Maven Pro" panose="020B0604020202020204" charset="0"/>
              </a:rPr>
              <a:t>dihapus</a:t>
            </a:r>
            <a:endParaRPr lang="en-ID" dirty="0">
              <a:solidFill>
                <a:srgbClr val="FFC000"/>
              </a:solidFill>
              <a:latin typeface="Maven Pro" panose="020B0604020202020204" charset="0"/>
            </a:endParaRPr>
          </a:p>
        </p:txBody>
      </p:sp>
      <p:sp>
        <p:nvSpPr>
          <p:cNvPr id="8" name="TextBox 7">
            <a:extLst>
              <a:ext uri="{FF2B5EF4-FFF2-40B4-BE49-F238E27FC236}">
                <a16:creationId xmlns:a16="http://schemas.microsoft.com/office/drawing/2014/main" id="{6C8B09C9-373F-C449-211C-E9E91A41C2DD}"/>
              </a:ext>
            </a:extLst>
          </p:cNvPr>
          <p:cNvSpPr txBox="1"/>
          <p:nvPr/>
        </p:nvSpPr>
        <p:spPr>
          <a:xfrm>
            <a:off x="710998" y="3090145"/>
            <a:ext cx="7305152" cy="523220"/>
          </a:xfrm>
          <a:prstGeom prst="rect">
            <a:avLst/>
          </a:prstGeom>
          <a:noFill/>
        </p:spPr>
        <p:txBody>
          <a:bodyPr wrap="square">
            <a:spAutoFit/>
          </a:bodyPr>
          <a:lstStyle/>
          <a:p>
            <a:r>
              <a:rPr lang="en-ID" dirty="0">
                <a:solidFill>
                  <a:schemeClr val="bg1"/>
                </a:solidFill>
                <a:latin typeface="Maven Pro" panose="020B0604020202020204" charset="0"/>
              </a:rPr>
              <a:t>However, to enter the data into the model, it is necessary to convert it into numbers for columns that are not yet numbers.</a:t>
            </a:r>
          </a:p>
        </p:txBody>
      </p:sp>
    </p:spTree>
    <p:extLst>
      <p:ext uri="{BB962C8B-B14F-4D97-AF65-F5344CB8AC3E}">
        <p14:creationId xmlns:p14="http://schemas.microsoft.com/office/powerpoint/2010/main" val="516623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4" name="Google Shape;474;p27"/>
          <p:cNvSpPr txBox="1">
            <a:spLocks noGrp="1"/>
          </p:cNvSpPr>
          <p:nvPr>
            <p:ph type="ctrTitle"/>
          </p:nvPr>
        </p:nvSpPr>
        <p:spPr>
          <a:xfrm>
            <a:off x="710998" y="1597688"/>
            <a:ext cx="1436949" cy="7536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FEATURE ENGINEERING</a:t>
            </a:r>
            <a:endParaRPr b="1" dirty="0"/>
          </a:p>
        </p:txBody>
      </p:sp>
      <p:sp>
        <p:nvSpPr>
          <p:cNvPr id="481" name="Google Shape;481;p27"/>
          <p:cNvSpPr/>
          <p:nvPr/>
        </p:nvSpPr>
        <p:spPr>
          <a:xfrm>
            <a:off x="676646" y="548958"/>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cxnSpLocks/>
            <a:stCxn id="481" idx="1"/>
          </p:cNvCxnSpPr>
          <p:nvPr/>
        </p:nvCxnSpPr>
        <p:spPr>
          <a:xfrm>
            <a:off x="676646" y="961008"/>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1729346" y="310920"/>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800095" y="655475"/>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AA5218FC-C15F-DB71-E2D2-B43883C38C45}"/>
              </a:ext>
            </a:extLst>
          </p:cNvPr>
          <p:cNvSpPr txBox="1"/>
          <p:nvPr/>
        </p:nvSpPr>
        <p:spPr>
          <a:xfrm>
            <a:off x="676645" y="2672230"/>
            <a:ext cx="8165903" cy="2308324"/>
          </a:xfrm>
          <a:prstGeom prst="rect">
            <a:avLst/>
          </a:prstGeom>
          <a:noFill/>
        </p:spPr>
        <p:txBody>
          <a:bodyPr wrap="square" rtlCol="0">
            <a:spAutoFit/>
          </a:bodyPr>
          <a:lstStyle/>
          <a:p>
            <a:r>
              <a:rPr lang="en-ID" sz="1200" dirty="0">
                <a:solidFill>
                  <a:schemeClr val="bg1"/>
                </a:solidFill>
                <a:latin typeface="Maven Pro" panose="020B0604020202020204" charset="0"/>
              </a:rPr>
              <a:t>Here the reference will be used, namely the time after the last date of the loan evaluation. Then, the time taken is 2017-12-01 as a reference. That way new columns will be created that come from the difference from 2017-12-01 to the other columns.</a:t>
            </a:r>
          </a:p>
          <a:p>
            <a:endParaRPr lang="en-ID" sz="1200" dirty="0">
              <a:solidFill>
                <a:schemeClr val="bg1"/>
              </a:solidFill>
              <a:latin typeface="Maven Pro" panose="020B0604020202020204" charset="0"/>
            </a:endParaRPr>
          </a:p>
          <a:p>
            <a:pPr marL="285750" indent="-285750">
              <a:buClr>
                <a:schemeClr val="bg1"/>
              </a:buClr>
              <a:buFont typeface="Arial" panose="020B0604020202020204" pitchFamily="34" charset="0"/>
              <a:buChar char="•"/>
            </a:pPr>
            <a:r>
              <a:rPr lang="en-ID" sz="1200" dirty="0">
                <a:solidFill>
                  <a:schemeClr val="bg1"/>
                </a:solidFill>
                <a:latin typeface="Maven Pro" panose="020B0604020202020204" charset="0"/>
              </a:rPr>
              <a:t>"</a:t>
            </a:r>
            <a:r>
              <a:rPr lang="en-ID" sz="1200" dirty="0" err="1">
                <a:solidFill>
                  <a:schemeClr val="bg1"/>
                </a:solidFill>
                <a:latin typeface="Maven Pro" panose="020B0604020202020204" charset="0"/>
              </a:rPr>
              <a:t>months_since_issue_d</a:t>
            </a:r>
            <a:r>
              <a:rPr lang="en-ID" sz="1200" dirty="0">
                <a:solidFill>
                  <a:schemeClr val="bg1"/>
                </a:solidFill>
                <a:latin typeface="Maven Pro" panose="020B0604020202020204" charset="0"/>
              </a:rPr>
              <a:t>", which contains the difference in months between "2017-12-01" and the loan date given in month format. </a:t>
            </a:r>
          </a:p>
          <a:p>
            <a:pPr marL="285750" indent="-285750">
              <a:buClr>
                <a:schemeClr val="bg1"/>
              </a:buClr>
              <a:buFont typeface="Arial" panose="020B0604020202020204" pitchFamily="34" charset="0"/>
              <a:buChar char="•"/>
            </a:pPr>
            <a:r>
              <a:rPr lang="en-ID" sz="1200" dirty="0">
                <a:solidFill>
                  <a:schemeClr val="bg1"/>
                </a:solidFill>
                <a:latin typeface="Maven Pro" panose="020B0604020202020204" charset="0"/>
              </a:rPr>
              <a:t>"</a:t>
            </a:r>
            <a:r>
              <a:rPr lang="en-ID" sz="1200" dirty="0" err="1">
                <a:solidFill>
                  <a:schemeClr val="bg1"/>
                </a:solidFill>
                <a:latin typeface="Maven Pro" panose="020B0604020202020204" charset="0"/>
              </a:rPr>
              <a:t>months_since_earliest_cr_line</a:t>
            </a:r>
            <a:r>
              <a:rPr lang="en-ID" sz="1200" dirty="0">
                <a:solidFill>
                  <a:schemeClr val="bg1"/>
                </a:solidFill>
                <a:latin typeface="Maven Pro" panose="020B0604020202020204" charset="0"/>
              </a:rPr>
              <a:t>", which contains the difference in time of month between "2017-12-01" and the date the first credit line was created.</a:t>
            </a:r>
          </a:p>
          <a:p>
            <a:pPr marL="285750" indent="-285750">
              <a:buClr>
                <a:schemeClr val="bg1"/>
              </a:buClr>
              <a:buFont typeface="Arial" panose="020B0604020202020204" pitchFamily="34" charset="0"/>
              <a:buChar char="•"/>
            </a:pPr>
            <a:r>
              <a:rPr lang="en-ID" sz="1200" dirty="0">
                <a:solidFill>
                  <a:schemeClr val="bg1"/>
                </a:solidFill>
                <a:latin typeface="Maven Pro" panose="020B0604020202020204" charset="0"/>
              </a:rPr>
              <a:t>"</a:t>
            </a:r>
            <a:r>
              <a:rPr lang="en-ID" sz="1200" dirty="0" err="1">
                <a:solidFill>
                  <a:schemeClr val="bg1"/>
                </a:solidFill>
                <a:latin typeface="Maven Pro" panose="020B0604020202020204" charset="0"/>
              </a:rPr>
              <a:t>months_since_last_pymnt_d</a:t>
            </a:r>
            <a:r>
              <a:rPr lang="en-ID" sz="1200" dirty="0">
                <a:solidFill>
                  <a:schemeClr val="bg1"/>
                </a:solidFill>
                <a:latin typeface="Maven Pro" panose="020B0604020202020204" charset="0"/>
              </a:rPr>
              <a:t>", which contains the difference in months between "2017-12-01" and the last payment date. </a:t>
            </a:r>
          </a:p>
          <a:p>
            <a:pPr marL="285750" indent="-285750">
              <a:buClr>
                <a:schemeClr val="bg1"/>
              </a:buClr>
              <a:buFont typeface="Arial" panose="020B0604020202020204" pitchFamily="34" charset="0"/>
              <a:buChar char="•"/>
            </a:pPr>
            <a:r>
              <a:rPr lang="en-ID" sz="1200" dirty="0">
                <a:solidFill>
                  <a:schemeClr val="bg1"/>
                </a:solidFill>
                <a:latin typeface="Maven Pro" panose="020B0604020202020204" charset="0"/>
              </a:rPr>
              <a:t>"</a:t>
            </a:r>
            <a:r>
              <a:rPr lang="en-ID" sz="1200" dirty="0" err="1">
                <a:solidFill>
                  <a:schemeClr val="bg1"/>
                </a:solidFill>
                <a:latin typeface="Maven Pro" panose="020B0604020202020204" charset="0"/>
              </a:rPr>
              <a:t>months_since_last_credit_pull_d</a:t>
            </a:r>
            <a:r>
              <a:rPr lang="en-ID" sz="1200" dirty="0">
                <a:solidFill>
                  <a:schemeClr val="bg1"/>
                </a:solidFill>
                <a:latin typeface="Maven Pro" panose="020B0604020202020204" charset="0"/>
              </a:rPr>
              <a:t>", which contains the time difference in months between "2017-12-01" and the last credit evaluation date.</a:t>
            </a:r>
            <a:endParaRPr lang="en-GB" sz="1200" dirty="0">
              <a:solidFill>
                <a:schemeClr val="bg1"/>
              </a:solidFill>
              <a:latin typeface="Maven Pro" panose="020B0604020202020204" charset="0"/>
            </a:endParaRPr>
          </a:p>
        </p:txBody>
      </p:sp>
      <p:pic>
        <p:nvPicPr>
          <p:cNvPr id="7" name="Picture 6">
            <a:extLst>
              <a:ext uri="{FF2B5EF4-FFF2-40B4-BE49-F238E27FC236}">
                <a16:creationId xmlns:a16="http://schemas.microsoft.com/office/drawing/2014/main" id="{6EBB0F0B-181E-F404-E158-6389C6C66AA9}"/>
              </a:ext>
            </a:extLst>
          </p:cNvPr>
          <p:cNvPicPr>
            <a:picLocks noChangeAspect="1"/>
          </p:cNvPicPr>
          <p:nvPr/>
        </p:nvPicPr>
        <p:blipFill>
          <a:blip r:embed="rId3"/>
          <a:stretch>
            <a:fillRect/>
          </a:stretch>
        </p:blipFill>
        <p:spPr>
          <a:xfrm>
            <a:off x="2241987" y="584043"/>
            <a:ext cx="5791036" cy="1967611"/>
          </a:xfrm>
          <a:prstGeom prst="rect">
            <a:avLst/>
          </a:prstGeom>
        </p:spPr>
      </p:pic>
    </p:spTree>
    <p:extLst>
      <p:ext uri="{BB962C8B-B14F-4D97-AF65-F5344CB8AC3E}">
        <p14:creationId xmlns:p14="http://schemas.microsoft.com/office/powerpoint/2010/main" val="2237436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4" name="Google Shape;474;p27"/>
          <p:cNvSpPr txBox="1">
            <a:spLocks noGrp="1"/>
          </p:cNvSpPr>
          <p:nvPr>
            <p:ph type="ctrTitle"/>
          </p:nvPr>
        </p:nvSpPr>
        <p:spPr>
          <a:xfrm>
            <a:off x="710998" y="1597688"/>
            <a:ext cx="1436949" cy="7536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FEATURE ENGINEERING</a:t>
            </a:r>
            <a:endParaRPr b="1" dirty="0"/>
          </a:p>
        </p:txBody>
      </p:sp>
      <p:sp>
        <p:nvSpPr>
          <p:cNvPr id="481" name="Google Shape;481;p27"/>
          <p:cNvSpPr/>
          <p:nvPr/>
        </p:nvSpPr>
        <p:spPr>
          <a:xfrm>
            <a:off x="676646" y="548958"/>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cxnSpLocks/>
            <a:stCxn id="481" idx="1"/>
          </p:cNvCxnSpPr>
          <p:nvPr/>
        </p:nvCxnSpPr>
        <p:spPr>
          <a:xfrm>
            <a:off x="676646" y="961008"/>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9" name="Google Shape;489;p27"/>
          <p:cNvSpPr/>
          <p:nvPr/>
        </p:nvSpPr>
        <p:spPr>
          <a:xfrm>
            <a:off x="800095" y="655475"/>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0FA7F615-4688-CBBD-D0AF-57D0BA76BE28}"/>
              </a:ext>
            </a:extLst>
          </p:cNvPr>
          <p:cNvPicPr>
            <a:picLocks noChangeAspect="1"/>
          </p:cNvPicPr>
          <p:nvPr/>
        </p:nvPicPr>
        <p:blipFill>
          <a:blip r:embed="rId3"/>
          <a:stretch>
            <a:fillRect/>
          </a:stretch>
        </p:blipFill>
        <p:spPr>
          <a:xfrm>
            <a:off x="2450097" y="284079"/>
            <a:ext cx="5781112" cy="1958708"/>
          </a:xfrm>
          <a:prstGeom prst="rect">
            <a:avLst/>
          </a:prstGeom>
        </p:spPr>
      </p:pic>
      <p:pic>
        <p:nvPicPr>
          <p:cNvPr id="11" name="Picture 10">
            <a:extLst>
              <a:ext uri="{FF2B5EF4-FFF2-40B4-BE49-F238E27FC236}">
                <a16:creationId xmlns:a16="http://schemas.microsoft.com/office/drawing/2014/main" id="{80BB9D2C-988C-A462-FA74-2FB4C4EA7313}"/>
              </a:ext>
            </a:extLst>
          </p:cNvPr>
          <p:cNvPicPr>
            <a:picLocks noChangeAspect="1"/>
          </p:cNvPicPr>
          <p:nvPr/>
        </p:nvPicPr>
        <p:blipFill>
          <a:blip r:embed="rId4"/>
          <a:stretch>
            <a:fillRect/>
          </a:stretch>
        </p:blipFill>
        <p:spPr>
          <a:xfrm>
            <a:off x="2450097" y="2485537"/>
            <a:ext cx="2238687" cy="2181529"/>
          </a:xfrm>
          <a:prstGeom prst="rect">
            <a:avLst/>
          </a:prstGeom>
        </p:spPr>
      </p:pic>
      <p:pic>
        <p:nvPicPr>
          <p:cNvPr id="13" name="Picture 12">
            <a:extLst>
              <a:ext uri="{FF2B5EF4-FFF2-40B4-BE49-F238E27FC236}">
                <a16:creationId xmlns:a16="http://schemas.microsoft.com/office/drawing/2014/main" id="{F9B6DBA4-3257-F3F6-A1F4-96B173495B9F}"/>
              </a:ext>
            </a:extLst>
          </p:cNvPr>
          <p:cNvPicPr>
            <a:picLocks noChangeAspect="1"/>
          </p:cNvPicPr>
          <p:nvPr/>
        </p:nvPicPr>
        <p:blipFill>
          <a:blip r:embed="rId5"/>
          <a:stretch>
            <a:fillRect/>
          </a:stretch>
        </p:blipFill>
        <p:spPr>
          <a:xfrm>
            <a:off x="6059332" y="2485537"/>
            <a:ext cx="2171877" cy="2181529"/>
          </a:xfrm>
          <a:prstGeom prst="rect">
            <a:avLst/>
          </a:prstGeom>
        </p:spPr>
      </p:pic>
      <p:sp>
        <p:nvSpPr>
          <p:cNvPr id="14" name="TextBox 13">
            <a:extLst>
              <a:ext uri="{FF2B5EF4-FFF2-40B4-BE49-F238E27FC236}">
                <a16:creationId xmlns:a16="http://schemas.microsoft.com/office/drawing/2014/main" id="{10824B96-677C-C892-5C28-866C4CB24B7B}"/>
              </a:ext>
            </a:extLst>
          </p:cNvPr>
          <p:cNvSpPr txBox="1"/>
          <p:nvPr/>
        </p:nvSpPr>
        <p:spPr>
          <a:xfrm>
            <a:off x="372198" y="2991525"/>
            <a:ext cx="2114548" cy="1169551"/>
          </a:xfrm>
          <a:prstGeom prst="rect">
            <a:avLst/>
          </a:prstGeom>
          <a:noFill/>
        </p:spPr>
        <p:txBody>
          <a:bodyPr wrap="square" rtlCol="0">
            <a:spAutoFit/>
          </a:bodyPr>
          <a:lstStyle/>
          <a:p>
            <a:r>
              <a:rPr lang="en-ID" dirty="0">
                <a:solidFill>
                  <a:schemeClr val="bg1"/>
                </a:solidFill>
                <a:latin typeface="Maven Pro" panose="020B0604020202020204" charset="0"/>
              </a:rPr>
              <a:t>When checked, it turns out that there are still missing values, so the missing values are filled in.</a:t>
            </a:r>
          </a:p>
        </p:txBody>
      </p:sp>
      <p:pic>
        <p:nvPicPr>
          <p:cNvPr id="16" name="Graphic 15" descr="Back with solid fill">
            <a:extLst>
              <a:ext uri="{FF2B5EF4-FFF2-40B4-BE49-F238E27FC236}">
                <a16:creationId xmlns:a16="http://schemas.microsoft.com/office/drawing/2014/main" id="{30079DFE-4301-B246-8584-C5A3757D14F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16858" y="3119101"/>
            <a:ext cx="914400" cy="914400"/>
          </a:xfrm>
          <a:prstGeom prst="rect">
            <a:avLst/>
          </a:prstGeom>
        </p:spPr>
      </p:pic>
      <p:grpSp>
        <p:nvGrpSpPr>
          <p:cNvPr id="20" name="Group 19">
            <a:extLst>
              <a:ext uri="{FF2B5EF4-FFF2-40B4-BE49-F238E27FC236}">
                <a16:creationId xmlns:a16="http://schemas.microsoft.com/office/drawing/2014/main" id="{A13371E0-F897-49C4-E559-E2449E7AF44F}"/>
              </a:ext>
            </a:extLst>
          </p:cNvPr>
          <p:cNvGrpSpPr/>
          <p:nvPr/>
        </p:nvGrpSpPr>
        <p:grpSpPr>
          <a:xfrm>
            <a:off x="1417395" y="62610"/>
            <a:ext cx="914400" cy="914400"/>
            <a:chOff x="1417395" y="62610"/>
            <a:chExt cx="914400" cy="914400"/>
          </a:xfrm>
        </p:grpSpPr>
        <p:pic>
          <p:nvPicPr>
            <p:cNvPr id="18" name="Graphic 17" descr="Back with solid fill">
              <a:extLst>
                <a:ext uri="{FF2B5EF4-FFF2-40B4-BE49-F238E27FC236}">
                  <a16:creationId xmlns:a16="http://schemas.microsoft.com/office/drawing/2014/main" id="{E173A1C7-B49F-A50D-350D-A3A263F4E68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1872952">
              <a:off x="1417395" y="62610"/>
              <a:ext cx="914400" cy="914400"/>
            </a:xfrm>
            <a:prstGeom prst="rect">
              <a:avLst/>
            </a:prstGeom>
          </p:spPr>
        </p:pic>
        <p:sp>
          <p:nvSpPr>
            <p:cNvPr id="19" name="TextBox 18">
              <a:extLst>
                <a:ext uri="{FF2B5EF4-FFF2-40B4-BE49-F238E27FC236}">
                  <a16:creationId xmlns:a16="http://schemas.microsoft.com/office/drawing/2014/main" id="{732D9C0A-F927-9A52-976D-93AC9FE5DBAE}"/>
                </a:ext>
              </a:extLst>
            </p:cNvPr>
            <p:cNvSpPr txBox="1"/>
            <p:nvPr/>
          </p:nvSpPr>
          <p:spPr>
            <a:xfrm rot="2282442">
              <a:off x="1563462" y="461627"/>
              <a:ext cx="722744" cy="215444"/>
            </a:xfrm>
            <a:prstGeom prst="rect">
              <a:avLst/>
            </a:prstGeom>
            <a:noFill/>
          </p:spPr>
          <p:txBody>
            <a:bodyPr wrap="square" rtlCol="0">
              <a:spAutoFit/>
            </a:bodyPr>
            <a:lstStyle/>
            <a:p>
              <a:r>
                <a:rPr lang="en-GB" sz="800" dirty="0">
                  <a:solidFill>
                    <a:schemeClr val="bg1"/>
                  </a:solidFill>
                  <a:latin typeface="Maven Pro" panose="020B0604020202020204" charset="0"/>
                </a:rPr>
                <a:t>Become…</a:t>
              </a:r>
              <a:endParaRPr lang="en-ID" sz="800" dirty="0">
                <a:solidFill>
                  <a:schemeClr val="bg1"/>
                </a:solidFill>
                <a:latin typeface="Maven Pro" panose="020B0604020202020204" charset="0"/>
              </a:endParaRPr>
            </a:p>
          </p:txBody>
        </p:sp>
      </p:grpSp>
    </p:spTree>
    <p:extLst>
      <p:ext uri="{BB962C8B-B14F-4D97-AF65-F5344CB8AC3E}">
        <p14:creationId xmlns:p14="http://schemas.microsoft.com/office/powerpoint/2010/main" val="1639303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4" name="Google Shape;474;p27"/>
          <p:cNvSpPr txBox="1">
            <a:spLocks noGrp="1"/>
          </p:cNvSpPr>
          <p:nvPr>
            <p:ph type="ctrTitle"/>
          </p:nvPr>
        </p:nvSpPr>
        <p:spPr>
          <a:xfrm>
            <a:off x="721864" y="1701458"/>
            <a:ext cx="1436949" cy="4390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dirty="0"/>
              <a:t>MODELLING</a:t>
            </a:r>
            <a:endParaRPr b="1" dirty="0"/>
          </a:p>
        </p:txBody>
      </p:sp>
      <p:sp>
        <p:nvSpPr>
          <p:cNvPr id="481" name="Google Shape;481;p27"/>
          <p:cNvSpPr/>
          <p:nvPr/>
        </p:nvSpPr>
        <p:spPr>
          <a:xfrm>
            <a:off x="676646" y="548958"/>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cxnSpLocks/>
            <a:stCxn id="481" idx="1"/>
          </p:cNvCxnSpPr>
          <p:nvPr/>
        </p:nvCxnSpPr>
        <p:spPr>
          <a:xfrm>
            <a:off x="676646" y="961008"/>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9" name="Google Shape;489;p27"/>
          <p:cNvSpPr/>
          <p:nvPr/>
        </p:nvSpPr>
        <p:spPr>
          <a:xfrm>
            <a:off x="800095" y="655475"/>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970BAA6B-D777-871C-6552-6B6FCBCCA5AC}"/>
              </a:ext>
            </a:extLst>
          </p:cNvPr>
          <p:cNvSpPr txBox="1"/>
          <p:nvPr/>
        </p:nvSpPr>
        <p:spPr>
          <a:xfrm>
            <a:off x="2038417" y="1581890"/>
            <a:ext cx="6280417" cy="954107"/>
          </a:xfrm>
          <a:prstGeom prst="rect">
            <a:avLst/>
          </a:prstGeom>
          <a:noFill/>
        </p:spPr>
        <p:txBody>
          <a:bodyPr wrap="square" rtlCol="0">
            <a:spAutoFit/>
          </a:bodyPr>
          <a:lstStyle/>
          <a:p>
            <a:r>
              <a:rPr lang="en-ID" dirty="0">
                <a:solidFill>
                  <a:schemeClr val="bg1"/>
                </a:solidFill>
                <a:latin typeface="Maven Pro" panose="020B0604020202020204" charset="0"/>
              </a:rPr>
              <a:t>As a result of the imbalance class distribution, where if accuracy is used to measure the accuracy of a model, then the model that classifies all test samples to "0" will have very good accuracy. Of course this model will not provide valuable information.</a:t>
            </a:r>
          </a:p>
        </p:txBody>
      </p:sp>
      <p:sp>
        <p:nvSpPr>
          <p:cNvPr id="4" name="Google Shape;487;p27">
            <a:extLst>
              <a:ext uri="{FF2B5EF4-FFF2-40B4-BE49-F238E27FC236}">
                <a16:creationId xmlns:a16="http://schemas.microsoft.com/office/drawing/2014/main" id="{A822A391-5B78-F433-FDA9-655874EE1E5F}"/>
              </a:ext>
            </a:extLst>
          </p:cNvPr>
          <p:cNvSpPr/>
          <p:nvPr/>
        </p:nvSpPr>
        <p:spPr>
          <a:xfrm>
            <a:off x="1729346" y="310920"/>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1C483A48-CA1B-9AAA-B6A2-279AB88098CB}"/>
              </a:ext>
            </a:extLst>
          </p:cNvPr>
          <p:cNvSpPr txBox="1"/>
          <p:nvPr/>
        </p:nvSpPr>
        <p:spPr>
          <a:xfrm>
            <a:off x="2038418" y="2607503"/>
            <a:ext cx="6281617" cy="1169551"/>
          </a:xfrm>
          <a:prstGeom prst="rect">
            <a:avLst/>
          </a:prstGeom>
          <a:noFill/>
        </p:spPr>
        <p:txBody>
          <a:bodyPr wrap="square" rtlCol="0">
            <a:spAutoFit/>
          </a:bodyPr>
          <a:lstStyle/>
          <a:p>
            <a:r>
              <a:rPr lang="en-ID" dirty="0">
                <a:solidFill>
                  <a:schemeClr val="bg1"/>
                </a:solidFill>
                <a:latin typeface="Maven Pro" panose="020B0604020202020204" charset="0"/>
              </a:rPr>
              <a:t>Here used Logistic Regression Model. Then a search for the best threshold will be carried out so that the resulting model is more accurate than using the default threshold of 50% in logistic regression. The ROC method is used to find the best threshold. After that, a confusion matrix will be used to measure the performance of the model.</a:t>
            </a:r>
            <a:endParaRPr lang="en-GB" dirty="0">
              <a:solidFill>
                <a:schemeClr val="bg1"/>
              </a:solidFill>
              <a:latin typeface="Maven Pro" panose="020B0604020202020204" charset="0"/>
            </a:endParaRPr>
          </a:p>
        </p:txBody>
      </p:sp>
      <p:sp>
        <p:nvSpPr>
          <p:cNvPr id="9" name="TextBox 8">
            <a:extLst>
              <a:ext uri="{FF2B5EF4-FFF2-40B4-BE49-F238E27FC236}">
                <a16:creationId xmlns:a16="http://schemas.microsoft.com/office/drawing/2014/main" id="{BC42CE47-494C-1257-4218-132C7FA4606D}"/>
              </a:ext>
            </a:extLst>
          </p:cNvPr>
          <p:cNvSpPr txBox="1"/>
          <p:nvPr/>
        </p:nvSpPr>
        <p:spPr>
          <a:xfrm>
            <a:off x="2038418" y="614543"/>
            <a:ext cx="5266132" cy="738664"/>
          </a:xfrm>
          <a:prstGeom prst="rect">
            <a:avLst/>
          </a:prstGeom>
          <a:noFill/>
        </p:spPr>
        <p:txBody>
          <a:bodyPr wrap="square">
            <a:spAutoFit/>
          </a:bodyPr>
          <a:lstStyle/>
          <a:p>
            <a:r>
              <a:rPr lang="en-ID" dirty="0">
                <a:solidFill>
                  <a:schemeClr val="bg1"/>
                </a:solidFill>
                <a:latin typeface="Maven Pro" panose="020B0604020202020204" charset="0"/>
              </a:rPr>
              <a:t>Target:</a:t>
            </a:r>
          </a:p>
          <a:p>
            <a:r>
              <a:rPr lang="en-ID" dirty="0">
                <a:solidFill>
                  <a:schemeClr val="bg1"/>
                </a:solidFill>
                <a:latin typeface="Maven Pro" panose="020B0604020202020204" charset="0"/>
              </a:rPr>
              <a:t>1 --&gt; (Probability Approaching 1 ) Default (Bad Loan)</a:t>
            </a:r>
          </a:p>
          <a:p>
            <a:r>
              <a:rPr lang="en-ID" dirty="0">
                <a:solidFill>
                  <a:schemeClr val="bg1"/>
                </a:solidFill>
                <a:latin typeface="Maven Pro" panose="020B0604020202020204" charset="0"/>
              </a:rPr>
              <a:t>0 --&gt; (Probability Close to 0 ) Successfully Pay (Good Loan)</a:t>
            </a:r>
          </a:p>
        </p:txBody>
      </p:sp>
    </p:spTree>
    <p:extLst>
      <p:ext uri="{BB962C8B-B14F-4D97-AF65-F5344CB8AC3E}">
        <p14:creationId xmlns:p14="http://schemas.microsoft.com/office/powerpoint/2010/main" val="4188229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4" name="Google Shape;474;p27"/>
          <p:cNvSpPr txBox="1">
            <a:spLocks noGrp="1"/>
          </p:cNvSpPr>
          <p:nvPr>
            <p:ph type="ctrTitle"/>
          </p:nvPr>
        </p:nvSpPr>
        <p:spPr>
          <a:xfrm>
            <a:off x="721864" y="1701458"/>
            <a:ext cx="1436949" cy="4390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dirty="0"/>
              <a:t>MODELLING</a:t>
            </a:r>
            <a:endParaRPr b="1" dirty="0"/>
          </a:p>
        </p:txBody>
      </p:sp>
      <p:sp>
        <p:nvSpPr>
          <p:cNvPr id="481" name="Google Shape;481;p27"/>
          <p:cNvSpPr/>
          <p:nvPr/>
        </p:nvSpPr>
        <p:spPr>
          <a:xfrm>
            <a:off x="676646" y="548958"/>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cxnSpLocks/>
            <a:stCxn id="481" idx="1"/>
          </p:cNvCxnSpPr>
          <p:nvPr/>
        </p:nvCxnSpPr>
        <p:spPr>
          <a:xfrm>
            <a:off x="676646" y="961008"/>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9" name="Google Shape;489;p27"/>
          <p:cNvSpPr/>
          <p:nvPr/>
        </p:nvSpPr>
        <p:spPr>
          <a:xfrm>
            <a:off x="800095" y="655475"/>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87;p27">
            <a:extLst>
              <a:ext uri="{FF2B5EF4-FFF2-40B4-BE49-F238E27FC236}">
                <a16:creationId xmlns:a16="http://schemas.microsoft.com/office/drawing/2014/main" id="{A822A391-5B78-F433-FDA9-655874EE1E5F}"/>
              </a:ext>
            </a:extLst>
          </p:cNvPr>
          <p:cNvSpPr/>
          <p:nvPr/>
        </p:nvSpPr>
        <p:spPr>
          <a:xfrm>
            <a:off x="1729346" y="310920"/>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a:extLst>
              <a:ext uri="{FF2B5EF4-FFF2-40B4-BE49-F238E27FC236}">
                <a16:creationId xmlns:a16="http://schemas.microsoft.com/office/drawing/2014/main" id="{35664E2D-49D4-82E2-2D45-64105E7296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2958" y="1511346"/>
            <a:ext cx="4665251" cy="338026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0A2E159-BE0A-3309-A4A0-F502FAC3AF05}"/>
              </a:ext>
            </a:extLst>
          </p:cNvPr>
          <p:cNvSpPr txBox="1"/>
          <p:nvPr/>
        </p:nvSpPr>
        <p:spPr>
          <a:xfrm>
            <a:off x="376468" y="2140557"/>
            <a:ext cx="3731509" cy="2308324"/>
          </a:xfrm>
          <a:prstGeom prst="rect">
            <a:avLst/>
          </a:prstGeom>
          <a:noFill/>
        </p:spPr>
        <p:txBody>
          <a:bodyPr wrap="square" rtlCol="0">
            <a:spAutoFit/>
          </a:bodyPr>
          <a:lstStyle/>
          <a:p>
            <a:r>
              <a:rPr lang="en-ID" sz="1200" dirty="0">
                <a:solidFill>
                  <a:schemeClr val="bg1"/>
                </a:solidFill>
                <a:latin typeface="Maven Pro" panose="020B0604020202020204" charset="0"/>
              </a:rPr>
              <a:t>By using the </a:t>
            </a:r>
            <a:r>
              <a:rPr lang="en-ID" sz="1200" dirty="0" err="1">
                <a:solidFill>
                  <a:schemeClr val="bg1"/>
                </a:solidFill>
                <a:latin typeface="Maven Pro" panose="020B0604020202020204" charset="0"/>
              </a:rPr>
              <a:t>predict_proba</a:t>
            </a:r>
            <a:r>
              <a:rPr lang="en-ID" sz="1200" dirty="0">
                <a:solidFill>
                  <a:schemeClr val="bg1"/>
                </a:solidFill>
                <a:latin typeface="Maven Pro" panose="020B0604020202020204" charset="0"/>
              </a:rPr>
              <a:t>() method, the class 1 probability (bad loan/default) is obtained in the following graph. </a:t>
            </a:r>
          </a:p>
          <a:p>
            <a:endParaRPr lang="en-ID" sz="1200" dirty="0">
              <a:solidFill>
                <a:schemeClr val="bg1"/>
              </a:solidFill>
              <a:latin typeface="Maven Pro" panose="020B0604020202020204" charset="0"/>
            </a:endParaRPr>
          </a:p>
          <a:p>
            <a:r>
              <a:rPr lang="en-ID" sz="1200" dirty="0">
                <a:solidFill>
                  <a:schemeClr val="bg1"/>
                </a:solidFill>
                <a:latin typeface="Maven Pro" panose="020B0604020202020204" charset="0"/>
              </a:rPr>
              <a:t>From here we can find the best threshold by means of ROC and determine the Youden index so that the best threshold is 0.09. </a:t>
            </a:r>
          </a:p>
          <a:p>
            <a:endParaRPr lang="en-ID" sz="1200" dirty="0">
              <a:solidFill>
                <a:schemeClr val="bg1"/>
              </a:solidFill>
              <a:latin typeface="Maven Pro" panose="020B0604020202020204" charset="0"/>
            </a:endParaRPr>
          </a:p>
          <a:p>
            <a:pPr marL="285750" indent="-285750">
              <a:buClr>
                <a:schemeClr val="bg1"/>
              </a:buClr>
              <a:buFont typeface="Arial" panose="020B0604020202020204" pitchFamily="34" charset="0"/>
              <a:buChar char="•"/>
            </a:pPr>
            <a:r>
              <a:rPr lang="en-ID" sz="1200" dirty="0">
                <a:solidFill>
                  <a:schemeClr val="bg1"/>
                </a:solidFill>
                <a:latin typeface="Maven Pro" panose="020B0604020202020204" charset="0"/>
              </a:rPr>
              <a:t>If we predict a loan above 0.09 (9%) it is likely that the loan will default (class 1).</a:t>
            </a:r>
          </a:p>
          <a:p>
            <a:pPr marL="285750" indent="-285750">
              <a:buClr>
                <a:schemeClr val="bg1"/>
              </a:buClr>
              <a:buFont typeface="Arial" panose="020B0604020202020204" pitchFamily="34" charset="0"/>
              <a:buChar char="•"/>
            </a:pPr>
            <a:r>
              <a:rPr lang="en-ID" sz="1200" dirty="0">
                <a:solidFill>
                  <a:schemeClr val="bg1"/>
                </a:solidFill>
                <a:latin typeface="Maven Pro" panose="020B0604020202020204" charset="0"/>
              </a:rPr>
              <a:t>However, if it is below 0.09 (9%), it is likely that the loan will be successful (class 0).</a:t>
            </a:r>
          </a:p>
        </p:txBody>
      </p:sp>
    </p:spTree>
    <p:extLst>
      <p:ext uri="{BB962C8B-B14F-4D97-AF65-F5344CB8AC3E}">
        <p14:creationId xmlns:p14="http://schemas.microsoft.com/office/powerpoint/2010/main" val="2289308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4" name="Google Shape;474;p27"/>
          <p:cNvSpPr txBox="1">
            <a:spLocks noGrp="1"/>
          </p:cNvSpPr>
          <p:nvPr>
            <p:ph type="ctrTitle"/>
          </p:nvPr>
        </p:nvSpPr>
        <p:spPr>
          <a:xfrm>
            <a:off x="721864" y="1701458"/>
            <a:ext cx="1436949" cy="4390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dirty="0"/>
              <a:t>MODELLING</a:t>
            </a:r>
            <a:endParaRPr b="1" dirty="0"/>
          </a:p>
        </p:txBody>
      </p:sp>
      <p:sp>
        <p:nvSpPr>
          <p:cNvPr id="481" name="Google Shape;481;p27"/>
          <p:cNvSpPr/>
          <p:nvPr/>
        </p:nvSpPr>
        <p:spPr>
          <a:xfrm>
            <a:off x="676646" y="548958"/>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cxnSpLocks/>
            <a:stCxn id="481" idx="1"/>
          </p:cNvCxnSpPr>
          <p:nvPr/>
        </p:nvCxnSpPr>
        <p:spPr>
          <a:xfrm>
            <a:off x="676646" y="961008"/>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9" name="Google Shape;489;p27"/>
          <p:cNvSpPr/>
          <p:nvPr/>
        </p:nvSpPr>
        <p:spPr>
          <a:xfrm>
            <a:off x="800095" y="655475"/>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87;p27">
            <a:extLst>
              <a:ext uri="{FF2B5EF4-FFF2-40B4-BE49-F238E27FC236}">
                <a16:creationId xmlns:a16="http://schemas.microsoft.com/office/drawing/2014/main" id="{A822A391-5B78-F433-FDA9-655874EE1E5F}"/>
              </a:ext>
            </a:extLst>
          </p:cNvPr>
          <p:cNvSpPr/>
          <p:nvPr/>
        </p:nvSpPr>
        <p:spPr>
          <a:xfrm>
            <a:off x="1729346" y="310920"/>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74D02614-5F2C-27D3-37DA-A96B3C6CF7A3}"/>
              </a:ext>
            </a:extLst>
          </p:cNvPr>
          <p:cNvSpPr txBox="1"/>
          <p:nvPr/>
        </p:nvSpPr>
        <p:spPr>
          <a:xfrm>
            <a:off x="302432" y="2023166"/>
            <a:ext cx="3325993" cy="2308324"/>
          </a:xfrm>
          <a:prstGeom prst="rect">
            <a:avLst/>
          </a:prstGeom>
          <a:noFill/>
        </p:spPr>
        <p:txBody>
          <a:bodyPr wrap="square" rtlCol="0">
            <a:spAutoFit/>
          </a:bodyPr>
          <a:lstStyle/>
          <a:p>
            <a:r>
              <a:rPr lang="en-ID" sz="1200" dirty="0">
                <a:solidFill>
                  <a:schemeClr val="bg1"/>
                </a:solidFill>
                <a:latin typeface="Maven Pro" panose="020B0604020202020204" charset="0"/>
              </a:rPr>
              <a:t>Then do the confusion matrix, the following results are obtained:</a:t>
            </a:r>
          </a:p>
          <a:p>
            <a:endParaRPr lang="en-ID" sz="1200" dirty="0">
              <a:solidFill>
                <a:schemeClr val="bg1"/>
              </a:solidFill>
              <a:latin typeface="Maven Pro" panose="020B0604020202020204" charset="0"/>
            </a:endParaRPr>
          </a:p>
          <a:p>
            <a:r>
              <a:rPr lang="en-ID" sz="1200" dirty="0">
                <a:solidFill>
                  <a:schemeClr val="bg1"/>
                </a:solidFill>
                <a:latin typeface="Maven Pro" panose="020B0604020202020204" charset="0"/>
              </a:rPr>
              <a:t>TP (True Positive) (8124) : Positive data that is predicted to be true. The borrower defaults (class 1) and the model predicts default on the borrower (class 1). </a:t>
            </a:r>
          </a:p>
          <a:p>
            <a:endParaRPr lang="en-ID" sz="1200" dirty="0">
              <a:solidFill>
                <a:schemeClr val="bg1"/>
              </a:solidFill>
              <a:latin typeface="Maven Pro" panose="020B0604020202020204" charset="0"/>
            </a:endParaRPr>
          </a:p>
          <a:p>
            <a:r>
              <a:rPr lang="en-ID" sz="1200" dirty="0">
                <a:solidFill>
                  <a:schemeClr val="bg1"/>
                </a:solidFill>
                <a:latin typeface="Maven Pro" panose="020B0604020202020204" charset="0"/>
              </a:rPr>
              <a:t>TN (True Negative) (51498): The predicted negative data is true. The borrower pays off (class 0) and the model predicts the borrower pays off (class 0).</a:t>
            </a:r>
          </a:p>
        </p:txBody>
      </p:sp>
      <p:pic>
        <p:nvPicPr>
          <p:cNvPr id="3074" name="Picture 2">
            <a:extLst>
              <a:ext uri="{FF2B5EF4-FFF2-40B4-BE49-F238E27FC236}">
                <a16:creationId xmlns:a16="http://schemas.microsoft.com/office/drawing/2014/main" id="{9DA90B79-7C0A-BF53-C26E-BB23FA81E5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1274" y="310920"/>
            <a:ext cx="4914199" cy="382019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3DF7772-A76E-0FC2-5BE4-625FB29F2E02}"/>
              </a:ext>
            </a:extLst>
          </p:cNvPr>
          <p:cNvSpPr txBox="1"/>
          <p:nvPr/>
        </p:nvSpPr>
        <p:spPr>
          <a:xfrm>
            <a:off x="636454" y="4351760"/>
            <a:ext cx="4302445" cy="646331"/>
          </a:xfrm>
          <a:prstGeom prst="rect">
            <a:avLst/>
          </a:prstGeom>
          <a:noFill/>
        </p:spPr>
        <p:txBody>
          <a:bodyPr wrap="square">
            <a:spAutoFit/>
          </a:bodyPr>
          <a:lstStyle/>
          <a:p>
            <a:r>
              <a:rPr lang="en-ID" sz="1200" dirty="0">
                <a:solidFill>
                  <a:schemeClr val="bg1"/>
                </a:solidFill>
                <a:latin typeface="Maven Pro" panose="020B0604020202020204" charset="0"/>
              </a:rPr>
              <a:t>FP (False Positive) (31322): Negative data but predicted as positive data. The borrower succeeds in paying (class 0) and the model predicts the borrower defaults (class 1).</a:t>
            </a:r>
          </a:p>
        </p:txBody>
      </p:sp>
      <p:sp>
        <p:nvSpPr>
          <p:cNvPr id="8" name="TextBox 7">
            <a:extLst>
              <a:ext uri="{FF2B5EF4-FFF2-40B4-BE49-F238E27FC236}">
                <a16:creationId xmlns:a16="http://schemas.microsoft.com/office/drawing/2014/main" id="{56AF8D23-42D7-3F77-8950-EC516669056B}"/>
              </a:ext>
            </a:extLst>
          </p:cNvPr>
          <p:cNvSpPr txBox="1"/>
          <p:nvPr/>
        </p:nvSpPr>
        <p:spPr>
          <a:xfrm>
            <a:off x="4979091" y="4352587"/>
            <a:ext cx="3984039" cy="646331"/>
          </a:xfrm>
          <a:prstGeom prst="rect">
            <a:avLst/>
          </a:prstGeom>
          <a:noFill/>
        </p:spPr>
        <p:txBody>
          <a:bodyPr wrap="square">
            <a:spAutoFit/>
          </a:bodyPr>
          <a:lstStyle/>
          <a:p>
            <a:r>
              <a:rPr lang="en-ID" sz="1200" dirty="0">
                <a:solidFill>
                  <a:schemeClr val="bg1"/>
                </a:solidFill>
                <a:latin typeface="Maven Pro" panose="020B0604020202020204" charset="0"/>
              </a:rPr>
              <a:t>FN (False Positive) (2313): Positive data but predicted as negative data. The borrower defaults (class 1) and the model predicts the borrower will repay (class 0).</a:t>
            </a:r>
          </a:p>
        </p:txBody>
      </p:sp>
    </p:spTree>
    <p:extLst>
      <p:ext uri="{BB962C8B-B14F-4D97-AF65-F5344CB8AC3E}">
        <p14:creationId xmlns:p14="http://schemas.microsoft.com/office/powerpoint/2010/main" val="3658525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4" name="Google Shape;474;p27"/>
          <p:cNvSpPr txBox="1">
            <a:spLocks noGrp="1"/>
          </p:cNvSpPr>
          <p:nvPr>
            <p:ph type="ctrTitle"/>
          </p:nvPr>
        </p:nvSpPr>
        <p:spPr>
          <a:xfrm>
            <a:off x="721864" y="1701458"/>
            <a:ext cx="1436949" cy="4390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dirty="0"/>
              <a:t>MODELLING</a:t>
            </a:r>
            <a:endParaRPr b="1" dirty="0"/>
          </a:p>
        </p:txBody>
      </p:sp>
      <p:sp>
        <p:nvSpPr>
          <p:cNvPr id="481" name="Google Shape;481;p27"/>
          <p:cNvSpPr/>
          <p:nvPr/>
        </p:nvSpPr>
        <p:spPr>
          <a:xfrm>
            <a:off x="676646" y="548958"/>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cxnSpLocks/>
            <a:stCxn id="481" idx="1"/>
          </p:cNvCxnSpPr>
          <p:nvPr/>
        </p:nvCxnSpPr>
        <p:spPr>
          <a:xfrm>
            <a:off x="676646" y="961008"/>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9" name="Google Shape;489;p27"/>
          <p:cNvSpPr/>
          <p:nvPr/>
        </p:nvSpPr>
        <p:spPr>
          <a:xfrm>
            <a:off x="800095" y="655475"/>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87;p27">
            <a:extLst>
              <a:ext uri="{FF2B5EF4-FFF2-40B4-BE49-F238E27FC236}">
                <a16:creationId xmlns:a16="http://schemas.microsoft.com/office/drawing/2014/main" id="{A822A391-5B78-F433-FDA9-655874EE1E5F}"/>
              </a:ext>
            </a:extLst>
          </p:cNvPr>
          <p:cNvSpPr/>
          <p:nvPr/>
        </p:nvSpPr>
        <p:spPr>
          <a:xfrm>
            <a:off x="1729346" y="310920"/>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FE45C160-EF82-A576-7608-6BE9903DC804}"/>
              </a:ext>
            </a:extLst>
          </p:cNvPr>
          <p:cNvPicPr>
            <a:picLocks noChangeAspect="1"/>
          </p:cNvPicPr>
          <p:nvPr/>
        </p:nvPicPr>
        <p:blipFill>
          <a:blip r:embed="rId3"/>
          <a:stretch>
            <a:fillRect/>
          </a:stretch>
        </p:blipFill>
        <p:spPr>
          <a:xfrm>
            <a:off x="2158813" y="1421258"/>
            <a:ext cx="6478502" cy="439099"/>
          </a:xfrm>
          <a:prstGeom prst="rect">
            <a:avLst/>
          </a:prstGeom>
        </p:spPr>
      </p:pic>
      <p:sp>
        <p:nvSpPr>
          <p:cNvPr id="9" name="TextBox 8">
            <a:extLst>
              <a:ext uri="{FF2B5EF4-FFF2-40B4-BE49-F238E27FC236}">
                <a16:creationId xmlns:a16="http://schemas.microsoft.com/office/drawing/2014/main" id="{AE1D9303-1DC7-E71D-20B3-502EFF94273E}"/>
              </a:ext>
            </a:extLst>
          </p:cNvPr>
          <p:cNvSpPr txBox="1"/>
          <p:nvPr/>
        </p:nvSpPr>
        <p:spPr>
          <a:xfrm>
            <a:off x="468499" y="2179701"/>
            <a:ext cx="8564370" cy="2677656"/>
          </a:xfrm>
          <a:prstGeom prst="rect">
            <a:avLst/>
          </a:prstGeom>
          <a:noFill/>
        </p:spPr>
        <p:txBody>
          <a:bodyPr wrap="square">
            <a:spAutoFit/>
          </a:bodyPr>
          <a:lstStyle/>
          <a:p>
            <a:pPr marL="171450" indent="-171450">
              <a:buClr>
                <a:schemeClr val="bg1"/>
              </a:buClr>
              <a:buFont typeface="Arial" panose="020B0604020202020204" pitchFamily="34" charset="0"/>
              <a:buChar char="•"/>
            </a:pPr>
            <a:r>
              <a:rPr lang="en-ID" dirty="0">
                <a:solidFill>
                  <a:schemeClr val="bg1"/>
                </a:solidFill>
                <a:latin typeface="Maven Pro" panose="020B0604020202020204" charset="0"/>
              </a:rPr>
              <a:t>term: the longer the timeframe for repaying the loan, the higher the probability that he will default. </a:t>
            </a:r>
          </a:p>
          <a:p>
            <a:pPr marL="171450" indent="-171450">
              <a:buClr>
                <a:schemeClr val="bg1"/>
              </a:buClr>
              <a:buFont typeface="Arial" panose="020B0604020202020204" pitchFamily="34" charset="0"/>
              <a:buChar char="•"/>
            </a:pPr>
            <a:r>
              <a:rPr lang="en-ID" dirty="0" err="1">
                <a:solidFill>
                  <a:schemeClr val="bg1"/>
                </a:solidFill>
                <a:latin typeface="Maven Pro" panose="020B0604020202020204" charset="0"/>
              </a:rPr>
              <a:t>emp_length</a:t>
            </a:r>
            <a:r>
              <a:rPr lang="en-ID" dirty="0">
                <a:solidFill>
                  <a:schemeClr val="bg1"/>
                </a:solidFill>
                <a:latin typeface="Maven Pro" panose="020B0604020202020204" charset="0"/>
              </a:rPr>
              <a:t>: the higher, the lower the probability of default. </a:t>
            </a:r>
          </a:p>
          <a:p>
            <a:pPr marL="171450" indent="-171450">
              <a:buClr>
                <a:schemeClr val="bg1"/>
              </a:buClr>
              <a:buFont typeface="Arial" panose="020B0604020202020204" pitchFamily="34" charset="0"/>
              <a:buChar char="•"/>
            </a:pPr>
            <a:r>
              <a:rPr lang="en-ID" dirty="0" err="1">
                <a:solidFill>
                  <a:schemeClr val="bg1"/>
                </a:solidFill>
                <a:latin typeface="Maven Pro" panose="020B0604020202020204" charset="0"/>
              </a:rPr>
              <a:t>months_since_issue_d</a:t>
            </a:r>
            <a:r>
              <a:rPr lang="en-ID" dirty="0">
                <a:solidFill>
                  <a:schemeClr val="bg1"/>
                </a:solidFill>
                <a:latin typeface="Maven Pro" panose="020B0604020202020204" charset="0"/>
              </a:rPr>
              <a:t>: the longer the disbursed money, the lower the probability of default. </a:t>
            </a:r>
          </a:p>
          <a:p>
            <a:pPr marL="171450" indent="-171450">
              <a:buClr>
                <a:schemeClr val="bg1"/>
              </a:buClr>
              <a:buFont typeface="Arial" panose="020B0604020202020204" pitchFamily="34" charset="0"/>
              <a:buChar char="•"/>
            </a:pPr>
            <a:r>
              <a:rPr lang="en-ID" dirty="0" err="1">
                <a:solidFill>
                  <a:schemeClr val="bg1"/>
                </a:solidFill>
                <a:latin typeface="Maven Pro" panose="020B0604020202020204" charset="0"/>
              </a:rPr>
              <a:t>months_since_earlist_cr_line</a:t>
            </a:r>
            <a:r>
              <a:rPr lang="en-ID" dirty="0">
                <a:solidFill>
                  <a:schemeClr val="bg1"/>
                </a:solidFill>
                <a:latin typeface="Maven Pro" panose="020B0604020202020204" charset="0"/>
              </a:rPr>
              <a:t>: the longer it is an hour since the credit creation date, the lower the probability of default. (If the age of the credit line is old, it means that the probability of default is lower). </a:t>
            </a:r>
          </a:p>
          <a:p>
            <a:pPr marL="171450" indent="-171450">
              <a:buClr>
                <a:schemeClr val="bg1"/>
              </a:buClr>
              <a:buFont typeface="Arial" panose="020B0604020202020204" pitchFamily="34" charset="0"/>
              <a:buChar char="•"/>
            </a:pPr>
            <a:r>
              <a:rPr lang="en-ID" dirty="0" err="1">
                <a:solidFill>
                  <a:schemeClr val="bg1"/>
                </a:solidFill>
                <a:latin typeface="Maven Pro" panose="020B0604020202020204" charset="0"/>
              </a:rPr>
              <a:t>months_since_last_pymnt_d</a:t>
            </a:r>
            <a:r>
              <a:rPr lang="en-ID" dirty="0">
                <a:solidFill>
                  <a:schemeClr val="bg1"/>
                </a:solidFill>
                <a:latin typeface="Maven Pro" panose="020B0604020202020204" charset="0"/>
              </a:rPr>
              <a:t>: the longer the last payment, the higher the probability that he will default. </a:t>
            </a:r>
          </a:p>
          <a:p>
            <a:pPr marL="171450" indent="-171450">
              <a:buClr>
                <a:schemeClr val="bg1"/>
              </a:buClr>
              <a:buFont typeface="Arial" panose="020B0604020202020204" pitchFamily="34" charset="0"/>
              <a:buChar char="•"/>
            </a:pPr>
            <a:r>
              <a:rPr lang="en-ID" dirty="0" err="1">
                <a:solidFill>
                  <a:schemeClr val="bg1"/>
                </a:solidFill>
                <a:latin typeface="Maven Pro" panose="020B0604020202020204" charset="0"/>
              </a:rPr>
              <a:t>months_since_last_credit_pull_d</a:t>
            </a:r>
            <a:r>
              <a:rPr lang="en-ID" dirty="0">
                <a:solidFill>
                  <a:schemeClr val="bg1"/>
                </a:solidFill>
                <a:latin typeface="Maven Pro" panose="020B0604020202020204" charset="0"/>
              </a:rPr>
              <a:t>: the longer the last credit evaluation, the higher the probability that he will default. (So we have to evaluate it routinely, because if we routinely carry out evaluations, it means that the difference between the last evaluation date and the current date is getting smaller, therefore, the probability that he will fail to pay will be smaller).</a:t>
            </a:r>
          </a:p>
        </p:txBody>
      </p:sp>
      <p:sp>
        <p:nvSpPr>
          <p:cNvPr id="10" name="TextBox 9">
            <a:extLst>
              <a:ext uri="{FF2B5EF4-FFF2-40B4-BE49-F238E27FC236}">
                <a16:creationId xmlns:a16="http://schemas.microsoft.com/office/drawing/2014/main" id="{BEB16618-7537-A707-1880-FEA34A363C0C}"/>
              </a:ext>
            </a:extLst>
          </p:cNvPr>
          <p:cNvSpPr txBox="1"/>
          <p:nvPr/>
        </p:nvSpPr>
        <p:spPr>
          <a:xfrm>
            <a:off x="2158813" y="1028201"/>
            <a:ext cx="1870390" cy="307777"/>
          </a:xfrm>
          <a:prstGeom prst="rect">
            <a:avLst/>
          </a:prstGeom>
          <a:noFill/>
        </p:spPr>
        <p:txBody>
          <a:bodyPr wrap="square" rtlCol="0">
            <a:spAutoFit/>
          </a:bodyPr>
          <a:lstStyle/>
          <a:p>
            <a:r>
              <a:rPr lang="en-GB" dirty="0" err="1">
                <a:solidFill>
                  <a:schemeClr val="bg1"/>
                </a:solidFill>
                <a:latin typeface="Maven Pro" panose="020B0604020202020204" charset="0"/>
              </a:rPr>
              <a:t>Koefisian</a:t>
            </a:r>
            <a:r>
              <a:rPr lang="en-GB" dirty="0">
                <a:solidFill>
                  <a:schemeClr val="bg1"/>
                </a:solidFill>
                <a:latin typeface="Maven Pro" panose="020B0604020202020204" charset="0"/>
              </a:rPr>
              <a:t> </a:t>
            </a:r>
            <a:r>
              <a:rPr lang="en-GB" dirty="0" err="1">
                <a:solidFill>
                  <a:schemeClr val="bg1"/>
                </a:solidFill>
                <a:latin typeface="Maven Pro" panose="020B0604020202020204" charset="0"/>
              </a:rPr>
              <a:t>dari</a:t>
            </a:r>
            <a:r>
              <a:rPr lang="en-GB" dirty="0">
                <a:solidFill>
                  <a:schemeClr val="bg1"/>
                </a:solidFill>
                <a:latin typeface="Maven Pro" panose="020B0604020202020204" charset="0"/>
              </a:rPr>
              <a:t> model</a:t>
            </a:r>
            <a:endParaRPr lang="en-ID" dirty="0">
              <a:solidFill>
                <a:schemeClr val="bg1"/>
              </a:solidFill>
              <a:latin typeface="Maven Pro" panose="020B0604020202020204" charset="0"/>
            </a:endParaRPr>
          </a:p>
        </p:txBody>
      </p:sp>
    </p:spTree>
    <p:extLst>
      <p:ext uri="{BB962C8B-B14F-4D97-AF65-F5344CB8AC3E}">
        <p14:creationId xmlns:p14="http://schemas.microsoft.com/office/powerpoint/2010/main" val="122319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5" y="1411429"/>
            <a:ext cx="4030692" cy="24877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1200" dirty="0">
                <a:hlinkClick r:id="rId3"/>
              </a:rPr>
              <a:t>https://www.kaggle.com/datasets/devanshi23/loan-data-2007-2014</a:t>
            </a:r>
            <a:endParaRPr lang="en-ID" sz="1200" dirty="0"/>
          </a:p>
          <a:p>
            <a:pPr marL="0" lvl="0" indent="0" algn="l" rtl="0">
              <a:spcBef>
                <a:spcPts val="0"/>
              </a:spcBef>
              <a:spcAft>
                <a:spcPts val="0"/>
              </a:spcAft>
              <a:buNone/>
            </a:pPr>
            <a:endParaRPr lang="en-ID" sz="1200" dirty="0"/>
          </a:p>
          <a:p>
            <a:pPr marL="0" lvl="0" indent="0" algn="l" rtl="0">
              <a:spcBef>
                <a:spcPts val="0"/>
              </a:spcBef>
              <a:spcAft>
                <a:spcPts val="0"/>
              </a:spcAft>
              <a:buNone/>
            </a:pPr>
            <a:r>
              <a:rPr lang="en-ID" sz="1200" dirty="0">
                <a:hlinkClick r:id="rId4"/>
              </a:rPr>
              <a:t>https://socs.binus.ac.id/2019/12/26/imbalanced-dataset/</a:t>
            </a:r>
            <a:endParaRPr lang="en-ID" sz="1200" dirty="0"/>
          </a:p>
          <a:p>
            <a:pPr marL="0" lvl="0" indent="0" algn="l" rtl="0">
              <a:spcBef>
                <a:spcPts val="0"/>
              </a:spcBef>
              <a:spcAft>
                <a:spcPts val="0"/>
              </a:spcAft>
              <a:buNone/>
            </a:pPr>
            <a:endParaRPr lang="en-ID" sz="1200" dirty="0"/>
          </a:p>
          <a:p>
            <a:pPr marL="0" lvl="0" indent="0" algn="l" rtl="0">
              <a:spcBef>
                <a:spcPts val="0"/>
              </a:spcBef>
              <a:spcAft>
                <a:spcPts val="0"/>
              </a:spcAft>
              <a:buNone/>
            </a:pPr>
            <a:r>
              <a:rPr lang="en-ID" sz="1200" dirty="0">
                <a:hlinkClick r:id="rId5"/>
              </a:rPr>
              <a:t>https://datasans.medium.com/memahami-roc-dan-auc-2e0e4f3638bf</a:t>
            </a:r>
            <a:endParaRPr lang="en-ID" sz="1200" dirty="0"/>
          </a:p>
          <a:p>
            <a:pPr marL="0" lvl="0" indent="0" algn="l" rtl="0">
              <a:spcBef>
                <a:spcPts val="0"/>
              </a:spcBef>
              <a:spcAft>
                <a:spcPts val="0"/>
              </a:spcAft>
              <a:buNone/>
            </a:pPr>
            <a:endParaRPr lang="en-ID" sz="1200" dirty="0"/>
          </a:p>
          <a:p>
            <a:pPr marL="0" lvl="0" indent="0" algn="l" rtl="0">
              <a:spcBef>
                <a:spcPts val="0"/>
              </a:spcBef>
              <a:spcAft>
                <a:spcPts val="0"/>
              </a:spcAft>
              <a:buNone/>
            </a:pPr>
            <a:r>
              <a:rPr lang="en-ID" sz="1200" dirty="0">
                <a:hlinkClick r:id="rId6"/>
              </a:rPr>
              <a:t>https://ksnugroho.medium.com/confusion-matrix-untuk-evaluasi-model-pada-unsupervised-machine-learning-bc4b1ae9ae3f</a:t>
            </a:r>
            <a:endParaRPr lang="en-ID" sz="1200" dirty="0"/>
          </a:p>
          <a:p>
            <a:pPr marL="0" lvl="0" indent="0" algn="l" rtl="0">
              <a:spcBef>
                <a:spcPts val="0"/>
              </a:spcBef>
              <a:spcAft>
                <a:spcPts val="0"/>
              </a:spcAft>
              <a:buNone/>
            </a:pPr>
            <a:endParaRPr lang="en-ID" sz="1200" dirty="0"/>
          </a:p>
        </p:txBody>
      </p:sp>
      <p:sp>
        <p:nvSpPr>
          <p:cNvPr id="507" name="Google Shape;507;p28"/>
          <p:cNvSpPr txBox="1">
            <a:spLocks noGrp="1"/>
          </p:cNvSpPr>
          <p:nvPr>
            <p:ph type="ctrTitle"/>
          </p:nvPr>
        </p:nvSpPr>
        <p:spPr>
          <a:xfrm>
            <a:off x="582109" y="866958"/>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REFERENCES</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926049"/>
          </a:xfrm>
          <a:prstGeom prst="rect">
            <a:avLst/>
          </a:prstGeom>
        </p:spPr>
        <p:txBody>
          <a:bodyPr spcFirstLastPara="1" wrap="square" lIns="91425" tIns="91425" rIns="91425" bIns="91425" anchor="t" anchorCtr="0">
            <a:noAutofit/>
          </a:bodyPr>
          <a:lstStyle/>
          <a:p>
            <a:pPr>
              <a:buFont typeface="+mj-lt"/>
              <a:buAutoNum type="arabicPeriod"/>
            </a:pPr>
            <a:r>
              <a:rPr lang="en-ID" sz="1800" dirty="0"/>
              <a:t>Predict the probability of default on a loan. </a:t>
            </a:r>
          </a:p>
          <a:p>
            <a:pPr>
              <a:buFont typeface="+mj-lt"/>
              <a:buAutoNum type="arabicPeriod"/>
            </a:pPr>
            <a:r>
              <a:rPr lang="en-ID" sz="1800" dirty="0"/>
              <a:t>Identify the factors that affect the risk of default.</a:t>
            </a:r>
          </a:p>
          <a:p>
            <a:pPr>
              <a:buFont typeface="+mj-lt"/>
              <a:buAutoNum type="arabicPeriod"/>
            </a:pPr>
            <a:r>
              <a:rPr lang="en-ID" sz="1800" dirty="0"/>
              <a:t>Provide insight to financial institutions in making credit decisions.</a:t>
            </a:r>
            <a:endParaRPr sz="1800" dirty="0">
              <a:solidFill>
                <a:schemeClr val="accent2"/>
              </a:solidFill>
            </a:endParaRPr>
          </a:p>
        </p:txBody>
      </p:sp>
      <p:sp>
        <p:nvSpPr>
          <p:cNvPr id="466" name="Google Shape;466;p26"/>
          <p:cNvSpPr txBox="1">
            <a:spLocks noGrp="1"/>
          </p:cNvSpPr>
          <p:nvPr>
            <p:ph type="ctrTitle"/>
          </p:nvPr>
        </p:nvSpPr>
        <p:spPr>
          <a:xfrm>
            <a:off x="618825" y="481349"/>
            <a:ext cx="4727700" cy="577800"/>
          </a:xfrm>
          <a:prstGeom prst="rect">
            <a:avLst/>
          </a:prstGeom>
        </p:spPr>
        <p:txBody>
          <a:bodyPr spcFirstLastPara="1" wrap="square" lIns="91425" tIns="91425" rIns="91425" bIns="91425" anchor="b" anchorCtr="0">
            <a:noAutofit/>
          </a:bodyPr>
          <a:lstStyle/>
          <a:p>
            <a:br>
              <a:rPr lang="id-ID" b="1" dirty="0"/>
            </a:br>
            <a:r>
              <a:rPr lang="id-ID" b="1" dirty="0"/>
              <a:t>​OBJECTIVE</a:t>
            </a:r>
          </a:p>
        </p:txBody>
      </p:sp>
      <p:sp>
        <p:nvSpPr>
          <p:cNvPr id="2" name="Google Shape;466;p26">
            <a:extLst>
              <a:ext uri="{FF2B5EF4-FFF2-40B4-BE49-F238E27FC236}">
                <a16:creationId xmlns:a16="http://schemas.microsoft.com/office/drawing/2014/main" id="{E8A64EE5-15D3-D420-550F-2EDC1B0E9C23}"/>
              </a:ext>
            </a:extLst>
          </p:cNvPr>
          <p:cNvSpPr txBox="1">
            <a:spLocks/>
          </p:cNvSpPr>
          <p:nvPr/>
        </p:nvSpPr>
        <p:spPr>
          <a:xfrm>
            <a:off x="618825" y="2156308"/>
            <a:ext cx="472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ID" b="1" dirty="0"/>
              <a:t>DATA CONTEXT</a:t>
            </a:r>
          </a:p>
        </p:txBody>
      </p:sp>
      <p:sp>
        <p:nvSpPr>
          <p:cNvPr id="3" name="Google Shape;465;p26">
            <a:extLst>
              <a:ext uri="{FF2B5EF4-FFF2-40B4-BE49-F238E27FC236}">
                <a16:creationId xmlns:a16="http://schemas.microsoft.com/office/drawing/2014/main" id="{22AD9611-377D-4D29-7655-4F88B59A0D2E}"/>
              </a:ext>
            </a:extLst>
          </p:cNvPr>
          <p:cNvSpPr txBox="1">
            <a:spLocks/>
          </p:cNvSpPr>
          <p:nvPr/>
        </p:nvSpPr>
        <p:spPr>
          <a:xfrm>
            <a:off x="597375" y="2672231"/>
            <a:ext cx="7866900" cy="1306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a:buFont typeface="Arial" panose="020B0604020202020204" pitchFamily="34" charset="0"/>
              <a:buChar char="•"/>
            </a:pPr>
            <a:r>
              <a:rPr lang="en-ID" sz="1800" dirty="0"/>
              <a:t>Dataset: </a:t>
            </a:r>
            <a:r>
              <a:rPr lang="en-GB" sz="1800" dirty="0">
                <a:effectLst/>
              </a:rPr>
              <a:t>Lending Club Data from 2007-2014</a:t>
            </a:r>
          </a:p>
          <a:p>
            <a:pPr>
              <a:buFont typeface="Arial" panose="020B0604020202020204" pitchFamily="34" charset="0"/>
              <a:buChar char="•"/>
            </a:pPr>
            <a:r>
              <a:rPr lang="en-ID" sz="1800" dirty="0"/>
              <a:t>Data Source: Kaggle</a:t>
            </a:r>
          </a:p>
          <a:p>
            <a:pPr>
              <a:buFont typeface="Arial" panose="020B0604020202020204" pitchFamily="34" charset="0"/>
              <a:buChar char="•"/>
            </a:pPr>
            <a:r>
              <a:rPr lang="en-ID" sz="1800" dirty="0"/>
              <a:t>Dataset Size: 466285 rows x 75 columns</a:t>
            </a:r>
          </a:p>
          <a:p>
            <a:pPr>
              <a:buFont typeface="Arial" panose="020B0604020202020204" pitchFamily="34" charset="0"/>
              <a:buChar char="•"/>
            </a:pPr>
            <a:r>
              <a:rPr lang="en-ID" sz="1800" dirty="0"/>
              <a:t>Target Variable: '</a:t>
            </a:r>
            <a:r>
              <a:rPr lang="en-ID" sz="1800" dirty="0" err="1"/>
              <a:t>good_bad</a:t>
            </a:r>
            <a:r>
              <a:rPr lang="en-ID" sz="1800" dirty="0"/>
              <a:t>' (0: Pay Success, 1: Fail to Pay)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4" name="Google Shape;474;p27"/>
          <p:cNvSpPr txBox="1">
            <a:spLocks noGrp="1"/>
          </p:cNvSpPr>
          <p:nvPr>
            <p:ph type="ctrTitle"/>
          </p:nvPr>
        </p:nvSpPr>
        <p:spPr>
          <a:xfrm>
            <a:off x="704410" y="1596941"/>
            <a:ext cx="120492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DATASET</a:t>
            </a:r>
            <a:endParaRPr b="1" dirty="0"/>
          </a:p>
        </p:txBody>
      </p:sp>
      <p:sp>
        <p:nvSpPr>
          <p:cNvPr id="481" name="Google Shape;481;p27"/>
          <p:cNvSpPr/>
          <p:nvPr/>
        </p:nvSpPr>
        <p:spPr>
          <a:xfrm>
            <a:off x="676646" y="548958"/>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cxnSpLocks/>
            <a:stCxn id="481" idx="1"/>
          </p:cNvCxnSpPr>
          <p:nvPr/>
        </p:nvCxnSpPr>
        <p:spPr>
          <a:xfrm>
            <a:off x="676646" y="961008"/>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1729346" y="310920"/>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800095" y="655475"/>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Picture 19">
            <a:extLst>
              <a:ext uri="{FF2B5EF4-FFF2-40B4-BE49-F238E27FC236}">
                <a16:creationId xmlns:a16="http://schemas.microsoft.com/office/drawing/2014/main" id="{4321DAAA-DA3B-F2F5-80E0-FA57B78387C0}"/>
              </a:ext>
            </a:extLst>
          </p:cNvPr>
          <p:cNvPicPr>
            <a:picLocks noChangeAspect="1"/>
          </p:cNvPicPr>
          <p:nvPr/>
        </p:nvPicPr>
        <p:blipFill>
          <a:blip r:embed="rId3"/>
          <a:stretch>
            <a:fillRect/>
          </a:stretch>
        </p:blipFill>
        <p:spPr>
          <a:xfrm>
            <a:off x="4572000" y="310920"/>
            <a:ext cx="2549929" cy="3993119"/>
          </a:xfrm>
          <a:prstGeom prst="rect">
            <a:avLst/>
          </a:prstGeom>
        </p:spPr>
      </p:pic>
      <p:pic>
        <p:nvPicPr>
          <p:cNvPr id="22" name="Picture 21">
            <a:extLst>
              <a:ext uri="{FF2B5EF4-FFF2-40B4-BE49-F238E27FC236}">
                <a16:creationId xmlns:a16="http://schemas.microsoft.com/office/drawing/2014/main" id="{74A5617B-2C9B-8BD6-748A-ECD900C679C3}"/>
              </a:ext>
            </a:extLst>
          </p:cNvPr>
          <p:cNvPicPr>
            <a:picLocks noChangeAspect="1"/>
          </p:cNvPicPr>
          <p:nvPr/>
        </p:nvPicPr>
        <p:blipFill>
          <a:blip r:embed="rId4"/>
          <a:stretch>
            <a:fillRect/>
          </a:stretch>
        </p:blipFill>
        <p:spPr>
          <a:xfrm>
            <a:off x="2091120" y="108793"/>
            <a:ext cx="2396960" cy="4547658"/>
          </a:xfrm>
          <a:prstGeom prst="rect">
            <a:avLst/>
          </a:prstGeom>
        </p:spPr>
      </p:pic>
      <p:sp>
        <p:nvSpPr>
          <p:cNvPr id="23" name="TextBox 22">
            <a:extLst>
              <a:ext uri="{FF2B5EF4-FFF2-40B4-BE49-F238E27FC236}">
                <a16:creationId xmlns:a16="http://schemas.microsoft.com/office/drawing/2014/main" id="{63AFB6E3-9360-E05B-63A8-0BC60CEF09CA}"/>
              </a:ext>
            </a:extLst>
          </p:cNvPr>
          <p:cNvSpPr txBox="1"/>
          <p:nvPr/>
        </p:nvSpPr>
        <p:spPr>
          <a:xfrm>
            <a:off x="1177038" y="4667691"/>
            <a:ext cx="6789923" cy="307777"/>
          </a:xfrm>
          <a:prstGeom prst="rect">
            <a:avLst/>
          </a:prstGeom>
          <a:noFill/>
        </p:spPr>
        <p:txBody>
          <a:bodyPr wrap="square" rtlCol="0">
            <a:spAutoFit/>
          </a:bodyPr>
          <a:lstStyle/>
          <a:p>
            <a:r>
              <a:rPr lang="en-ID" dirty="0">
                <a:solidFill>
                  <a:schemeClr val="bg1"/>
                </a:solidFill>
              </a:rPr>
              <a:t>The </a:t>
            </a:r>
            <a:r>
              <a:rPr lang="en-ID" dirty="0">
                <a:solidFill>
                  <a:schemeClr val="bg1"/>
                </a:solidFill>
                <a:latin typeface="Maven Pro" panose="020B0604020202020204" charset="0"/>
              </a:rPr>
              <a:t>following</a:t>
            </a:r>
            <a:r>
              <a:rPr lang="en-ID" dirty="0">
                <a:solidFill>
                  <a:schemeClr val="bg1"/>
                </a:solidFill>
              </a:rPr>
              <a:t> is loan data that we will </a:t>
            </a:r>
            <a:r>
              <a:rPr lang="en-ID" dirty="0" err="1">
                <a:solidFill>
                  <a:schemeClr val="bg1"/>
                </a:solidFill>
              </a:rPr>
              <a:t>analyze</a:t>
            </a:r>
            <a:r>
              <a:rPr lang="en-ID" dirty="0">
                <a:solidFill>
                  <a:schemeClr val="bg1"/>
                </a:solidFill>
              </a:rPr>
              <a:t> to create a credit risk model.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4" name="Google Shape;474;p27"/>
          <p:cNvSpPr txBox="1">
            <a:spLocks noGrp="1"/>
          </p:cNvSpPr>
          <p:nvPr>
            <p:ph type="ctrTitle"/>
          </p:nvPr>
        </p:nvSpPr>
        <p:spPr>
          <a:xfrm>
            <a:off x="710998" y="1656465"/>
            <a:ext cx="1204921" cy="6611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TARGET VARIABLE</a:t>
            </a:r>
            <a:endParaRPr b="1" dirty="0"/>
          </a:p>
        </p:txBody>
      </p:sp>
      <p:sp>
        <p:nvSpPr>
          <p:cNvPr id="481" name="Google Shape;481;p27"/>
          <p:cNvSpPr/>
          <p:nvPr/>
        </p:nvSpPr>
        <p:spPr>
          <a:xfrm>
            <a:off x="676646" y="548958"/>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cxnSpLocks/>
            <a:stCxn id="481" idx="1"/>
          </p:cNvCxnSpPr>
          <p:nvPr/>
        </p:nvCxnSpPr>
        <p:spPr>
          <a:xfrm>
            <a:off x="676646" y="961008"/>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1729346" y="310920"/>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800095" y="655475"/>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CBD119D6-0FEA-BD7D-5F66-CB9B9AA6E79D}"/>
              </a:ext>
            </a:extLst>
          </p:cNvPr>
          <p:cNvSpPr txBox="1"/>
          <p:nvPr/>
        </p:nvSpPr>
        <p:spPr>
          <a:xfrm>
            <a:off x="284039" y="2276849"/>
            <a:ext cx="1867801" cy="738664"/>
          </a:xfrm>
          <a:prstGeom prst="rect">
            <a:avLst/>
          </a:prstGeom>
          <a:noFill/>
        </p:spPr>
        <p:txBody>
          <a:bodyPr wrap="square">
            <a:spAutoFit/>
          </a:bodyPr>
          <a:lstStyle/>
          <a:p>
            <a:r>
              <a:rPr lang="en-ID" dirty="0">
                <a:solidFill>
                  <a:schemeClr val="bg1"/>
                </a:solidFill>
                <a:latin typeface="Maven Pro" panose="020B0604020202020204" charset="0"/>
              </a:rPr>
              <a:t>Bad or good loan, need column "</a:t>
            </a:r>
            <a:r>
              <a:rPr lang="en-ID" dirty="0" err="1">
                <a:solidFill>
                  <a:schemeClr val="bg1"/>
                </a:solidFill>
                <a:latin typeface="Maven Pro" panose="020B0604020202020204" charset="0"/>
              </a:rPr>
              <a:t>loan_status</a:t>
            </a:r>
            <a:r>
              <a:rPr lang="en-ID" dirty="0">
                <a:solidFill>
                  <a:schemeClr val="bg1"/>
                </a:solidFill>
                <a:latin typeface="Maven Pro" panose="020B0604020202020204" charset="0"/>
              </a:rPr>
              <a:t>"</a:t>
            </a:r>
          </a:p>
        </p:txBody>
      </p:sp>
      <p:pic>
        <p:nvPicPr>
          <p:cNvPr id="5" name="Picture 4">
            <a:extLst>
              <a:ext uri="{FF2B5EF4-FFF2-40B4-BE49-F238E27FC236}">
                <a16:creationId xmlns:a16="http://schemas.microsoft.com/office/drawing/2014/main" id="{9B7F12BC-8186-AE77-5BC1-983983CB6428}"/>
              </a:ext>
            </a:extLst>
          </p:cNvPr>
          <p:cNvPicPr>
            <a:picLocks noChangeAspect="1"/>
          </p:cNvPicPr>
          <p:nvPr/>
        </p:nvPicPr>
        <p:blipFill>
          <a:blip r:embed="rId3"/>
          <a:stretch>
            <a:fillRect/>
          </a:stretch>
        </p:blipFill>
        <p:spPr>
          <a:xfrm>
            <a:off x="1949671" y="802676"/>
            <a:ext cx="4319117" cy="985062"/>
          </a:xfrm>
          <a:prstGeom prst="rect">
            <a:avLst/>
          </a:prstGeom>
        </p:spPr>
      </p:pic>
      <p:sp>
        <p:nvSpPr>
          <p:cNvPr id="6" name="Rectangle 5">
            <a:extLst>
              <a:ext uri="{FF2B5EF4-FFF2-40B4-BE49-F238E27FC236}">
                <a16:creationId xmlns:a16="http://schemas.microsoft.com/office/drawing/2014/main" id="{255C45B4-830F-6098-2CF3-F69C946D5965}"/>
              </a:ext>
            </a:extLst>
          </p:cNvPr>
          <p:cNvSpPr/>
          <p:nvPr/>
        </p:nvSpPr>
        <p:spPr>
          <a:xfrm>
            <a:off x="3046948" y="1767119"/>
            <a:ext cx="1971620" cy="307777"/>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b="1" dirty="0" err="1">
                <a:ln/>
                <a:solidFill>
                  <a:schemeClr val="accent4"/>
                </a:solidFill>
              </a:rPr>
              <a:t>loan_status</a:t>
            </a:r>
            <a:r>
              <a:rPr lang="en-US" b="1" dirty="0">
                <a:ln/>
                <a:solidFill>
                  <a:schemeClr val="accent4"/>
                </a:solidFill>
              </a:rPr>
              <a:t> column</a:t>
            </a:r>
          </a:p>
        </p:txBody>
      </p:sp>
      <p:sp>
        <p:nvSpPr>
          <p:cNvPr id="8" name="TextBox 7">
            <a:extLst>
              <a:ext uri="{FF2B5EF4-FFF2-40B4-BE49-F238E27FC236}">
                <a16:creationId xmlns:a16="http://schemas.microsoft.com/office/drawing/2014/main" id="{AD6B8BC0-B635-29FF-3714-D137FF257B2D}"/>
              </a:ext>
            </a:extLst>
          </p:cNvPr>
          <p:cNvSpPr txBox="1"/>
          <p:nvPr/>
        </p:nvSpPr>
        <p:spPr>
          <a:xfrm>
            <a:off x="2072921" y="2271654"/>
            <a:ext cx="4641110" cy="1169551"/>
          </a:xfrm>
          <a:prstGeom prst="rect">
            <a:avLst/>
          </a:prstGeom>
          <a:noFill/>
        </p:spPr>
        <p:txBody>
          <a:bodyPr wrap="square">
            <a:spAutoFit/>
          </a:bodyPr>
          <a:lstStyle/>
          <a:p>
            <a:r>
              <a:rPr lang="en-ID" dirty="0">
                <a:solidFill>
                  <a:schemeClr val="bg1"/>
                </a:solidFill>
                <a:latin typeface="Maven Pro" panose="020B0604020202020204" charset="0"/>
              </a:rPr>
              <a:t>Bad is defined as 1, and the remaining good is 0. </a:t>
            </a:r>
          </a:p>
          <a:p>
            <a:r>
              <a:rPr lang="en-ID" dirty="0">
                <a:solidFill>
                  <a:schemeClr val="bg1"/>
                </a:solidFill>
                <a:latin typeface="Maven Pro" panose="020B0604020202020204" charset="0"/>
              </a:rPr>
              <a:t>Bad: 'Charged Off', 'Default', 'Late (31-120 days)', 'Late (16-30 days)', 'Does not meet the credit policy. </a:t>
            </a:r>
            <a:r>
              <a:rPr lang="en-ID" dirty="0" err="1">
                <a:solidFill>
                  <a:schemeClr val="bg1"/>
                </a:solidFill>
                <a:latin typeface="Maven Pro" panose="020B0604020202020204" charset="0"/>
              </a:rPr>
              <a:t>Status:Charged</a:t>
            </a:r>
            <a:r>
              <a:rPr lang="en-ID" dirty="0">
                <a:solidFill>
                  <a:schemeClr val="bg1"/>
                </a:solidFill>
                <a:latin typeface="Maven Pro" panose="020B0604020202020204" charset="0"/>
              </a:rPr>
              <a:t> Off’ </a:t>
            </a:r>
          </a:p>
          <a:p>
            <a:r>
              <a:rPr lang="en-ID" dirty="0">
                <a:solidFill>
                  <a:schemeClr val="bg1"/>
                </a:solidFill>
                <a:latin typeface="Maven Pro" panose="020B0604020202020204" charset="0"/>
              </a:rPr>
              <a:t>Good: Else</a:t>
            </a:r>
            <a:endParaRPr lang="en-ID" dirty="0">
              <a:solidFill>
                <a:schemeClr val="bg1"/>
              </a:solidFill>
              <a:latin typeface="Maven Pro" panose="020B0604020202020204" charset="0"/>
              <a:cs typeface="MoolBoran" panose="020F0502020204030204" pitchFamily="34" charset="0"/>
            </a:endParaRPr>
          </a:p>
        </p:txBody>
      </p:sp>
      <p:pic>
        <p:nvPicPr>
          <p:cNvPr id="10" name="Picture 9">
            <a:extLst>
              <a:ext uri="{FF2B5EF4-FFF2-40B4-BE49-F238E27FC236}">
                <a16:creationId xmlns:a16="http://schemas.microsoft.com/office/drawing/2014/main" id="{8E1A8870-C1B3-E63E-F556-F5542A850818}"/>
              </a:ext>
            </a:extLst>
          </p:cNvPr>
          <p:cNvPicPr>
            <a:picLocks noChangeAspect="1"/>
          </p:cNvPicPr>
          <p:nvPr/>
        </p:nvPicPr>
        <p:blipFill>
          <a:blip r:embed="rId4"/>
          <a:stretch>
            <a:fillRect/>
          </a:stretch>
        </p:blipFill>
        <p:spPr>
          <a:xfrm>
            <a:off x="6714031" y="2209862"/>
            <a:ext cx="2083690" cy="2638585"/>
          </a:xfrm>
          <a:prstGeom prst="rect">
            <a:avLst/>
          </a:prstGeom>
        </p:spPr>
      </p:pic>
      <p:pic>
        <p:nvPicPr>
          <p:cNvPr id="16" name="Graphic 15" descr="Acquisition with solid fill">
            <a:extLst>
              <a:ext uri="{FF2B5EF4-FFF2-40B4-BE49-F238E27FC236}">
                <a16:creationId xmlns:a16="http://schemas.microsoft.com/office/drawing/2014/main" id="{459EF091-6C5A-9EBB-AB2E-8123FA34F0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3374586" y="2646181"/>
            <a:ext cx="2894202" cy="2383696"/>
          </a:xfrm>
          <a:prstGeom prst="rect">
            <a:avLst/>
          </a:prstGeom>
        </p:spPr>
      </p:pic>
    </p:spTree>
    <p:extLst>
      <p:ext uri="{BB962C8B-B14F-4D97-AF65-F5344CB8AC3E}">
        <p14:creationId xmlns:p14="http://schemas.microsoft.com/office/powerpoint/2010/main" val="2994874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4" name="Google Shape;474;p27"/>
          <p:cNvSpPr txBox="1">
            <a:spLocks noGrp="1"/>
          </p:cNvSpPr>
          <p:nvPr>
            <p:ph type="ctrTitle"/>
          </p:nvPr>
        </p:nvSpPr>
        <p:spPr>
          <a:xfrm>
            <a:off x="710998" y="1656465"/>
            <a:ext cx="1204921" cy="6611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MISSING VALUES</a:t>
            </a:r>
            <a:endParaRPr b="1" dirty="0"/>
          </a:p>
        </p:txBody>
      </p:sp>
      <p:sp>
        <p:nvSpPr>
          <p:cNvPr id="481" name="Google Shape;481;p27"/>
          <p:cNvSpPr/>
          <p:nvPr/>
        </p:nvSpPr>
        <p:spPr>
          <a:xfrm>
            <a:off x="676646" y="548958"/>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cxnSpLocks/>
            <a:stCxn id="481" idx="1"/>
          </p:cNvCxnSpPr>
          <p:nvPr/>
        </p:nvCxnSpPr>
        <p:spPr>
          <a:xfrm>
            <a:off x="676646" y="961008"/>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1729346" y="310920"/>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800095" y="655475"/>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CBD119D6-0FEA-BD7D-5F66-CB9B9AA6E79D}"/>
              </a:ext>
            </a:extLst>
          </p:cNvPr>
          <p:cNvSpPr txBox="1"/>
          <p:nvPr/>
        </p:nvSpPr>
        <p:spPr>
          <a:xfrm>
            <a:off x="296473" y="2543038"/>
            <a:ext cx="2626081" cy="1384995"/>
          </a:xfrm>
          <a:prstGeom prst="rect">
            <a:avLst/>
          </a:prstGeom>
          <a:noFill/>
        </p:spPr>
        <p:txBody>
          <a:bodyPr wrap="square">
            <a:spAutoFit/>
          </a:bodyPr>
          <a:lstStyle/>
          <a:p>
            <a:r>
              <a:rPr lang="en-ID" dirty="0">
                <a:solidFill>
                  <a:schemeClr val="bg1"/>
                </a:solidFill>
                <a:latin typeface="Maven Pro" panose="020B0604020202020204" charset="0"/>
              </a:rPr>
              <a:t>Due to the large number of rows and columns, it is important to check for missing values so that the model can more easily predict based on these columns</a:t>
            </a:r>
          </a:p>
        </p:txBody>
      </p:sp>
      <p:pic>
        <p:nvPicPr>
          <p:cNvPr id="4" name="Picture 3">
            <a:extLst>
              <a:ext uri="{FF2B5EF4-FFF2-40B4-BE49-F238E27FC236}">
                <a16:creationId xmlns:a16="http://schemas.microsoft.com/office/drawing/2014/main" id="{506E9E93-E5B1-659F-A07F-D84CA1D91621}"/>
              </a:ext>
            </a:extLst>
          </p:cNvPr>
          <p:cNvPicPr>
            <a:picLocks noChangeAspect="1"/>
          </p:cNvPicPr>
          <p:nvPr/>
        </p:nvPicPr>
        <p:blipFill>
          <a:blip r:embed="rId3"/>
          <a:stretch>
            <a:fillRect/>
          </a:stretch>
        </p:blipFill>
        <p:spPr>
          <a:xfrm>
            <a:off x="2922554" y="433973"/>
            <a:ext cx="2216565" cy="4275553"/>
          </a:xfrm>
          <a:prstGeom prst="rect">
            <a:avLst/>
          </a:prstGeom>
        </p:spPr>
      </p:pic>
      <p:sp>
        <p:nvSpPr>
          <p:cNvPr id="5" name="TextBox 4">
            <a:extLst>
              <a:ext uri="{FF2B5EF4-FFF2-40B4-BE49-F238E27FC236}">
                <a16:creationId xmlns:a16="http://schemas.microsoft.com/office/drawing/2014/main" id="{6BB0AEB1-FC96-0EE3-0691-A6F4F35CC660}"/>
              </a:ext>
            </a:extLst>
          </p:cNvPr>
          <p:cNvSpPr txBox="1"/>
          <p:nvPr/>
        </p:nvSpPr>
        <p:spPr>
          <a:xfrm>
            <a:off x="5282458" y="1656465"/>
            <a:ext cx="3344795" cy="1384995"/>
          </a:xfrm>
          <a:prstGeom prst="rect">
            <a:avLst/>
          </a:prstGeom>
          <a:noFill/>
        </p:spPr>
        <p:txBody>
          <a:bodyPr wrap="square">
            <a:spAutoFit/>
          </a:bodyPr>
          <a:lstStyle/>
          <a:p>
            <a:pPr algn="just"/>
            <a:r>
              <a:rPr lang="en-ID" dirty="0">
                <a:solidFill>
                  <a:schemeClr val="bg1"/>
                </a:solidFill>
                <a:latin typeface="Maven Pro" panose="020B0604020202020204" charset="0"/>
              </a:rPr>
              <a:t>Columns with missing values above 50% are better removed because even if you try to fill them with media, mean or other techniques for missing values it will produce values that are less accurate.</a:t>
            </a:r>
          </a:p>
        </p:txBody>
      </p:sp>
    </p:spTree>
    <p:extLst>
      <p:ext uri="{BB962C8B-B14F-4D97-AF65-F5344CB8AC3E}">
        <p14:creationId xmlns:p14="http://schemas.microsoft.com/office/powerpoint/2010/main" val="2997440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4" name="Google Shape;474;p27"/>
          <p:cNvSpPr txBox="1">
            <a:spLocks noGrp="1"/>
          </p:cNvSpPr>
          <p:nvPr>
            <p:ph type="ctrTitle"/>
          </p:nvPr>
        </p:nvSpPr>
        <p:spPr>
          <a:xfrm>
            <a:off x="710998" y="1656465"/>
            <a:ext cx="1204921" cy="6611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DATA SPLITTING</a:t>
            </a:r>
            <a:endParaRPr b="1" dirty="0"/>
          </a:p>
        </p:txBody>
      </p:sp>
      <p:sp>
        <p:nvSpPr>
          <p:cNvPr id="481" name="Google Shape;481;p27"/>
          <p:cNvSpPr/>
          <p:nvPr/>
        </p:nvSpPr>
        <p:spPr>
          <a:xfrm>
            <a:off x="676646" y="548958"/>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cxnSpLocks/>
            <a:stCxn id="481" idx="1"/>
          </p:cNvCxnSpPr>
          <p:nvPr/>
        </p:nvCxnSpPr>
        <p:spPr>
          <a:xfrm>
            <a:off x="676646" y="961008"/>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1729346" y="310920"/>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800095" y="655475"/>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2BDFC743-3A2A-D9E1-F77C-8F3A99C4324B}"/>
              </a:ext>
            </a:extLst>
          </p:cNvPr>
          <p:cNvSpPr txBox="1"/>
          <p:nvPr/>
        </p:nvSpPr>
        <p:spPr>
          <a:xfrm>
            <a:off x="2142020" y="654180"/>
            <a:ext cx="6325334" cy="1708160"/>
          </a:xfrm>
          <a:prstGeom prst="rect">
            <a:avLst/>
          </a:prstGeom>
          <a:noFill/>
        </p:spPr>
        <p:txBody>
          <a:bodyPr wrap="square">
            <a:spAutoFit/>
          </a:bodyPr>
          <a:lstStyle/>
          <a:p>
            <a:pPr marL="285750" indent="-285750">
              <a:buClr>
                <a:schemeClr val="bg1"/>
              </a:buClr>
              <a:buFont typeface="Arial" panose="020B0604020202020204" pitchFamily="34" charset="0"/>
              <a:buChar char="•"/>
            </a:pPr>
            <a:r>
              <a:rPr lang="en-ID" sz="1500" dirty="0">
                <a:solidFill>
                  <a:schemeClr val="bg1"/>
                </a:solidFill>
                <a:latin typeface="Maven Pro" panose="020B0604020202020204" charset="0"/>
              </a:rPr>
              <a:t>Train Dataset: train a machine learning model, by learning from the patterns in this Train Data.</a:t>
            </a:r>
          </a:p>
          <a:p>
            <a:pPr marL="285750" indent="-285750">
              <a:buClr>
                <a:schemeClr val="bg1"/>
              </a:buClr>
              <a:buFont typeface="Arial" panose="020B0604020202020204" pitchFamily="34" charset="0"/>
              <a:buChar char="•"/>
            </a:pPr>
            <a:r>
              <a:rPr lang="en-ID" sz="1500" dirty="0">
                <a:solidFill>
                  <a:schemeClr val="bg1"/>
                </a:solidFill>
                <a:latin typeface="Maven Pro" panose="020B0604020202020204" charset="0"/>
              </a:rPr>
              <a:t>Test Dataset: evaluates the machine learning model, whether when the model predicts a new data point, namely whether the test set is accurate or not.</a:t>
            </a:r>
          </a:p>
          <a:p>
            <a:pPr>
              <a:buClr>
                <a:schemeClr val="bg1"/>
              </a:buClr>
            </a:pPr>
            <a:endParaRPr lang="en-ID" sz="1500" dirty="0">
              <a:solidFill>
                <a:schemeClr val="bg1"/>
              </a:solidFill>
              <a:latin typeface="Maven Pro" panose="020B0604020202020204" charset="0"/>
            </a:endParaRPr>
          </a:p>
          <a:p>
            <a:r>
              <a:rPr lang="en-ID" sz="1500" dirty="0">
                <a:solidFill>
                  <a:schemeClr val="bg1"/>
                </a:solidFill>
                <a:latin typeface="Maven Pro" panose="020B0604020202020204" charset="0"/>
              </a:rPr>
              <a:t>Done by dividing into 80% </a:t>
            </a:r>
            <a:r>
              <a:rPr lang="en-ID" sz="1500" dirty="0" err="1">
                <a:solidFill>
                  <a:schemeClr val="bg1"/>
                </a:solidFill>
                <a:latin typeface="Maven Pro" panose="020B0604020202020204" charset="0"/>
              </a:rPr>
              <a:t>TrainSet</a:t>
            </a:r>
            <a:r>
              <a:rPr lang="en-ID" sz="1500" dirty="0">
                <a:solidFill>
                  <a:schemeClr val="bg1"/>
                </a:solidFill>
                <a:latin typeface="Maven Pro" panose="020B0604020202020204" charset="0"/>
              </a:rPr>
              <a:t> and 20% </a:t>
            </a:r>
            <a:r>
              <a:rPr lang="en-ID" sz="1500" dirty="0" err="1">
                <a:solidFill>
                  <a:schemeClr val="bg1"/>
                </a:solidFill>
                <a:latin typeface="Maven Pro" panose="020B0604020202020204" charset="0"/>
              </a:rPr>
              <a:t>TestSet</a:t>
            </a:r>
            <a:r>
              <a:rPr lang="en-ID" sz="1500" dirty="0">
                <a:solidFill>
                  <a:schemeClr val="bg1"/>
                </a:solidFill>
                <a:latin typeface="Maven Pro" panose="020B0604020202020204" charset="0"/>
              </a:rPr>
              <a:t>.</a:t>
            </a:r>
          </a:p>
        </p:txBody>
      </p:sp>
      <p:pic>
        <p:nvPicPr>
          <p:cNvPr id="8" name="Picture 7">
            <a:extLst>
              <a:ext uri="{FF2B5EF4-FFF2-40B4-BE49-F238E27FC236}">
                <a16:creationId xmlns:a16="http://schemas.microsoft.com/office/drawing/2014/main" id="{183705FC-406D-5208-7513-6ABDD8192D97}"/>
              </a:ext>
            </a:extLst>
          </p:cNvPr>
          <p:cNvPicPr>
            <a:picLocks noChangeAspect="1"/>
          </p:cNvPicPr>
          <p:nvPr/>
        </p:nvPicPr>
        <p:blipFill>
          <a:blip r:embed="rId3"/>
          <a:stretch>
            <a:fillRect/>
          </a:stretch>
        </p:blipFill>
        <p:spPr>
          <a:xfrm>
            <a:off x="357586" y="2742566"/>
            <a:ext cx="2286319" cy="1771897"/>
          </a:xfrm>
          <a:prstGeom prst="rect">
            <a:avLst/>
          </a:prstGeom>
        </p:spPr>
      </p:pic>
      <p:sp>
        <p:nvSpPr>
          <p:cNvPr id="10" name="TextBox 9">
            <a:extLst>
              <a:ext uri="{FF2B5EF4-FFF2-40B4-BE49-F238E27FC236}">
                <a16:creationId xmlns:a16="http://schemas.microsoft.com/office/drawing/2014/main" id="{10448E69-B4D8-F942-3A92-78B628C55E56}"/>
              </a:ext>
            </a:extLst>
          </p:cNvPr>
          <p:cNvSpPr txBox="1"/>
          <p:nvPr/>
        </p:nvSpPr>
        <p:spPr>
          <a:xfrm>
            <a:off x="2810362" y="2637383"/>
            <a:ext cx="5656992" cy="1938992"/>
          </a:xfrm>
          <a:prstGeom prst="rect">
            <a:avLst/>
          </a:prstGeom>
          <a:noFill/>
        </p:spPr>
        <p:txBody>
          <a:bodyPr wrap="square">
            <a:spAutoFit/>
          </a:bodyPr>
          <a:lstStyle/>
          <a:p>
            <a:r>
              <a:rPr lang="en-ID" sz="1500" dirty="0">
                <a:solidFill>
                  <a:schemeClr val="bg1"/>
                </a:solidFill>
                <a:latin typeface="Maven Pro" panose="020B0604020202020204" charset="0"/>
              </a:rPr>
              <a:t>Because, in this case there is an imbalanced class distribution, because there are very many 0 values and few 1 values. Therefore, we cannot use </a:t>
            </a:r>
            <a:r>
              <a:rPr lang="en-ID" sz="1500" dirty="0" err="1">
                <a:solidFill>
                  <a:schemeClr val="bg1"/>
                </a:solidFill>
                <a:latin typeface="Maven Pro" panose="020B0604020202020204" charset="0"/>
              </a:rPr>
              <a:t>accuracy_score</a:t>
            </a:r>
            <a:r>
              <a:rPr lang="en-ID" sz="1500" dirty="0">
                <a:solidFill>
                  <a:schemeClr val="bg1"/>
                </a:solidFill>
                <a:latin typeface="Maven Pro" panose="020B0604020202020204" charset="0"/>
              </a:rPr>
              <a:t> to measure the performance of our model in this case, because it might be misleading. </a:t>
            </a:r>
          </a:p>
          <a:p>
            <a:endParaRPr lang="en-ID" sz="1500" dirty="0">
              <a:solidFill>
                <a:schemeClr val="bg1"/>
              </a:solidFill>
              <a:latin typeface="Maven Pro" panose="020B0604020202020204" charset="0"/>
            </a:endParaRPr>
          </a:p>
          <a:p>
            <a:r>
              <a:rPr lang="en-ID" sz="1500" dirty="0">
                <a:solidFill>
                  <a:schemeClr val="bg1"/>
                </a:solidFill>
                <a:latin typeface="Maven Pro" panose="020B0604020202020204" charset="0"/>
              </a:rPr>
              <a:t>Here we will look for the best threshold using ROC and Confusion Matrix will be used to evaluate the model.</a:t>
            </a:r>
          </a:p>
        </p:txBody>
      </p:sp>
    </p:spTree>
    <p:extLst>
      <p:ext uri="{BB962C8B-B14F-4D97-AF65-F5344CB8AC3E}">
        <p14:creationId xmlns:p14="http://schemas.microsoft.com/office/powerpoint/2010/main" val="3758634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4" name="Google Shape;474;p27"/>
          <p:cNvSpPr txBox="1">
            <a:spLocks noGrp="1"/>
          </p:cNvSpPr>
          <p:nvPr>
            <p:ph type="ctrTitle"/>
          </p:nvPr>
        </p:nvSpPr>
        <p:spPr>
          <a:xfrm>
            <a:off x="710998" y="1656465"/>
            <a:ext cx="1204921" cy="6611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DATA CLEANING</a:t>
            </a:r>
            <a:endParaRPr b="1" dirty="0"/>
          </a:p>
        </p:txBody>
      </p:sp>
      <p:sp>
        <p:nvSpPr>
          <p:cNvPr id="481" name="Google Shape;481;p27"/>
          <p:cNvSpPr/>
          <p:nvPr/>
        </p:nvSpPr>
        <p:spPr>
          <a:xfrm>
            <a:off x="676646" y="548958"/>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cxnSpLocks/>
            <a:stCxn id="481" idx="1"/>
          </p:cNvCxnSpPr>
          <p:nvPr/>
        </p:nvCxnSpPr>
        <p:spPr>
          <a:xfrm>
            <a:off x="676646" y="961008"/>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1729346" y="310920"/>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800095" y="655475"/>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CBF553D2-8F86-0C69-D02B-DB35E4CBA080}"/>
              </a:ext>
            </a:extLst>
          </p:cNvPr>
          <p:cNvSpPr txBox="1"/>
          <p:nvPr/>
        </p:nvSpPr>
        <p:spPr>
          <a:xfrm>
            <a:off x="348561" y="2534936"/>
            <a:ext cx="1458942" cy="738664"/>
          </a:xfrm>
          <a:prstGeom prst="rect">
            <a:avLst/>
          </a:prstGeom>
          <a:noFill/>
        </p:spPr>
        <p:txBody>
          <a:bodyPr wrap="square" rtlCol="0">
            <a:spAutoFit/>
          </a:bodyPr>
          <a:lstStyle/>
          <a:p>
            <a:r>
              <a:rPr lang="en-ID" dirty="0">
                <a:solidFill>
                  <a:schemeClr val="accent4">
                    <a:lumMod val="75000"/>
                  </a:schemeClr>
                </a:solidFill>
              </a:rPr>
              <a:t>Category or non-numeric column</a:t>
            </a:r>
            <a:endParaRPr lang="en-ID" dirty="0">
              <a:solidFill>
                <a:schemeClr val="accent4">
                  <a:lumMod val="75000"/>
                </a:schemeClr>
              </a:solidFill>
              <a:latin typeface="Maven Pro" panose="020B0604020202020204" charset="0"/>
            </a:endParaRPr>
          </a:p>
        </p:txBody>
      </p:sp>
      <p:pic>
        <p:nvPicPr>
          <p:cNvPr id="14" name="Picture 13">
            <a:extLst>
              <a:ext uri="{FF2B5EF4-FFF2-40B4-BE49-F238E27FC236}">
                <a16:creationId xmlns:a16="http://schemas.microsoft.com/office/drawing/2014/main" id="{1B4C21E2-CCB9-397E-91B5-B15B29A124A1}"/>
              </a:ext>
            </a:extLst>
          </p:cNvPr>
          <p:cNvPicPr>
            <a:picLocks noChangeAspect="1"/>
          </p:cNvPicPr>
          <p:nvPr/>
        </p:nvPicPr>
        <p:blipFill>
          <a:blip r:embed="rId3"/>
          <a:stretch>
            <a:fillRect/>
          </a:stretch>
        </p:blipFill>
        <p:spPr>
          <a:xfrm>
            <a:off x="2354999" y="429935"/>
            <a:ext cx="3270639" cy="2385024"/>
          </a:xfrm>
          <a:prstGeom prst="rect">
            <a:avLst/>
          </a:prstGeom>
        </p:spPr>
      </p:pic>
      <p:sp>
        <p:nvSpPr>
          <p:cNvPr id="18" name="TextBox 17">
            <a:extLst>
              <a:ext uri="{FF2B5EF4-FFF2-40B4-BE49-F238E27FC236}">
                <a16:creationId xmlns:a16="http://schemas.microsoft.com/office/drawing/2014/main" id="{7249E36E-3D58-69DC-E0AD-4534FF3435FA}"/>
              </a:ext>
            </a:extLst>
          </p:cNvPr>
          <p:cNvSpPr txBox="1"/>
          <p:nvPr/>
        </p:nvSpPr>
        <p:spPr>
          <a:xfrm>
            <a:off x="5625638" y="2122461"/>
            <a:ext cx="3383859" cy="1384995"/>
          </a:xfrm>
          <a:prstGeom prst="rect">
            <a:avLst/>
          </a:prstGeom>
          <a:noFill/>
        </p:spPr>
        <p:txBody>
          <a:bodyPr wrap="square">
            <a:spAutoFit/>
          </a:bodyPr>
          <a:lstStyle/>
          <a:p>
            <a:r>
              <a:rPr lang="en-ID" dirty="0">
                <a:solidFill>
                  <a:schemeClr val="bg1"/>
                </a:solidFill>
                <a:latin typeface="Maven Pro" panose="020B0604020202020204" charset="0"/>
              </a:rPr>
              <a:t>It can be seen that the column,</a:t>
            </a:r>
          </a:p>
          <a:p>
            <a:r>
              <a:rPr lang="en-ID" dirty="0">
                <a:solidFill>
                  <a:schemeClr val="bg1"/>
                </a:solidFill>
                <a:latin typeface="Maven Pro" panose="020B0604020202020204" charset="0"/>
              </a:rPr>
              <a:t>term : should be numeric</a:t>
            </a:r>
          </a:p>
          <a:p>
            <a:r>
              <a:rPr lang="en-ID" dirty="0" err="1">
                <a:solidFill>
                  <a:schemeClr val="bg1"/>
                </a:solidFill>
                <a:latin typeface="Maven Pro" panose="020B0604020202020204" charset="0"/>
              </a:rPr>
              <a:t>emp_length</a:t>
            </a:r>
            <a:r>
              <a:rPr lang="en-ID" dirty="0">
                <a:solidFill>
                  <a:schemeClr val="bg1"/>
                </a:solidFill>
                <a:latin typeface="Maven Pro" panose="020B0604020202020204" charset="0"/>
              </a:rPr>
              <a:t> : should be numeric</a:t>
            </a:r>
          </a:p>
          <a:p>
            <a:r>
              <a:rPr lang="en-ID" dirty="0" err="1">
                <a:solidFill>
                  <a:schemeClr val="bg1"/>
                </a:solidFill>
                <a:latin typeface="Maven Pro" panose="020B0604020202020204" charset="0"/>
              </a:rPr>
              <a:t>issue_d</a:t>
            </a:r>
            <a:r>
              <a:rPr lang="en-ID" dirty="0">
                <a:solidFill>
                  <a:schemeClr val="bg1"/>
                </a:solidFill>
                <a:latin typeface="Maven Pro" panose="020B0604020202020204" charset="0"/>
              </a:rPr>
              <a:t>, </a:t>
            </a:r>
            <a:r>
              <a:rPr lang="en-ID" dirty="0" err="1">
                <a:solidFill>
                  <a:schemeClr val="bg1"/>
                </a:solidFill>
                <a:latin typeface="Maven Pro" panose="020B0604020202020204" charset="0"/>
              </a:rPr>
              <a:t>earliest_cr_line</a:t>
            </a:r>
            <a:r>
              <a:rPr lang="en-ID" dirty="0">
                <a:solidFill>
                  <a:schemeClr val="bg1"/>
                </a:solidFill>
                <a:latin typeface="Maven Pro" panose="020B0604020202020204" charset="0"/>
              </a:rPr>
              <a:t>, </a:t>
            </a:r>
            <a:r>
              <a:rPr lang="en-ID" dirty="0" err="1">
                <a:solidFill>
                  <a:schemeClr val="bg1"/>
                </a:solidFill>
                <a:latin typeface="Maven Pro" panose="020B0604020202020204" charset="0"/>
              </a:rPr>
              <a:t>last_pymnt_d</a:t>
            </a:r>
            <a:r>
              <a:rPr lang="en-ID" dirty="0">
                <a:solidFill>
                  <a:schemeClr val="bg1"/>
                </a:solidFill>
                <a:latin typeface="Maven Pro" panose="020B0604020202020204" charset="0"/>
              </a:rPr>
              <a:t>, </a:t>
            </a:r>
            <a:r>
              <a:rPr lang="en-ID" dirty="0" err="1">
                <a:solidFill>
                  <a:schemeClr val="bg1"/>
                </a:solidFill>
                <a:latin typeface="Maven Pro" panose="020B0604020202020204" charset="0"/>
              </a:rPr>
              <a:t>next_pymnt_d</a:t>
            </a:r>
            <a:r>
              <a:rPr lang="en-ID" dirty="0">
                <a:solidFill>
                  <a:schemeClr val="bg1"/>
                </a:solidFill>
                <a:latin typeface="Maven Pro" panose="020B0604020202020204" charset="0"/>
              </a:rPr>
              <a:t>, </a:t>
            </a:r>
            <a:r>
              <a:rPr lang="en-ID" dirty="0" err="1">
                <a:solidFill>
                  <a:schemeClr val="bg1"/>
                </a:solidFill>
                <a:latin typeface="Maven Pro" panose="020B0604020202020204" charset="0"/>
              </a:rPr>
              <a:t>last_credit_pull_d</a:t>
            </a:r>
            <a:r>
              <a:rPr lang="en-ID" dirty="0">
                <a:solidFill>
                  <a:schemeClr val="bg1"/>
                </a:solidFill>
                <a:latin typeface="Maven Pro" panose="020B0604020202020204" charset="0"/>
              </a:rPr>
              <a:t> : should be datetime</a:t>
            </a:r>
          </a:p>
        </p:txBody>
      </p:sp>
      <p:pic>
        <p:nvPicPr>
          <p:cNvPr id="20" name="Picture 19">
            <a:extLst>
              <a:ext uri="{FF2B5EF4-FFF2-40B4-BE49-F238E27FC236}">
                <a16:creationId xmlns:a16="http://schemas.microsoft.com/office/drawing/2014/main" id="{13D298E7-C3B6-D00D-03F4-FFD28C5F7E0B}"/>
              </a:ext>
            </a:extLst>
          </p:cNvPr>
          <p:cNvPicPr>
            <a:picLocks noChangeAspect="1"/>
          </p:cNvPicPr>
          <p:nvPr/>
        </p:nvPicPr>
        <p:blipFill>
          <a:blip r:embed="rId4"/>
          <a:stretch>
            <a:fillRect/>
          </a:stretch>
        </p:blipFill>
        <p:spPr>
          <a:xfrm>
            <a:off x="2354999" y="2922615"/>
            <a:ext cx="3270639" cy="1746819"/>
          </a:xfrm>
          <a:prstGeom prst="rect">
            <a:avLst/>
          </a:prstGeom>
        </p:spPr>
      </p:pic>
    </p:spTree>
    <p:extLst>
      <p:ext uri="{BB962C8B-B14F-4D97-AF65-F5344CB8AC3E}">
        <p14:creationId xmlns:p14="http://schemas.microsoft.com/office/powerpoint/2010/main" val="2231576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4" name="Google Shape;474;p27"/>
          <p:cNvSpPr txBox="1">
            <a:spLocks noGrp="1"/>
          </p:cNvSpPr>
          <p:nvPr>
            <p:ph type="ctrTitle"/>
          </p:nvPr>
        </p:nvSpPr>
        <p:spPr>
          <a:xfrm>
            <a:off x="710998" y="1656465"/>
            <a:ext cx="1204921" cy="6611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DATA CLEANING</a:t>
            </a:r>
            <a:endParaRPr b="1" dirty="0"/>
          </a:p>
        </p:txBody>
      </p:sp>
      <p:sp>
        <p:nvSpPr>
          <p:cNvPr id="481" name="Google Shape;481;p27"/>
          <p:cNvSpPr/>
          <p:nvPr/>
        </p:nvSpPr>
        <p:spPr>
          <a:xfrm>
            <a:off x="676646" y="548958"/>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cxnSpLocks/>
            <a:stCxn id="481" idx="1"/>
          </p:cNvCxnSpPr>
          <p:nvPr/>
        </p:nvCxnSpPr>
        <p:spPr>
          <a:xfrm>
            <a:off x="676646" y="961008"/>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1729346" y="310920"/>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800095" y="655475"/>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a16="http://schemas.microsoft.com/office/drawing/2014/main" id="{7249E36E-3D58-69DC-E0AD-4534FF3435FA}"/>
              </a:ext>
            </a:extLst>
          </p:cNvPr>
          <p:cNvSpPr txBox="1"/>
          <p:nvPr/>
        </p:nvSpPr>
        <p:spPr>
          <a:xfrm>
            <a:off x="2144519" y="548951"/>
            <a:ext cx="5470932" cy="1169551"/>
          </a:xfrm>
          <a:prstGeom prst="rect">
            <a:avLst/>
          </a:prstGeom>
          <a:noFill/>
        </p:spPr>
        <p:txBody>
          <a:bodyPr wrap="square">
            <a:spAutoFit/>
          </a:bodyPr>
          <a:lstStyle/>
          <a:p>
            <a:r>
              <a:rPr lang="en-ID" dirty="0">
                <a:solidFill>
                  <a:schemeClr val="bg1"/>
                </a:solidFill>
                <a:latin typeface="Maven Pro" panose="020B0604020202020204" charset="0"/>
              </a:rPr>
              <a:t>After data cleaning from previous data, the </a:t>
            </a:r>
            <a:r>
              <a:rPr lang="en-ID" dirty="0" err="1">
                <a:solidFill>
                  <a:schemeClr val="bg1"/>
                </a:solidFill>
                <a:latin typeface="Maven Pro" panose="020B0604020202020204" charset="0"/>
              </a:rPr>
              <a:t>emp_length</a:t>
            </a:r>
            <a:r>
              <a:rPr lang="en-ID" dirty="0">
                <a:solidFill>
                  <a:schemeClr val="bg1"/>
                </a:solidFill>
                <a:latin typeface="Maven Pro" panose="020B0604020202020204" charset="0"/>
              </a:rPr>
              <a:t> column is based on data information in the </a:t>
            </a:r>
            <a:r>
              <a:rPr lang="en-ID" dirty="0" err="1">
                <a:solidFill>
                  <a:schemeClr val="bg1"/>
                </a:solidFill>
                <a:latin typeface="Maven Pro" panose="020B0604020202020204" charset="0"/>
              </a:rPr>
              <a:t>LCDataDictionary</a:t>
            </a:r>
            <a:r>
              <a:rPr lang="en-ID" dirty="0">
                <a:solidFill>
                  <a:schemeClr val="bg1"/>
                </a:solidFill>
                <a:latin typeface="Maven Pro" panose="020B0604020202020204" charset="0"/>
              </a:rPr>
              <a:t>, namely "Length of work in years. Possible values are between 0 and 10 where 0 means less than one year and 10 means ten years or more .“ The data is generated as follows.</a:t>
            </a:r>
          </a:p>
        </p:txBody>
      </p:sp>
      <p:pic>
        <p:nvPicPr>
          <p:cNvPr id="4" name="Picture 3">
            <a:extLst>
              <a:ext uri="{FF2B5EF4-FFF2-40B4-BE49-F238E27FC236}">
                <a16:creationId xmlns:a16="http://schemas.microsoft.com/office/drawing/2014/main" id="{510B8D07-BFE4-BC79-D314-9846D38CAE51}"/>
              </a:ext>
            </a:extLst>
          </p:cNvPr>
          <p:cNvPicPr>
            <a:picLocks noChangeAspect="1"/>
          </p:cNvPicPr>
          <p:nvPr/>
        </p:nvPicPr>
        <p:blipFill>
          <a:blip r:embed="rId3"/>
          <a:stretch>
            <a:fillRect/>
          </a:stretch>
        </p:blipFill>
        <p:spPr>
          <a:xfrm>
            <a:off x="1968079" y="2076399"/>
            <a:ext cx="6142929" cy="2518149"/>
          </a:xfrm>
          <a:prstGeom prst="rect">
            <a:avLst/>
          </a:prstGeom>
        </p:spPr>
      </p:pic>
    </p:spTree>
    <p:extLst>
      <p:ext uri="{BB962C8B-B14F-4D97-AF65-F5344CB8AC3E}">
        <p14:creationId xmlns:p14="http://schemas.microsoft.com/office/powerpoint/2010/main" val="196152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4" name="Google Shape;474;p27"/>
          <p:cNvSpPr txBox="1">
            <a:spLocks noGrp="1"/>
          </p:cNvSpPr>
          <p:nvPr>
            <p:ph type="ctrTitle"/>
          </p:nvPr>
        </p:nvSpPr>
        <p:spPr>
          <a:xfrm>
            <a:off x="710998" y="1597688"/>
            <a:ext cx="1436949" cy="7536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FEATURE ENGINEERING</a:t>
            </a:r>
            <a:endParaRPr b="1" dirty="0"/>
          </a:p>
        </p:txBody>
      </p:sp>
      <p:sp>
        <p:nvSpPr>
          <p:cNvPr id="481" name="Google Shape;481;p27"/>
          <p:cNvSpPr/>
          <p:nvPr/>
        </p:nvSpPr>
        <p:spPr>
          <a:xfrm>
            <a:off x="676646" y="548958"/>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cxnSpLocks/>
            <a:stCxn id="481" idx="1"/>
          </p:cNvCxnSpPr>
          <p:nvPr/>
        </p:nvCxnSpPr>
        <p:spPr>
          <a:xfrm>
            <a:off x="676646" y="961008"/>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1729346" y="310920"/>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800095" y="655475"/>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72A2E3D5-0342-8879-47CE-3261407DB796}"/>
              </a:ext>
            </a:extLst>
          </p:cNvPr>
          <p:cNvSpPr txBox="1"/>
          <p:nvPr/>
        </p:nvSpPr>
        <p:spPr>
          <a:xfrm>
            <a:off x="276991" y="2343646"/>
            <a:ext cx="2198360" cy="523220"/>
          </a:xfrm>
          <a:prstGeom prst="rect">
            <a:avLst/>
          </a:prstGeom>
          <a:noFill/>
        </p:spPr>
        <p:txBody>
          <a:bodyPr wrap="square">
            <a:spAutoFit/>
          </a:bodyPr>
          <a:lstStyle/>
          <a:p>
            <a:r>
              <a:rPr lang="en-ID" dirty="0">
                <a:solidFill>
                  <a:schemeClr val="bg1"/>
                </a:solidFill>
                <a:latin typeface="Maven Pro" panose="020B0604020202020204" charset="0"/>
              </a:rPr>
              <a:t>Generates a new column from existing columns.</a:t>
            </a:r>
          </a:p>
        </p:txBody>
      </p:sp>
      <p:pic>
        <p:nvPicPr>
          <p:cNvPr id="7" name="Picture 6">
            <a:extLst>
              <a:ext uri="{FF2B5EF4-FFF2-40B4-BE49-F238E27FC236}">
                <a16:creationId xmlns:a16="http://schemas.microsoft.com/office/drawing/2014/main" id="{01BF93C5-AF5C-D810-51BE-8115494A6227}"/>
              </a:ext>
            </a:extLst>
          </p:cNvPr>
          <p:cNvPicPr>
            <a:picLocks noChangeAspect="1"/>
          </p:cNvPicPr>
          <p:nvPr/>
        </p:nvPicPr>
        <p:blipFill>
          <a:blip r:embed="rId3"/>
          <a:stretch>
            <a:fillRect/>
          </a:stretch>
        </p:blipFill>
        <p:spPr>
          <a:xfrm>
            <a:off x="2529252" y="774306"/>
            <a:ext cx="5489131" cy="2293404"/>
          </a:xfrm>
          <a:prstGeom prst="rect">
            <a:avLst/>
          </a:prstGeom>
        </p:spPr>
      </p:pic>
      <p:sp>
        <p:nvSpPr>
          <p:cNvPr id="9" name="TextBox 8">
            <a:extLst>
              <a:ext uri="{FF2B5EF4-FFF2-40B4-BE49-F238E27FC236}">
                <a16:creationId xmlns:a16="http://schemas.microsoft.com/office/drawing/2014/main" id="{E77B7104-EED8-C072-DD67-71FEF7D64E69}"/>
              </a:ext>
            </a:extLst>
          </p:cNvPr>
          <p:cNvSpPr txBox="1"/>
          <p:nvPr/>
        </p:nvSpPr>
        <p:spPr>
          <a:xfrm>
            <a:off x="2475351" y="3189242"/>
            <a:ext cx="5596932" cy="954107"/>
          </a:xfrm>
          <a:prstGeom prst="rect">
            <a:avLst/>
          </a:prstGeom>
          <a:noFill/>
        </p:spPr>
        <p:txBody>
          <a:bodyPr wrap="square">
            <a:spAutoFit/>
          </a:bodyPr>
          <a:lstStyle/>
          <a:p>
            <a:r>
              <a:rPr lang="en-ID" dirty="0">
                <a:solidFill>
                  <a:schemeClr val="bg1"/>
                </a:solidFill>
                <a:latin typeface="Maven Pro" panose="020B0604020202020204" charset="0"/>
              </a:rPr>
              <a:t>For the </a:t>
            </a:r>
            <a:r>
              <a:rPr lang="en-ID" dirty="0" err="1">
                <a:solidFill>
                  <a:schemeClr val="bg1"/>
                </a:solidFill>
                <a:latin typeface="Maven Pro" panose="020B0604020202020204" charset="0"/>
              </a:rPr>
              <a:t>next_pymnt_d</a:t>
            </a:r>
            <a:r>
              <a:rPr lang="en-ID" dirty="0">
                <a:solidFill>
                  <a:schemeClr val="bg1"/>
                </a:solidFill>
                <a:latin typeface="Maven Pro" panose="020B0604020202020204" charset="0"/>
              </a:rPr>
              <a:t> column, namely the next payment time is not too influential here even though when to pay. So it can just be deleted, and the data used is a column other than the </a:t>
            </a:r>
            <a:r>
              <a:rPr lang="en-ID" dirty="0" err="1">
                <a:solidFill>
                  <a:schemeClr val="bg1"/>
                </a:solidFill>
                <a:latin typeface="Maven Pro" panose="020B0604020202020204" charset="0"/>
              </a:rPr>
              <a:t>next_pymnt_d</a:t>
            </a:r>
            <a:r>
              <a:rPr lang="en-ID" dirty="0">
                <a:solidFill>
                  <a:schemeClr val="bg1"/>
                </a:solidFill>
                <a:latin typeface="Maven Pro" panose="020B0604020202020204" charset="0"/>
              </a:rPr>
              <a:t>.</a:t>
            </a:r>
          </a:p>
        </p:txBody>
      </p:sp>
    </p:spTree>
    <p:extLst>
      <p:ext uri="{BB962C8B-B14F-4D97-AF65-F5344CB8AC3E}">
        <p14:creationId xmlns:p14="http://schemas.microsoft.com/office/powerpoint/2010/main" val="2538920571"/>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913</TotalTime>
  <Words>1415</Words>
  <Application>Microsoft Office PowerPoint</Application>
  <PresentationFormat>On-screen Show (16:9)</PresentationFormat>
  <Paragraphs>90</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Advent Pro SemiBold</vt:lpstr>
      <vt:lpstr>Share Tech</vt:lpstr>
      <vt:lpstr>Maven Pro</vt:lpstr>
      <vt:lpstr>Arial</vt:lpstr>
      <vt:lpstr>Fira Sans Extra Condensed Medium</vt:lpstr>
      <vt:lpstr>Livvic Light</vt:lpstr>
      <vt:lpstr>Nunito Light</vt:lpstr>
      <vt:lpstr>Data Science Consulting by Slidesgo</vt:lpstr>
      <vt:lpstr>Credit Risk Model in Loan Data</vt:lpstr>
      <vt:lpstr> ​OBJECTIVE</vt:lpstr>
      <vt:lpstr>DATASET</vt:lpstr>
      <vt:lpstr>TARGET VARIABLE</vt:lpstr>
      <vt:lpstr>MISSING VALUES</vt:lpstr>
      <vt:lpstr>DATA SPLITTING</vt:lpstr>
      <vt:lpstr>DATA CLEANING</vt:lpstr>
      <vt:lpstr>DATA CLEANING</vt:lpstr>
      <vt:lpstr>FEATURE ENGINEERING</vt:lpstr>
      <vt:lpstr>FEATURE ENGINEERING</vt:lpstr>
      <vt:lpstr>FEATURE ENGINEERING</vt:lpstr>
      <vt:lpstr>FEATURE ENGINEERING</vt:lpstr>
      <vt:lpstr>MODELLING</vt:lpstr>
      <vt:lpstr>MODELLING</vt:lpstr>
      <vt:lpstr>MODELLING</vt:lpstr>
      <vt:lpstr>MODELLING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CONSULTING</dc:title>
  <dc:creator>user</dc:creator>
  <cp:lastModifiedBy>MICHAEL GERALDIN WIJAYA</cp:lastModifiedBy>
  <cp:revision>23</cp:revision>
  <dcterms:modified xsi:type="dcterms:W3CDTF">2023-08-14T07:16:29Z</dcterms:modified>
</cp:coreProperties>
</file>