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7" r:id="rId4"/>
    <p:sldId id="264" r:id="rId5"/>
    <p:sldId id="272" r:id="rId7"/>
    <p:sldId id="273" r:id="rId8"/>
    <p:sldId id="270" r:id="rId9"/>
    <p:sldId id="265" r:id="rId10"/>
    <p:sldId id="279" r:id="rId11"/>
    <p:sldId id="260" r:id="rId12"/>
    <p:sldId id="280" r:id="rId13"/>
    <p:sldId id="281" r:id="rId14"/>
    <p:sldId id="283" r:id="rId15"/>
  </p:sldIdLst>
  <p:sldSz cx="17338675" cy="97536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56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5E8C7E1-0C1A-48F3-A2F6-92C5EC992116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59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6D37DE-4427-4AFB-ADD0-DFE278D421C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9216000" y="423288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29348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167012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1412388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921600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1167012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1412388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FE902C-D98F-44A2-9042-9A915A84AACB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9216000" y="3096000"/>
            <a:ext cx="725724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0B0962-D715-4B6B-A503-03932F07C06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725724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D8F7CD-C3A1-40FB-A80A-DC280B8A428D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D1C578-AAB9-4A77-A626-AEEAA139C22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E303FE-8ED8-45D7-BC70-CDC3EF01747C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290960" y="5361840"/>
            <a:ext cx="7415640" cy="1950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5ED34B-26E3-4CAC-8790-2A17AA3D07B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BB811B-0EE6-47FC-B460-B16208A642F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9216000" y="3096000"/>
            <a:ext cx="725724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29348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3E117E-73B5-4413-9EA9-9D03D5A8E08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270061-5641-4F8A-B6ED-EA8DDF03929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9216000" y="423288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9EEB5D-2AA9-4528-860E-2BFEF4997AA9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129348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EF78EF-A42A-4AEC-BE36-E2BE22A3C0AB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1167012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14123880" y="309600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921600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1167012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14123880" y="4232880"/>
            <a:ext cx="233676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421219-6B95-4EDA-A582-44AB959CA88B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725724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290960" y="5361840"/>
            <a:ext cx="7415640" cy="1950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21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2934800" y="423288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0960" y="1743120"/>
            <a:ext cx="7415640" cy="576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25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92160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12934800" y="3096000"/>
            <a:ext cx="354132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9216000" y="4232880"/>
            <a:ext cx="7257240" cy="10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positioning box" hidden="1"/>
          <p:cNvSpPr/>
          <p:nvPr/>
        </p:nvSpPr>
        <p:spPr>
          <a:xfrm>
            <a:off x="927360" y="367200"/>
            <a:ext cx="15479640" cy="46332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9" name="Text positoning box" hidden="1"/>
          <p:cNvSpPr/>
          <p:nvPr/>
        </p:nvSpPr>
        <p:spPr>
          <a:xfrm>
            <a:off x="927360" y="1584000"/>
            <a:ext cx="8229240" cy="6299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0" name="Logo positioning box" hidden="1"/>
          <p:cNvSpPr/>
          <p:nvPr/>
        </p:nvSpPr>
        <p:spPr>
          <a:xfrm flipV="1">
            <a:off x="928800" y="7877880"/>
            <a:ext cx="15478200" cy="141588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1" name="Text positoning box" hidden="1"/>
          <p:cNvSpPr/>
          <p:nvPr/>
        </p:nvSpPr>
        <p:spPr>
          <a:xfrm>
            <a:off x="9172080" y="1584000"/>
            <a:ext cx="914040" cy="6299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2" name="Text positoning box" hidden="1"/>
          <p:cNvSpPr/>
          <p:nvPr/>
        </p:nvSpPr>
        <p:spPr>
          <a:xfrm>
            <a:off x="10099440" y="1356480"/>
            <a:ext cx="6307560" cy="652716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53" name="Logo EN"/>
          <p:cNvPicPr/>
          <p:nvPr/>
        </p:nvPicPr>
        <p:blipFill>
          <a:blip r:embed="rId13"/>
          <a:stretch>
            <a:fillRect/>
          </a:stretch>
        </p:blipFill>
        <p:spPr>
          <a:xfrm>
            <a:off x="457200" y="7909200"/>
            <a:ext cx="2307240" cy="1846440"/>
          </a:xfrm>
          <a:prstGeom prst="rect">
            <a:avLst/>
          </a:prstGeom>
          <a:ln w="0">
            <a:noFill/>
          </a:ln>
        </p:spPr>
      </p:pic>
      <p:sp>
        <p:nvSpPr>
          <p:cNvPr id="54" name="Rectangle 6"/>
          <p:cNvSpPr/>
          <p:nvPr/>
        </p:nvSpPr>
        <p:spPr>
          <a:xfrm>
            <a:off x="914400" y="1393200"/>
            <a:ext cx="16423920" cy="650484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0960" y="2286000"/>
            <a:ext cx="15183000" cy="443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ts val="11000"/>
              </a:lnSpc>
              <a:buNone/>
            </a:pPr>
            <a:r>
              <a:rPr lang="en-GB" sz="10000" b="0" u="sng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0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itles positoning box" hidden="1"/>
          <p:cNvSpPr/>
          <p:nvPr/>
        </p:nvSpPr>
        <p:spPr>
          <a:xfrm>
            <a:off x="1371600" y="6408000"/>
            <a:ext cx="15011640" cy="575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00400" y="8366400"/>
            <a:ext cx="2285640" cy="92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en-GB" sz="1600" b="0" strike="noStrike" spc="-1">
                <a:solidFill>
                  <a:srgbClr val="808080"/>
                </a:solidFill>
                <a:latin typeface="Arial"/>
              </a:rPr>
              <a:t>Partner Logo 1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713200" y="8366400"/>
            <a:ext cx="2285640" cy="92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en-GB" sz="1600" b="0" strike="noStrike" spc="-1">
                <a:solidFill>
                  <a:srgbClr val="808080"/>
                </a:solidFill>
                <a:latin typeface="Arial"/>
              </a:rPr>
              <a:t>Partner Logo 2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229600" y="8366400"/>
            <a:ext cx="2321640" cy="92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en-GB" sz="1600" b="0" strike="noStrike" spc="-1">
                <a:solidFill>
                  <a:srgbClr val="808080"/>
                </a:solidFill>
                <a:latin typeface="Arial"/>
              </a:rPr>
              <a:t>Partner Logo 3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10746000" y="8366400"/>
            <a:ext cx="2321640" cy="92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en-GB" sz="1600" b="0" strike="noStrike" spc="-1">
                <a:solidFill>
                  <a:srgbClr val="808080"/>
                </a:solidFill>
                <a:latin typeface="Arial"/>
              </a:rPr>
              <a:t>Partner Logo 4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8580600" y="394920"/>
            <a:ext cx="8294040" cy="539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ts val="1700"/>
              </a:lnSpc>
              <a:buNone/>
              <a:tabLst>
                <a:tab pos="0" algn="l"/>
              </a:tabLst>
            </a:pPr>
            <a:r>
              <a:rPr lang="en-GB" sz="1400" b="1" u="sng" strike="noStrike" cap="all" spc="-1">
                <a:solidFill>
                  <a:srgbClr val="1E64C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organisation styles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ts val="1700"/>
              </a:lnSpc>
              <a:buNone/>
              <a:tabLst>
                <a:tab pos="0" algn="l"/>
              </a:tabLst>
            </a:pPr>
            <a:r>
              <a:rPr lang="en-GB" sz="1400" b="0" strike="noStrike" cap="all" spc="-1">
                <a:solidFill>
                  <a:srgbClr val="1E64C8"/>
                </a:solidFill>
                <a:latin typeface="Arial"/>
              </a:rPr>
              <a:t>Second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Afbeelding 3"/>
          <p:cNvPicPr/>
          <p:nvPr/>
        </p:nvPicPr>
        <p:blipFill>
          <a:blip r:embed="rId14"/>
          <a:stretch>
            <a:fillRect/>
          </a:stretch>
        </p:blipFill>
        <p:spPr>
          <a:xfrm>
            <a:off x="464400" y="0"/>
            <a:ext cx="4179240" cy="13928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positioning box" hidden="1"/>
          <p:cNvSpPr/>
          <p:nvPr/>
        </p:nvSpPr>
        <p:spPr>
          <a:xfrm>
            <a:off x="927360" y="367200"/>
            <a:ext cx="15479640" cy="46332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4" name="Text positoning box" hidden="1"/>
          <p:cNvSpPr/>
          <p:nvPr/>
        </p:nvSpPr>
        <p:spPr>
          <a:xfrm>
            <a:off x="927360" y="1584000"/>
            <a:ext cx="8229240" cy="6299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5" name="Logo positioning box" hidden="1"/>
          <p:cNvSpPr/>
          <p:nvPr/>
        </p:nvSpPr>
        <p:spPr>
          <a:xfrm flipV="1">
            <a:off x="928800" y="7877880"/>
            <a:ext cx="15478200" cy="141588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6" name="Text positoning box" hidden="1"/>
          <p:cNvSpPr/>
          <p:nvPr/>
        </p:nvSpPr>
        <p:spPr>
          <a:xfrm>
            <a:off x="9172080" y="1584000"/>
            <a:ext cx="914040" cy="629964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7" name="Text positoning box" hidden="1"/>
          <p:cNvSpPr/>
          <p:nvPr/>
        </p:nvSpPr>
        <p:spPr>
          <a:xfrm>
            <a:off x="10099440" y="1356480"/>
            <a:ext cx="6307560" cy="6527160"/>
          </a:xfrm>
          <a:prstGeom prst="rect">
            <a:avLst/>
          </a:prstGeom>
          <a:noFill/>
          <a:ln>
            <a:solidFill>
              <a:srgbClr val="3DB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GB" sz="256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98" name="Logo EN"/>
          <p:cNvPicPr/>
          <p:nvPr/>
        </p:nvPicPr>
        <p:blipFill>
          <a:blip r:embed="rId13"/>
          <a:stretch>
            <a:fillRect/>
          </a:stretch>
        </p:blipFill>
        <p:spPr>
          <a:xfrm>
            <a:off x="457200" y="7909200"/>
            <a:ext cx="2307240" cy="184644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5000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lang="en-GB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35920" y="1194480"/>
            <a:ext cx="15699240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36575" indent="-450215">
              <a:lnSpc>
                <a:spcPct val="120000"/>
              </a:lnSpc>
              <a:buClr>
                <a:srgbClr val="000000"/>
              </a:buClr>
              <a:buFont typeface="Arial"/>
              <a:buChar char="̶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marL="1170305" lvl="1" indent="-450215">
              <a:lnSpc>
                <a:spcPct val="120000"/>
              </a:lnSpc>
              <a:buClr>
                <a:srgbClr val="000000"/>
              </a:buClr>
              <a:buFont typeface="Arial"/>
              <a:buChar char="̶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marL="1757045" lvl="2" indent="-450215">
              <a:lnSpc>
                <a:spcPct val="120000"/>
              </a:lnSpc>
              <a:buClr>
                <a:srgbClr val="000000"/>
              </a:buClr>
              <a:buFont typeface="Arial"/>
              <a:buChar char="‒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marL="2329180" lvl="3" indent="-550545">
              <a:lnSpc>
                <a:spcPct val="120000"/>
              </a:lnSpc>
              <a:buClr>
                <a:srgbClr val="000000"/>
              </a:buClr>
              <a:buFont typeface="Arial"/>
              <a:buChar char="‒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  <a:p>
            <a:pPr marL="2962910" lvl="4" indent="-442595">
              <a:lnSpc>
                <a:spcPct val="120000"/>
              </a:lnSpc>
              <a:buClr>
                <a:srgbClr val="000000"/>
              </a:buClr>
              <a:buFont typeface="Arial"/>
              <a:buChar char="̶"/>
            </a:pPr>
            <a:r>
              <a:rPr lang="en-GB" sz="48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7"/>
          </p:nvPr>
        </p:nvSpPr>
        <p:spPr>
          <a:xfrm>
            <a:off x="4072320" y="8948880"/>
            <a:ext cx="2297520" cy="518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GB" sz="17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GB" sz="170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GB" sz="17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 idx="8"/>
          </p:nvPr>
        </p:nvSpPr>
        <p:spPr>
          <a:xfrm>
            <a:off x="6810120" y="8994600"/>
            <a:ext cx="8353080" cy="437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 idx="9"/>
          </p:nvPr>
        </p:nvSpPr>
        <p:spPr>
          <a:xfrm>
            <a:off x="15590520" y="8948880"/>
            <a:ext cx="921600" cy="518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GB" sz="1700" b="0" strike="noStrike" spc="-1">
                <a:solidFill>
                  <a:srgbClr val="1E64C8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5A56CA-4335-4D88-A1B4-7A104159B6B0}" type="slidenum">
              <a:rPr lang="en-GB" sz="1700" b="0" strike="noStrike" spc="-1">
                <a:solidFill>
                  <a:srgbClr val="1E64C8"/>
                </a:solidFill>
                <a:latin typeface="Arial"/>
              </a:rPr>
            </a:fld>
            <a:endParaRPr lang="en-GB" sz="17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290960" y="2286000"/>
            <a:ext cx="15183000" cy="443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r>
              <a:rPr lang="en-GB" altLang="en-US" sz="7000" b="0" u="sng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HyperDimensional computing for protein language modeling</a:t>
            </a:r>
            <a:endParaRPr lang="en-GB" altLang="en-US" sz="7000" b="0" u="sng" strike="noStrike" cap="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1283400" y="6874560"/>
            <a:ext cx="15190560" cy="58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r>
              <a:rPr lang="en-GB" sz="3000" b="0" strike="noStrike" spc="-1">
                <a:solidFill>
                  <a:schemeClr val="accent1"/>
                </a:solidFill>
                <a:latin typeface="Arial"/>
              </a:rPr>
              <a:t>Master’s thesis</a:t>
            </a:r>
            <a:br>
              <a:rPr lang="en-GB" sz="3000" b="0" strike="noStrike" spc="-1">
                <a:solidFill>
                  <a:schemeClr val="accent1"/>
                </a:solidFill>
                <a:latin typeface="Arial"/>
              </a:rPr>
            </a:br>
            <a:r>
              <a:rPr lang="en-GB" sz="3000" b="1" strike="noStrike" spc="-1">
                <a:solidFill>
                  <a:schemeClr val="accent1"/>
                </a:solidFill>
                <a:latin typeface="Arial"/>
              </a:rPr>
              <a:t>Michael Fatjanov</a:t>
            </a:r>
            <a:endParaRPr lang="en-GB" sz="3000" b="1" strike="noStrike" spc="-1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8580600" y="394920"/>
            <a:ext cx="8294040" cy="539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ts val="17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Type classification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cxnSp>
        <p:nvCxnSpPr>
          <p:cNvPr id="29" name="Straight Arrow Connector 28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2331720" y="3148965"/>
          <a:ext cx="12674600" cy="39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920"/>
                <a:gridCol w="2534920"/>
                <a:gridCol w="2534920"/>
                <a:gridCol w="2534920"/>
                <a:gridCol w="2534920"/>
              </a:tblGrid>
              <a:tr h="1306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n-GB" altLang="en-US" sz="23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/>
                        <a:t>BoW</a:t>
                      </a:r>
                      <a:endParaRPr lang="en-GB" altLang="en-US" sz="2300"/>
                    </a:p>
                    <a:p>
                      <a:pPr algn="ctr">
                        <a:buNone/>
                      </a:pPr>
                      <a:r>
                        <a:rPr lang="en-GB" altLang="en-US" sz="2300"/>
                        <a:t>Random</a:t>
                      </a:r>
                      <a:endParaRPr lang="en-GB" altLang="en-US" sz="23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/>
                        <a:t>BoW</a:t>
                      </a:r>
                      <a:endParaRPr lang="en-GB" altLang="en-US" sz="2300"/>
                    </a:p>
                    <a:p>
                      <a:pPr algn="ctr">
                        <a:buNone/>
                      </a:pPr>
                      <a:r>
                        <a:rPr lang="en-GB" altLang="en-US" sz="2300"/>
                        <a:t>ESM</a:t>
                      </a:r>
                      <a:endParaRPr lang="en-GB" altLang="en-US" sz="23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/>
                        <a:t>Convolutional</a:t>
                      </a:r>
                      <a:endParaRPr lang="en-GB" altLang="en-US" sz="2300"/>
                    </a:p>
                    <a:p>
                      <a:pPr algn="ctr">
                        <a:buNone/>
                      </a:pPr>
                      <a:r>
                        <a:rPr lang="en-GB" altLang="en-US" sz="2300"/>
                        <a:t>Random</a:t>
                      </a:r>
                      <a:endParaRPr lang="en-GB" altLang="en-US" sz="23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/>
                        <a:t>Convolutional</a:t>
                      </a:r>
                      <a:endParaRPr lang="en-GB" altLang="en-US" sz="2300"/>
                    </a:p>
                    <a:p>
                      <a:pPr algn="ctr">
                        <a:buNone/>
                      </a:pPr>
                      <a:r>
                        <a:rPr lang="en-GB" altLang="en-US" sz="2300"/>
                        <a:t>ESM</a:t>
                      </a:r>
                      <a:endParaRPr lang="en-GB" altLang="en-US" sz="230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1306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HDC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Classfier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0.1458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0.1468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0.1461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0.1464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306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XGBoost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Classifier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300" b="1">
                          <a:solidFill>
                            <a:schemeClr val="bg1"/>
                          </a:solidFill>
                        </a:rPr>
                        <a:t>(default)</a:t>
                      </a:r>
                      <a:endParaRPr lang="en-GB" altLang="en-US" sz="23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0.9667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0.9754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0.9661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/>
                        <a:t>0.9860</a:t>
                      </a:r>
                      <a:endParaRPr lang="en-GB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1860" y="1180465"/>
            <a:ext cx="15318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altLang="en-US" sz="3000"/>
              <a:t>v2021_04</a:t>
            </a:r>
            <a:endParaRPr lang="en-GB" altLang="en-US" sz="30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GB" altLang="en-US" sz="3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altLang="en-US" sz="3000"/>
              <a:t>10-fold cross validation</a:t>
            </a:r>
            <a:endParaRPr lang="en-GB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5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What’s next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6295" y="1183640"/>
            <a:ext cx="14568170" cy="691705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Assess amino acid and sequence embedding methods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Embed amino acids in UniRef database and assess PCA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0" lvl="0" indent="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None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Could we implement an unsupervised learning method based on HDC?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Similarity search		 benchmark against BLAST</a:t>
            </a: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?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Could we develop a generative method based on HDC?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Use HDVs as inputs for binarized neural networks?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4637405" y="4948555"/>
            <a:ext cx="863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Protein language modeling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13060" y="1636440"/>
            <a:ext cx="15699239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20000"/>
              </a:lnSpc>
              <a:spcBef>
                <a:spcPts val="1415"/>
              </a:spcBef>
              <a:buNone/>
            </a:pPr>
            <a:r>
              <a:rPr lang="en-GB" altLang="en-US" sz="4800" b="1" strike="noStrike" spc="-1">
                <a:solidFill>
                  <a:srgbClr val="000000"/>
                </a:solidFill>
                <a:latin typeface="Arial"/>
              </a:rPr>
              <a:t>					State-of-the-art:</a:t>
            </a:r>
            <a:endParaRPr lang="en-GB" altLang="en-US" sz="4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pic>
        <p:nvPicPr>
          <p:cNvPr id="3" name="Picture 2" descr="DeepMind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3292475"/>
            <a:ext cx="7179310" cy="17189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68980" y="5380990"/>
            <a:ext cx="36626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000"/>
              <a:t>AlphaFold 2</a:t>
            </a:r>
            <a:endParaRPr lang="en-GB" altLang="en-US" sz="3000"/>
          </a:p>
        </p:txBody>
      </p:sp>
      <p:pic>
        <p:nvPicPr>
          <p:cNvPr id="6" name="Picture 5" descr="Meta_Platforms_Inc._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9790" y="3580765"/>
            <a:ext cx="6459220" cy="12966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053060" y="5448935"/>
            <a:ext cx="137477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3000"/>
              <a:t>ESM-2</a:t>
            </a:r>
            <a:endParaRPr lang="en-GB" altLang="en-US" sz="3000"/>
          </a:p>
        </p:txBody>
      </p:sp>
      <p:pic>
        <p:nvPicPr>
          <p:cNvPr id="2" name="Picture 1" descr="a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6389370"/>
            <a:ext cx="5712460" cy="2038985"/>
          </a:xfrm>
          <a:prstGeom prst="rect">
            <a:avLst/>
          </a:prstGeom>
        </p:spPr>
      </p:pic>
      <p:pic>
        <p:nvPicPr>
          <p:cNvPr id="8" name="Picture 7" descr="es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890" y="6573520"/>
            <a:ext cx="7597140" cy="1420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7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Protein language modeling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5920" y="1194480"/>
            <a:ext cx="15699237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>
                <a:solidFill>
                  <a:srgbClr val="000000"/>
                </a:solidFill>
                <a:latin typeface="Arial"/>
                <a:sym typeface="+mn-ea"/>
              </a:rPr>
              <a:t>Based on research in NLP (GPT, BERT...)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Artificial neural networks (transformer-based)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Impressive accuracy on many tasks: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Structure prediction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Evolutionary modeling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7084695" y="4516755"/>
            <a:ext cx="6997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1000"/>
              <a:t>}</a:t>
            </a:r>
            <a:endParaRPr lang="en-GB" altLang="en-US" sz="11000"/>
          </a:p>
        </p:txBody>
      </p:sp>
      <p:sp>
        <p:nvSpPr>
          <p:cNvPr id="3" name="Text Box 2"/>
          <p:cNvSpPr txBox="1"/>
          <p:nvPr/>
        </p:nvSpPr>
        <p:spPr>
          <a:xfrm>
            <a:off x="8021320" y="4949190"/>
            <a:ext cx="7822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None/>
            </a:pPr>
            <a:r>
              <a:rPr lang="en-GB" altLang="en-US" sz="3000" spc="-1">
                <a:solidFill>
                  <a:srgbClr val="000000"/>
                </a:solidFill>
                <a:latin typeface="Arial"/>
                <a:sym typeface="+mn-ea"/>
              </a:rPr>
              <a:t>Finding functional and semantic relationships</a:t>
            </a:r>
            <a:endParaRPr 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6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Drawbacks of neural network language models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6555" y="2068875"/>
            <a:ext cx="15699236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Very data-hungry: 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485900" lvl="2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65 million sequences for ESM-2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Very computationally heavy: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485900" lvl="2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Biggest ESM-2 model has 15 billion parameters</a:t>
            </a:r>
            <a:endParaRPr lang="en-GB" altLang="en-US" sz="35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1485900" lvl="2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Estimated time to train GPT-3 = 34 days on 1024 NVIDIA A100 GPUs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Not biologically realistic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8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0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Motivation Hyperdimensional computing</a:t>
            </a:r>
            <a:endParaRPr lang="en-GB" altLang="en-US" sz="50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5660" y="1194435"/>
            <a:ext cx="15699105" cy="86233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 spc="-1">
                <a:solidFill>
                  <a:srgbClr val="000000"/>
                </a:solidFill>
                <a:latin typeface="Arial"/>
              </a:rPr>
              <a:t>Properties of the brain:</a:t>
            </a:r>
            <a:endParaRPr lang="en-GB" altLang="en-US" sz="4000" b="1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Robust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Can learn wide semantic relationships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Very efficient (~20 Watt)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High-dimensional: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485900" lvl="2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Billions of interconnected neurons and synapes for highly parallelized activities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pic>
        <p:nvPicPr>
          <p:cNvPr id="2" name="Picture 1" descr="h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4025" y="2068195"/>
            <a:ext cx="6257290" cy="260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0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Operations on Hyperdimensional vectors</a:t>
            </a:r>
            <a:endParaRPr lang="en-GB" altLang="en-US" sz="50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92175" y="1276350"/>
            <a:ext cx="14459585" cy="740092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Anything can be stored as a random binary/bipolar hyperdimensional vector (usually 10000-D)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 spc="-1">
                <a:solidFill>
                  <a:srgbClr val="000000"/>
                </a:solidFill>
                <a:latin typeface="Arial"/>
              </a:rPr>
              <a:t>Bundling</a:t>
            </a: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results in a similar vector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 spc="-1">
                <a:solidFill>
                  <a:srgbClr val="000000"/>
                </a:solidFill>
                <a:latin typeface="Arial"/>
              </a:rPr>
              <a:t>A + B = C 		 </a:t>
            </a: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element-wise addition</a:t>
            </a:r>
            <a:endParaRPr lang="en-GB" altLang="en-US" sz="3500" b="0" strike="noStrike" spc="-1">
              <a:solidFill>
                <a:srgbClr val="000000"/>
              </a:solidFill>
              <a:latin typeface="Arial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>
                <a:solidFill>
                  <a:srgbClr val="000000"/>
                </a:solidFill>
                <a:latin typeface="Arial"/>
                <a:sym typeface="+mn-ea"/>
              </a:rPr>
              <a:t>Binding</a:t>
            </a:r>
            <a:r>
              <a:rPr lang="en-GB" altLang="en-US" sz="4000" b="0" strike="noStrike">
                <a:solidFill>
                  <a:srgbClr val="000000"/>
                </a:solidFill>
                <a:latin typeface="Arial"/>
                <a:sym typeface="+mn-ea"/>
              </a:rPr>
              <a:t>: </a:t>
            </a: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results in a dissimilar vector</a:t>
            </a:r>
            <a:endParaRPr lang="en-GB" altLang="en-US" sz="35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A + B = C 		 </a:t>
            </a:r>
            <a:r>
              <a:rPr lang="en-GB" altLang="en-US" sz="3000" b="0" strike="noStrike">
                <a:solidFill>
                  <a:srgbClr val="000000"/>
                </a:solidFill>
                <a:latin typeface="Arial"/>
                <a:sym typeface="+mn-ea"/>
              </a:rPr>
              <a:t>element-wise XOR</a:t>
            </a:r>
            <a:endParaRPr lang="en-GB" altLang="en-US" sz="30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>
                <a:solidFill>
                  <a:srgbClr val="000000"/>
                </a:solidFill>
                <a:latin typeface="Arial"/>
                <a:sym typeface="+mn-ea"/>
              </a:rPr>
              <a:t>Permutation</a:t>
            </a:r>
            <a:r>
              <a:rPr lang="en-GB" altLang="en-US" sz="4000" b="0" strike="noStrike">
                <a:solidFill>
                  <a:srgbClr val="000000"/>
                </a:solidFill>
                <a:latin typeface="Arial"/>
                <a:sym typeface="+mn-ea"/>
              </a:rPr>
              <a:t>: </a:t>
            </a: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results in a permuted vector</a:t>
            </a:r>
            <a:endParaRPr lang="en-GB" altLang="en-US" sz="35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500" b="0" strike="noStrike">
                <a:solidFill>
                  <a:srgbClr val="000000"/>
                </a:solidFill>
                <a:latin typeface="Arial"/>
                <a:sym typeface="+mn-ea"/>
              </a:rPr>
              <a:t>Π(A) 		 </a:t>
            </a:r>
            <a:r>
              <a:rPr lang="en-GB" altLang="en-US" sz="3000" b="0" strike="noStrike">
                <a:solidFill>
                  <a:srgbClr val="000000"/>
                </a:solidFill>
                <a:latin typeface="Arial"/>
                <a:sym typeface="+mn-ea"/>
              </a:rPr>
              <a:t>Usually a circular shift to encode position</a:t>
            </a:r>
            <a:endParaRPr lang="en-GB" altLang="en-US" sz="3000" b="0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571500" lvl="0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1" strike="noStrike">
                <a:solidFill>
                  <a:srgbClr val="000000"/>
                </a:solidFill>
                <a:latin typeface="Arial"/>
                <a:sym typeface="+mn-ea"/>
              </a:rPr>
              <a:t>Similarity measure</a:t>
            </a:r>
            <a:endParaRPr lang="en-GB" altLang="en-US" sz="4000" b="1" strike="noStrike">
              <a:solidFill>
                <a:srgbClr val="000000"/>
              </a:solidFill>
              <a:latin typeface="Arial"/>
              <a:sym typeface="+mn-ea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Hamming distance for binary vectors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028700" lvl="1" indent="-5715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Cosine similarity for bipolar vectors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3773170" y="3437255"/>
            <a:ext cx="863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773170" y="4805045"/>
            <a:ext cx="863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40735" y="6172835"/>
            <a:ext cx="863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PHALP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5920" y="1194480"/>
            <a:ext cx="15699239" cy="66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685800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Database containing phage lytic proteins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As of now &gt;17000 entries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4000" b="0" strike="noStrike" spc="-1">
                <a:solidFill>
                  <a:srgbClr val="000000"/>
                </a:solidFill>
                <a:latin typeface="Arial"/>
              </a:rPr>
              <a:t>Serves as inspiration for further research in protein engineering (enzybiotics)</a:t>
            </a:r>
            <a:endParaRPr lang="en-GB" alt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pic>
        <p:nvPicPr>
          <p:cNvPr id="2" name="Picture 1" descr="pha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980" y="5339715"/>
            <a:ext cx="10927715" cy="360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5000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Type classification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5660" y="1194435"/>
            <a:ext cx="15699105" cy="701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10000"/>
          </a:bodyPr>
          <a:p>
            <a:pPr marL="0" indent="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None/>
            </a:pPr>
            <a:r>
              <a:rPr lang="en-GB" altLang="en-US" sz="4000" b="0" u="sng" strike="noStrike" spc="-1">
                <a:solidFill>
                  <a:srgbClr val="000000"/>
                </a:solidFill>
                <a:latin typeface="Arial"/>
              </a:rPr>
              <a:t>Simulate classification experiment in paper</a:t>
            </a:r>
            <a:endParaRPr lang="en-GB" altLang="en-US" sz="4000" b="0" u="sng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Virion-associated lysins (VALs) vs. endolysins</a:t>
            </a:r>
            <a:b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</a:b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Classify manually annotated proteins based on their sequence (~5000)</a:t>
            </a:r>
            <a:b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</a:b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SeqVec embeddings 	    Random forest classifier</a:t>
            </a:r>
            <a:b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</a:b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10-fold cross-validation</a:t>
            </a:r>
            <a:b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</a:b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F1-score = 0.98433</a:t>
            </a:r>
            <a:b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</a:b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1" indent="-685800">
              <a:lnSpc>
                <a:spcPct val="120000"/>
              </a:lnSpc>
              <a:spcBef>
                <a:spcPts val="1415"/>
              </a:spcBef>
              <a:buFont typeface="Arial" panose="02080604020202020204" pitchFamily="34" charset="0"/>
              <a:buChar char="•"/>
            </a:pPr>
            <a:r>
              <a:rPr lang="en-GB" altLang="en-US" sz="3000" b="0" strike="noStrike" spc="-1">
                <a:solidFill>
                  <a:srgbClr val="000000"/>
                </a:solidFill>
                <a:latin typeface="Arial"/>
              </a:rPr>
              <a:t>v2019_10</a:t>
            </a:r>
            <a:endParaRPr lang="en-GB" alt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933440" y="4444365"/>
            <a:ext cx="57594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831080" y="6461125"/>
            <a:ext cx="3168015" cy="122428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598670" y="4641850"/>
            <a:ext cx="3493135" cy="122428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4510" y="2277745"/>
            <a:ext cx="3168015" cy="141859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0160" y="252000"/>
            <a:ext cx="15704999" cy="86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buNone/>
            </a:pPr>
            <a:r>
              <a:rPr lang="en-GB" altLang="en-US" sz="5400" b="0" u="sng" strike="noStrike" cap="all" spc="-1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Arial"/>
              </a:rPr>
              <a:t>Type classification</a:t>
            </a:r>
            <a:endParaRPr lang="en-GB" altLang="en-US" sz="5400" b="0" u="sng" strike="noStrike" cap="all" spc="-1">
              <a:solidFill>
                <a:srgbClr val="1E64C8"/>
              </a:solidFill>
              <a:uFill>
                <a:solidFill>
                  <a:srgbClr val="1E64C8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24CEF5-C141-42F0-8220-E91B7AB5C5DE}" type="slidenum">
              <a:rPr/>
            </a:fld>
            <a:endParaRPr/>
          </a:p>
        </p:txBody>
      </p:sp>
      <p:sp>
        <p:nvSpPr>
          <p:cNvPr id="6" name="Text Box 5"/>
          <p:cNvSpPr txBox="1"/>
          <p:nvPr/>
        </p:nvSpPr>
        <p:spPr>
          <a:xfrm>
            <a:off x="676275" y="2572385"/>
            <a:ext cx="2803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Random HDV per AA</a:t>
            </a:r>
            <a:endParaRPr lang="en-GB" alt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4781550" y="2284095"/>
            <a:ext cx="3168015" cy="141859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25060" y="2409190"/>
            <a:ext cx="2803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ESM embedding extended to HDV per AA</a:t>
            </a:r>
            <a:endParaRPr lang="en-GB" alt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10253345" y="2716530"/>
            <a:ext cx="66020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000"/>
              <a:t>1. Encode AA to HDV</a:t>
            </a:r>
            <a:endParaRPr lang="en-GB" altLang="en-US" sz="3000"/>
          </a:p>
        </p:txBody>
      </p:sp>
      <p:sp>
        <p:nvSpPr>
          <p:cNvPr id="12" name="Rounded Rectangle 11"/>
          <p:cNvSpPr/>
          <p:nvPr/>
        </p:nvSpPr>
        <p:spPr>
          <a:xfrm>
            <a:off x="388620" y="4660900"/>
            <a:ext cx="3493135" cy="122428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61010" y="4859655"/>
            <a:ext cx="3295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Bag-of-words 3-mer HDV embeddings</a:t>
            </a:r>
            <a:endParaRPr lang="en-GB" alt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4628515" y="4831715"/>
            <a:ext cx="3473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Convolutional 3-mer HDV embeddings </a:t>
            </a:r>
            <a:endParaRPr lang="en-GB" altLang="en-US" sz="2400"/>
          </a:p>
        </p:txBody>
      </p:sp>
      <p:sp>
        <p:nvSpPr>
          <p:cNvPr id="18" name="Rounded Rectangle 17"/>
          <p:cNvSpPr/>
          <p:nvPr/>
        </p:nvSpPr>
        <p:spPr>
          <a:xfrm>
            <a:off x="532765" y="6480175"/>
            <a:ext cx="3168015" cy="122428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48665" y="6677025"/>
            <a:ext cx="2803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Purely HDC</a:t>
            </a:r>
            <a:endParaRPr lang="en-GB" altLang="en-US" sz="2400"/>
          </a:p>
          <a:p>
            <a:pPr algn="ctr"/>
            <a:r>
              <a:rPr lang="en-GB" altLang="en-US" sz="2400"/>
              <a:t>classifier</a:t>
            </a:r>
            <a:endParaRPr lang="en-GB" altLang="en-US" sz="2400"/>
          </a:p>
        </p:txBody>
      </p:sp>
      <p:sp>
        <p:nvSpPr>
          <p:cNvPr id="21" name="Text Box 20"/>
          <p:cNvSpPr txBox="1"/>
          <p:nvPr/>
        </p:nvSpPr>
        <p:spPr>
          <a:xfrm>
            <a:off x="4963160" y="6704965"/>
            <a:ext cx="2803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2400"/>
              <a:t>Default XGBoost classifier</a:t>
            </a:r>
            <a:endParaRPr lang="en-GB" altLang="en-US" sz="2400"/>
          </a:p>
        </p:txBody>
      </p:sp>
      <p:cxnSp>
        <p:nvCxnSpPr>
          <p:cNvPr id="29" name="Straight Arrow Connector 28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0"/>
          </p:cNvCxnSpPr>
          <p:nvPr/>
        </p:nvCxnSpPr>
        <p:spPr>
          <a:xfrm>
            <a:off x="2094865" y="3696335"/>
            <a:ext cx="40640" cy="964565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 flipH="1">
            <a:off x="6345555" y="3696335"/>
            <a:ext cx="19050" cy="945515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88845" y="3724275"/>
            <a:ext cx="4176395" cy="864235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</p:cNvCxnSpPr>
          <p:nvPr/>
        </p:nvCxnSpPr>
        <p:spPr>
          <a:xfrm>
            <a:off x="2108835" y="3696335"/>
            <a:ext cx="4184015" cy="82042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188845" y="5904865"/>
            <a:ext cx="4096385" cy="48387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28825" y="5876925"/>
            <a:ext cx="4192270" cy="51181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12950" y="5886450"/>
            <a:ext cx="15875" cy="59436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318885" y="5842635"/>
            <a:ext cx="15875" cy="594360"/>
          </a:xfrm>
          <a:prstGeom prst="straightConnector1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10253345" y="4871085"/>
            <a:ext cx="66020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000"/>
              <a:t>2. Encode sequence to HDV</a:t>
            </a:r>
            <a:endParaRPr lang="en-GB" altLang="en-US" sz="3000"/>
          </a:p>
        </p:txBody>
      </p:sp>
      <p:sp>
        <p:nvSpPr>
          <p:cNvPr id="40" name="Text Box 39"/>
          <p:cNvSpPr txBox="1"/>
          <p:nvPr/>
        </p:nvSpPr>
        <p:spPr>
          <a:xfrm>
            <a:off x="10325735" y="6796405"/>
            <a:ext cx="66020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000"/>
              <a:t>3. Classify HDVs</a:t>
            </a:r>
            <a:endParaRPr lang="en-GB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UGent BW">
      <a:dk1>
        <a:srgbClr val="000000"/>
      </a:dk1>
      <a:lt1>
        <a:srgbClr val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UGent BW">
      <a:dk1>
        <a:srgbClr val="000000"/>
      </a:dk1>
      <a:lt1>
        <a:srgbClr val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2506</Words>
  <Application>WPS Presentation</Application>
  <PresentationFormat/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</vt:lpstr>
      <vt:lpstr>DejaVu Sans</vt:lpstr>
      <vt:lpstr>Times New Roman</vt:lpstr>
      <vt:lpstr>Microsoft YaHei</vt:lpstr>
      <vt:lpstr>Droid Sans Fallback</vt:lpstr>
      <vt:lpstr>Arial Unicode MS</vt:lpstr>
      <vt:lpstr>FandolFang R</vt:lpstr>
      <vt:lpstr>OpenSymbol</vt:lpstr>
      <vt:lpstr>Office Theme</vt:lpstr>
      <vt:lpstr>Office Theme</vt:lpstr>
      <vt:lpstr>HyperDimensional computing for protein language modeling</vt:lpstr>
      <vt:lpstr>Protein language modeling</vt:lpstr>
      <vt:lpstr>Protein language modeling</vt:lpstr>
      <vt:lpstr>Drawbacks of neural network language models</vt:lpstr>
      <vt:lpstr>Motivation Hyperdimensional computing</vt:lpstr>
      <vt:lpstr>Operations on Hyperdimensional vectors</vt:lpstr>
      <vt:lpstr>PHALP</vt:lpstr>
      <vt:lpstr>Type classification</vt:lpstr>
      <vt:lpstr>Type classification</vt:lpstr>
      <vt:lpstr>Type classification</vt:lpstr>
      <vt:lpstr>What’s next</vt:lpstr>
    </vt:vector>
  </TitlesOfParts>
  <Company>Ghent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mfat</cp:lastModifiedBy>
  <cp:revision>101</cp:revision>
  <dcterms:created xsi:type="dcterms:W3CDTF">2023-03-21T12:10:07Z</dcterms:created>
  <dcterms:modified xsi:type="dcterms:W3CDTF">2023-03-21T12:10:07Z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ild">
    <vt:r8>20</vt:r8>
  </property>
  <property fmtid="{D5CDD505-2E9C-101B-9397-08002B2CF9AE}" pid="3" name="Date">
    <vt:filetime>2019-05-24T06:00:00Z</vt:filetime>
  </property>
  <property fmtid="{D5CDD505-2E9C-101B-9397-08002B2CF9AE}" pid="4" name="Licensed to">
    <vt:lpwstr>Ghent University</vt:lpwstr>
  </property>
  <property fmtid="{D5CDD505-2E9C-101B-9397-08002B2CF9AE}" pid="5" name="Notes">
    <vt:r8>3</vt:r8>
  </property>
  <property fmtid="{D5CDD505-2E9C-101B-9397-08002B2CF9AE}" pid="6" name="PresentationFormat">
    <vt:lpwstr>Custom</vt:lpwstr>
  </property>
  <property fmtid="{D5CDD505-2E9C-101B-9397-08002B2CF9AE}" pid="7" name="Slides">
    <vt:i4>6</vt:i4>
  </property>
  <property fmtid="{D5CDD505-2E9C-101B-9397-08002B2CF9AE}" pid="8" name="Version">
    <vt:lpwstr>1.1</vt:lpwstr>
  </property>
  <property fmtid="{D5CDD505-2E9C-101B-9397-08002B2CF9AE}" pid="9" name="ICV">
    <vt:lpwstr/>
  </property>
  <property fmtid="{D5CDD505-2E9C-101B-9397-08002B2CF9AE}" pid="10" name="KSOProductBuildVer">
    <vt:lpwstr>1033-11.1.0.11691</vt:lpwstr>
  </property>
</Properties>
</file>