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7" r:id="rId4"/>
    <p:sldId id="264" r:id="rId5"/>
    <p:sldId id="272" r:id="rId7"/>
    <p:sldId id="273" r:id="rId8"/>
    <p:sldId id="270" r:id="rId9"/>
    <p:sldId id="265" r:id="rId10"/>
    <p:sldId id="279" r:id="rId11"/>
    <p:sldId id="260" r:id="rId12"/>
    <p:sldId id="280" r:id="rId13"/>
    <p:sldId id="281" r:id="rId14"/>
    <p:sldId id="283" r:id="rId15"/>
  </p:sldIdLst>
  <p:sldSz cx="17338675" cy="97536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5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E8C7E1-0C1A-48F3-A2F6-92C5EC992116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167012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412388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921600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1167012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1412388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FE902C-D98F-44A2-9042-9A915A84AAC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B0962-D715-4B6B-A503-03932F07C06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D8F7CD-C3A1-40FB-A80A-DC280B8A428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D1C578-AAB9-4A77-A626-AEEAA139C22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E303FE-8ED8-45D7-BC70-CDC3EF01747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290960" y="5361840"/>
            <a:ext cx="7415640" cy="195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5ED34B-26E3-4CAC-8790-2A17AA3D07B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BB811B-0EE6-47FC-B460-B16208A642F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3E117E-73B5-4413-9EA9-9D03D5A8E08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270061-5641-4F8A-B6ED-EA8DDF03929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EEB5D-2AA9-4528-860E-2BFEF4997AA9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EF78EF-A42A-4AEC-BE36-E2BE22A3C0AB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1167012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1412388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921600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1167012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1412388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421219-6B95-4EDA-A582-44AB959CA88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0960" y="5361840"/>
            <a:ext cx="7415640" cy="195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positioning box" hidden="1"/>
          <p:cNvSpPr/>
          <p:nvPr/>
        </p:nvSpPr>
        <p:spPr>
          <a:xfrm>
            <a:off x="927360" y="367200"/>
            <a:ext cx="15479640" cy="46332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Text positoning box" hidden="1"/>
          <p:cNvSpPr/>
          <p:nvPr/>
        </p:nvSpPr>
        <p:spPr>
          <a:xfrm>
            <a:off x="927360" y="1584000"/>
            <a:ext cx="82292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0" name="Logo positioning box" hidden="1"/>
          <p:cNvSpPr/>
          <p:nvPr/>
        </p:nvSpPr>
        <p:spPr>
          <a:xfrm flipV="1">
            <a:off x="928800" y="7877880"/>
            <a:ext cx="15478200" cy="141588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1" name="Text positoning box" hidden="1"/>
          <p:cNvSpPr/>
          <p:nvPr/>
        </p:nvSpPr>
        <p:spPr>
          <a:xfrm>
            <a:off x="9172080" y="1584000"/>
            <a:ext cx="9140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2" name="Text positoning box" hidden="1"/>
          <p:cNvSpPr/>
          <p:nvPr/>
        </p:nvSpPr>
        <p:spPr>
          <a:xfrm>
            <a:off x="10099440" y="1356480"/>
            <a:ext cx="6307560" cy="652716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3" name="Logo EN"/>
          <p:cNvPicPr/>
          <p:nvPr/>
        </p:nvPicPr>
        <p:blipFill>
          <a:blip r:embed="rId13"/>
          <a:stretch>
            <a:fillRect/>
          </a:stretch>
        </p:blipFill>
        <p:spPr>
          <a:xfrm>
            <a:off x="457200" y="7909200"/>
            <a:ext cx="2307240" cy="1846440"/>
          </a:xfrm>
          <a:prstGeom prst="rect">
            <a:avLst/>
          </a:prstGeom>
          <a:ln w="0">
            <a:noFill/>
          </a:ln>
        </p:spPr>
      </p:pic>
      <p:sp>
        <p:nvSpPr>
          <p:cNvPr id="54" name="Rectangle 6"/>
          <p:cNvSpPr/>
          <p:nvPr/>
        </p:nvSpPr>
        <p:spPr>
          <a:xfrm>
            <a:off x="914400" y="1393200"/>
            <a:ext cx="16423920" cy="650484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0960" y="2286000"/>
            <a:ext cx="15183000" cy="443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ts val="11000"/>
              </a:lnSpc>
              <a:buNone/>
            </a:pPr>
            <a:r>
              <a:rPr lang="en-GB" sz="10000" b="0" u="sng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0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itles positoning box" hidden="1"/>
          <p:cNvSpPr/>
          <p:nvPr/>
        </p:nvSpPr>
        <p:spPr>
          <a:xfrm>
            <a:off x="1371600" y="6408000"/>
            <a:ext cx="15011640" cy="575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004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1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7132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2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2296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3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107460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4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8580600" y="394920"/>
            <a:ext cx="8294040" cy="53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r>
              <a:rPr lang="en-GB" sz="1400" b="1" u="sng" strike="noStrike" cap="all" spc="-1">
                <a:solidFill>
                  <a:srgbClr val="1E64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organisation styles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r>
              <a:rPr lang="en-GB" sz="1400" b="0" strike="noStrike" cap="all" spc="-1">
                <a:solidFill>
                  <a:srgbClr val="1E64C8"/>
                </a:solidFill>
                <a:latin typeface="Arial"/>
              </a:rPr>
              <a:t>Second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Afbeelding 3"/>
          <p:cNvPicPr/>
          <p:nvPr/>
        </p:nvPicPr>
        <p:blipFill>
          <a:blip r:embed="rId14"/>
          <a:stretch>
            <a:fillRect/>
          </a:stretch>
        </p:blipFill>
        <p:spPr>
          <a:xfrm>
            <a:off x="464400" y="0"/>
            <a:ext cx="4179240" cy="13928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positioning box" hidden="1"/>
          <p:cNvSpPr/>
          <p:nvPr/>
        </p:nvSpPr>
        <p:spPr>
          <a:xfrm>
            <a:off x="927360" y="367200"/>
            <a:ext cx="15479640" cy="46332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4" name="Text positoning box" hidden="1"/>
          <p:cNvSpPr/>
          <p:nvPr/>
        </p:nvSpPr>
        <p:spPr>
          <a:xfrm>
            <a:off x="927360" y="1584000"/>
            <a:ext cx="82292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5" name="Logo positioning box" hidden="1"/>
          <p:cNvSpPr/>
          <p:nvPr/>
        </p:nvSpPr>
        <p:spPr>
          <a:xfrm flipV="1">
            <a:off x="928800" y="7877880"/>
            <a:ext cx="15478200" cy="141588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6" name="Text positoning box" hidden="1"/>
          <p:cNvSpPr/>
          <p:nvPr/>
        </p:nvSpPr>
        <p:spPr>
          <a:xfrm>
            <a:off x="9172080" y="1584000"/>
            <a:ext cx="9140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7" name="Text positoning box" hidden="1"/>
          <p:cNvSpPr/>
          <p:nvPr/>
        </p:nvSpPr>
        <p:spPr>
          <a:xfrm>
            <a:off x="10099440" y="1356480"/>
            <a:ext cx="6307560" cy="652716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98" name="Logo EN"/>
          <p:cNvPicPr/>
          <p:nvPr/>
        </p:nvPicPr>
        <p:blipFill>
          <a:blip r:embed="rId13"/>
          <a:stretch>
            <a:fillRect/>
          </a:stretch>
        </p:blipFill>
        <p:spPr>
          <a:xfrm>
            <a:off x="457200" y="7909200"/>
            <a:ext cx="2307240" cy="184644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5000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lang="en-GB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5920" y="1194480"/>
            <a:ext cx="15699240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36575" indent="-45021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1170305" lvl="1" indent="-45021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1757045" lvl="2" indent="-450215">
              <a:lnSpc>
                <a:spcPct val="120000"/>
              </a:lnSpc>
              <a:buClr>
                <a:srgbClr val="000000"/>
              </a:buClr>
              <a:buFont typeface="Arial"/>
              <a:buChar char="‒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2329180" lvl="3" indent="-550545">
              <a:lnSpc>
                <a:spcPct val="120000"/>
              </a:lnSpc>
              <a:buClr>
                <a:srgbClr val="000000"/>
              </a:buClr>
              <a:buFont typeface="Arial"/>
              <a:buChar char="‒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2962910" lvl="4" indent="-44259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7"/>
          </p:nvPr>
        </p:nvSpPr>
        <p:spPr>
          <a:xfrm>
            <a:off x="4072320" y="8948880"/>
            <a:ext cx="2297520" cy="51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7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7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GB" sz="17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8"/>
          </p:nvPr>
        </p:nvSpPr>
        <p:spPr>
          <a:xfrm>
            <a:off x="6810120" y="8994600"/>
            <a:ext cx="8353080" cy="437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9"/>
          </p:nvPr>
        </p:nvSpPr>
        <p:spPr>
          <a:xfrm>
            <a:off x="15590520" y="8948880"/>
            <a:ext cx="921600" cy="51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700" b="0" strike="noStrike" spc="-1">
                <a:solidFill>
                  <a:srgbClr val="1E64C8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5A56CA-4335-4D88-A1B4-7A104159B6B0}" type="slidenum">
              <a:rPr lang="en-GB" sz="1700" b="0" strike="noStrike" spc="-1">
                <a:solidFill>
                  <a:srgbClr val="1E64C8"/>
                </a:solidFill>
                <a:latin typeface="Arial"/>
              </a:rPr>
            </a:fld>
            <a:endParaRPr lang="en-GB" sz="17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90960" y="2286000"/>
            <a:ext cx="15183000" cy="443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lang="en-GB" altLang="en-US" sz="7000" b="0" u="sng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HyperDimensional computing for protein language modeling</a:t>
            </a:r>
            <a:endParaRPr lang="en-GB" altLang="en-US" sz="7000" b="0" u="sng" strike="noStrike" cap="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283400" y="6874560"/>
            <a:ext cx="15190560" cy="58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r>
              <a:rPr lang="en-GB" sz="3000" b="0" strike="noStrike" spc="-1">
                <a:solidFill>
                  <a:schemeClr val="accent1"/>
                </a:solidFill>
                <a:latin typeface="Arial"/>
              </a:rPr>
              <a:t>Master’s thesis</a:t>
            </a:r>
            <a:br>
              <a:rPr lang="en-GB" sz="3000" b="0" strike="noStrike" spc="-1">
                <a:solidFill>
                  <a:schemeClr val="accent1"/>
                </a:solidFill>
                <a:latin typeface="Arial"/>
              </a:rPr>
            </a:br>
            <a:r>
              <a:rPr lang="en-GB" sz="3000" b="1" strike="noStrike" spc="-1">
                <a:solidFill>
                  <a:schemeClr val="accent1"/>
                </a:solidFill>
                <a:latin typeface="Arial"/>
              </a:rPr>
              <a:t>Michael Fatjanov</a:t>
            </a:r>
            <a:endParaRPr lang="en-GB" sz="3000" b="1" strike="noStrike" spc="-1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8580600" y="394920"/>
            <a:ext cx="8294040" cy="53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9" name="Straight Arrow Connector 28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2331720" y="3148965"/>
          <a:ext cx="126746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920"/>
                <a:gridCol w="2534920"/>
                <a:gridCol w="2534920"/>
                <a:gridCol w="2534920"/>
                <a:gridCol w="2534920"/>
              </a:tblGrid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GB" altLang="en-US" sz="23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BoW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Random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BoW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ESM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Convolutional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Random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Convolutional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ESM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HDC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Classfier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0.1458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0.1468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0.1461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0.1464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Classifier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(default)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0.9667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0.9754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0.9661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0.9860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1860" y="1180465"/>
            <a:ext cx="15318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altLang="en-US" sz="3000"/>
              <a:t>v2021_04</a:t>
            </a:r>
            <a:endParaRPr lang="en-GB" altLang="en-US" sz="3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GB" altLang="en-US" sz="3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altLang="en-US" sz="3000"/>
              <a:t>10-fold cross validation</a:t>
            </a:r>
            <a:endParaRPr lang="en-GB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5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What’s next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6295" y="1183640"/>
            <a:ext cx="14568170" cy="691705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Assess amino acid and sequence embedding methods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Embed amino acids in UniRef database and assess PCA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Similarity seach		Benchmark against BLAST?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Could we implement an unsupervised learning method based on HDC?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Could we develop a generative method based on HDC?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Use HDVs as inputs for binarized neural networks?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4493260" y="358076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Protein language modeling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13060" y="1636440"/>
            <a:ext cx="15699239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r>
              <a:rPr lang="en-GB" altLang="en-US" sz="4800" b="1" strike="noStrike" spc="-1">
                <a:solidFill>
                  <a:srgbClr val="000000"/>
                </a:solidFill>
                <a:latin typeface="Arial"/>
              </a:rPr>
              <a:t>					State-of-the-art:</a:t>
            </a:r>
            <a:endParaRPr lang="en-GB" altLang="en-US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3" name="Picture 2" descr="DeepMind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292475"/>
            <a:ext cx="7179310" cy="17189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68980" y="5380990"/>
            <a:ext cx="3662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AlphaFold 2</a:t>
            </a:r>
            <a:endParaRPr lang="en-GB" altLang="en-US" sz="3000"/>
          </a:p>
        </p:txBody>
      </p:sp>
      <p:pic>
        <p:nvPicPr>
          <p:cNvPr id="6" name="Picture 5" descr="Meta_Platforms_Inc._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9790" y="3580765"/>
            <a:ext cx="6459220" cy="12966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053060" y="5448935"/>
            <a:ext cx="135826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3000"/>
              <a:t>ESM 2</a:t>
            </a:r>
            <a:endParaRPr lang="en-GB" altLang="en-US" sz="3000"/>
          </a:p>
        </p:txBody>
      </p:sp>
      <p:pic>
        <p:nvPicPr>
          <p:cNvPr id="2" name="Picture 1" descr="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389370"/>
            <a:ext cx="5712460" cy="2038985"/>
          </a:xfrm>
          <a:prstGeom prst="rect">
            <a:avLst/>
          </a:prstGeom>
        </p:spPr>
      </p:pic>
      <p:pic>
        <p:nvPicPr>
          <p:cNvPr id="8" name="Picture 7" descr="es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890" y="6573520"/>
            <a:ext cx="7597140" cy="142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7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Protein language modeling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920" y="1194480"/>
            <a:ext cx="15699237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Based on research in NLP (GPT, BERT...)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Artificial neural networks (transformer-based)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Impressive accuracy on many tasks: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Structure prediction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Evolutionary modeling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7084695" y="4516755"/>
            <a:ext cx="6997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1000"/>
              <a:t>}</a:t>
            </a:r>
            <a:endParaRPr lang="en-GB" altLang="en-US" sz="11000"/>
          </a:p>
        </p:txBody>
      </p:sp>
      <p:sp>
        <p:nvSpPr>
          <p:cNvPr id="3" name="Text Box 2"/>
          <p:cNvSpPr txBox="1"/>
          <p:nvPr/>
        </p:nvSpPr>
        <p:spPr>
          <a:xfrm>
            <a:off x="8021320" y="4949190"/>
            <a:ext cx="7822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None/>
            </a:pPr>
            <a:r>
              <a:rPr lang="en-GB" altLang="en-US" sz="3000" spc="-1">
                <a:solidFill>
                  <a:srgbClr val="000000"/>
                </a:solidFill>
                <a:latin typeface="Arial"/>
                <a:sym typeface="+mn-ea"/>
              </a:rPr>
              <a:t>Finding functional and semantic relationships</a:t>
            </a:r>
            <a:endParaRPr 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6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Drawbacks of neural network language models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6555" y="2068875"/>
            <a:ext cx="15699236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Very data-hungry: 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65 million sequences for ESM-2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Very computationally heavy: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Biggest ESM-2 model has 15 billion parameters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Estimated time to train GPT-3 = 34 days on 1024 NVIDIA A100 GPUs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Not biologically realistic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8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0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Motivation Hyperdimensional computing</a:t>
            </a:r>
            <a:endParaRPr lang="en-GB" altLang="en-US" sz="50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660" y="1194435"/>
            <a:ext cx="15699105" cy="86233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 spc="-1">
                <a:solidFill>
                  <a:srgbClr val="000000"/>
                </a:solidFill>
                <a:latin typeface="Arial"/>
              </a:rPr>
              <a:t>Properties of the brain:</a:t>
            </a:r>
            <a:endParaRPr lang="en-GB" altLang="en-US" sz="4000" b="1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Robust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Can learn wide semantic relationships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Very efficient (~20 Watt)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High-dimensional: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Billions of interconnected neurons and synapes for highly parallelized activities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2" name="Picture 1" descr="h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045" y="2356485"/>
            <a:ext cx="5509260" cy="229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0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Operations on Hyperdimensional vectors</a:t>
            </a:r>
            <a:endParaRPr lang="en-GB" altLang="en-US" sz="50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92175" y="1276350"/>
            <a:ext cx="14459585" cy="740092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Anything can be stored as a random binary/bipolar hyperdimensional vector (usually 10000-D)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 spc="-1">
                <a:solidFill>
                  <a:srgbClr val="000000"/>
                </a:solidFill>
                <a:latin typeface="Arial"/>
              </a:rPr>
              <a:t>Bundling</a:t>
            </a: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results in a similar vector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A + B = C 		 </a:t>
            </a: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element-wise addition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Binding</a:t>
            </a: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: </a:t>
            </a: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results in a dissimilar vector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A + B = C 		 </a:t>
            </a:r>
            <a:r>
              <a:rPr lang="en-GB" altLang="en-US" sz="3000" b="0" strike="noStrike">
                <a:solidFill>
                  <a:srgbClr val="000000"/>
                </a:solidFill>
                <a:latin typeface="Arial"/>
                <a:sym typeface="+mn-ea"/>
              </a:rPr>
              <a:t>element-wise XOR</a:t>
            </a:r>
            <a:endParaRPr lang="en-GB" altLang="en-US" sz="30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Permutation</a:t>
            </a: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: </a:t>
            </a: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results in a permuted vector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Π(A) 		 </a:t>
            </a:r>
            <a:r>
              <a:rPr lang="en-GB" altLang="en-US" sz="3000" b="0" strike="noStrike">
                <a:solidFill>
                  <a:srgbClr val="000000"/>
                </a:solidFill>
                <a:latin typeface="Arial"/>
                <a:sym typeface="+mn-ea"/>
              </a:rPr>
              <a:t>Usually a circular shift to encode position</a:t>
            </a:r>
            <a:endParaRPr lang="en-GB" altLang="en-US" sz="30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Similarity measure</a:t>
            </a:r>
            <a:endParaRPr lang="en-GB" altLang="en-US" sz="4000" b="1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Hamming distance for binary vectors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Cosine similarity for bipolar vectors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3773170" y="343725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773170" y="480504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40735" y="617283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PHALP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920" y="1194480"/>
            <a:ext cx="15699239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Database containing phage lytic proteins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As of now &gt;17000 entries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Serves as inspiration for further protein engineering</a:t>
            </a:r>
            <a:b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</a:b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(enzybiotics)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2" name="Picture 1" descr="pha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7225" y="4949190"/>
            <a:ext cx="10927715" cy="360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5000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920" y="1194480"/>
            <a:ext cx="15699240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0" indent="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None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Simulate classification experiment in paper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Virion-associated lysins vs. endolysins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Classify manually annotated proteins based on their sequence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SeqVec embeddings 	    Random forest classifier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10-fold cross-validation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F1-score = 0.98433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v2019_10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149340" y="3940810"/>
            <a:ext cx="57594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831080" y="6461125"/>
            <a:ext cx="316801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98670" y="4641850"/>
            <a:ext cx="349313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510" y="2277745"/>
            <a:ext cx="3168015" cy="141859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676275" y="257238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Random HDV per AA</a:t>
            </a:r>
            <a:endParaRPr lang="en-GB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4781550" y="2284095"/>
            <a:ext cx="3168015" cy="141859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5060" y="2409190"/>
            <a:ext cx="280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ESM embedding extended to HDV per AA</a:t>
            </a:r>
            <a:endParaRPr lang="en-GB" alt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10253345" y="2716530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1. Encode AA to HDV</a:t>
            </a:r>
            <a:endParaRPr lang="en-GB" altLang="en-US" sz="3000"/>
          </a:p>
        </p:txBody>
      </p:sp>
      <p:sp>
        <p:nvSpPr>
          <p:cNvPr id="12" name="Rounded Rectangle 11"/>
          <p:cNvSpPr/>
          <p:nvPr/>
        </p:nvSpPr>
        <p:spPr>
          <a:xfrm>
            <a:off x="388620" y="4660900"/>
            <a:ext cx="349313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61010" y="4859655"/>
            <a:ext cx="3295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Bag-of-words 3-mer HDV embeddings</a:t>
            </a:r>
            <a:endParaRPr lang="en-GB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4628515" y="4831715"/>
            <a:ext cx="3473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Convolutional 3-mer HDV embeddings </a:t>
            </a:r>
            <a:endParaRPr lang="en-GB" alt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532765" y="6480175"/>
            <a:ext cx="316801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48665" y="667702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Purely HDC</a:t>
            </a:r>
            <a:endParaRPr lang="en-GB" altLang="en-US" sz="2400"/>
          </a:p>
          <a:p>
            <a:pPr algn="ctr"/>
            <a:r>
              <a:rPr lang="en-GB" altLang="en-US" sz="2400"/>
              <a:t>classifier</a:t>
            </a:r>
            <a:endParaRPr lang="en-GB" altLang="en-US" sz="2400"/>
          </a:p>
        </p:txBody>
      </p:sp>
      <p:sp>
        <p:nvSpPr>
          <p:cNvPr id="21" name="Text Box 20"/>
          <p:cNvSpPr txBox="1"/>
          <p:nvPr/>
        </p:nvSpPr>
        <p:spPr>
          <a:xfrm>
            <a:off x="4963160" y="670496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Default XGBoost classifier</a:t>
            </a:r>
            <a:endParaRPr lang="en-GB" altLang="en-US" sz="2400"/>
          </a:p>
        </p:txBody>
      </p:sp>
      <p:cxnSp>
        <p:nvCxnSpPr>
          <p:cNvPr id="29" name="Straight Arrow Connector 28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2094865" y="3696335"/>
            <a:ext cx="40640" cy="96456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 flipH="1">
            <a:off x="6345555" y="3696335"/>
            <a:ext cx="19050" cy="94551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88845" y="3724275"/>
            <a:ext cx="4176395" cy="86423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>
            <a:off x="2108835" y="3696335"/>
            <a:ext cx="4184015" cy="82042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88845" y="5904865"/>
            <a:ext cx="4096385" cy="48387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28825" y="5876925"/>
            <a:ext cx="4192270" cy="51181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2950" y="5886450"/>
            <a:ext cx="15875" cy="59436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18885" y="5842635"/>
            <a:ext cx="15875" cy="59436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0253345" y="4871085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2. Encode sequence to HDV</a:t>
            </a:r>
            <a:endParaRPr lang="en-GB" altLang="en-US" sz="3000"/>
          </a:p>
        </p:txBody>
      </p:sp>
      <p:sp>
        <p:nvSpPr>
          <p:cNvPr id="40" name="Text Box 39"/>
          <p:cNvSpPr txBox="1"/>
          <p:nvPr/>
        </p:nvSpPr>
        <p:spPr>
          <a:xfrm>
            <a:off x="10325735" y="6796405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3. Classify HDVs</a:t>
            </a:r>
            <a:endParaRPr lang="en-GB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UGent BW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UGent BW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WPS Presentation</Application>
  <PresentationFormat/>
  <Paragraphs>171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DejaVu Sans</vt:lpstr>
      <vt:lpstr>Times New Roman</vt:lpstr>
      <vt:lpstr>Microsoft YaHei</vt:lpstr>
      <vt:lpstr>Droid Sans Fallback</vt:lpstr>
      <vt:lpstr>Arial Unicode MS</vt:lpstr>
      <vt:lpstr>FandolFang R</vt:lpstr>
      <vt:lpstr>Office Theme</vt:lpstr>
      <vt:lpstr>Office Theme</vt:lpstr>
      <vt:lpstr>HyperDimensional computing for protein language modeling</vt:lpstr>
      <vt:lpstr>Protein language modeling</vt:lpstr>
      <vt:lpstr>Protein language modeling</vt:lpstr>
      <vt:lpstr>Drawbacks of neural network language models</vt:lpstr>
      <vt:lpstr>Motivation Hyperdimensional computing</vt:lpstr>
      <vt:lpstr>Operations on Hyperdimensional vectors</vt:lpstr>
      <vt:lpstr>PHALP</vt:lpstr>
      <vt:lpstr>Type classification</vt:lpstr>
      <vt:lpstr>Type classification</vt:lpstr>
      <vt:lpstr>Type classification</vt:lpstr>
      <vt:lpstr>What’s next</vt:lpstr>
    </vt:vector>
  </TitlesOfParts>
  <Company>Ghent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mfat</cp:lastModifiedBy>
  <cp:revision>96</cp:revision>
  <dcterms:created xsi:type="dcterms:W3CDTF">2023-03-20T18:59:52Z</dcterms:created>
  <dcterms:modified xsi:type="dcterms:W3CDTF">2023-03-20T18:59:52Z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ild">
    <vt:r8>20</vt:r8>
  </property>
  <property fmtid="{D5CDD505-2E9C-101B-9397-08002B2CF9AE}" pid="3" name="Date">
    <vt:filetime>2019-05-24T05:00:00Z</vt:filetime>
  </property>
  <property fmtid="{D5CDD505-2E9C-101B-9397-08002B2CF9AE}" pid="4" name="Licensed to">
    <vt:lpwstr>Ghent University</vt:lpwstr>
  </property>
  <property fmtid="{D5CDD505-2E9C-101B-9397-08002B2CF9AE}" pid="5" name="Notes">
    <vt:r8>3</vt:r8>
  </property>
  <property fmtid="{D5CDD505-2E9C-101B-9397-08002B2CF9AE}" pid="6" name="PresentationFormat">
    <vt:lpwstr>Custom</vt:lpwstr>
  </property>
  <property fmtid="{D5CDD505-2E9C-101B-9397-08002B2CF9AE}" pid="7" name="Slides">
    <vt:i4>6</vt:i4>
  </property>
  <property fmtid="{D5CDD505-2E9C-101B-9397-08002B2CF9AE}" pid="8" name="Version">
    <vt:lpwstr>1.1</vt:lpwstr>
  </property>
  <property fmtid="{D5CDD505-2E9C-101B-9397-08002B2CF9AE}" pid="9" name="ICV">
    <vt:lpwstr/>
  </property>
  <property fmtid="{D5CDD505-2E9C-101B-9397-08002B2CF9AE}" pid="10" name="KSOProductBuildVer">
    <vt:lpwstr>1033-11.1.0.11691</vt:lpwstr>
  </property>
</Properties>
</file>