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0"/>
  </p:sldMasterIdLst>
  <p:notesMasterIdLst>
    <p:notesMasterId r:id="rId31"/>
  </p:notesMasterIdLst>
  <p:handoutMasterIdLst>
    <p:handoutMasterId r:id="rId32"/>
  </p:handoutMasterIdLst>
  <p:sldIdLst>
    <p:sldId id="256" r:id="rId11"/>
    <p:sldId id="268" r:id="rId12"/>
    <p:sldId id="258" r:id="rId13"/>
    <p:sldId id="257" r:id="rId14"/>
    <p:sldId id="277" r:id="rId15"/>
    <p:sldId id="278" r:id="rId16"/>
    <p:sldId id="259" r:id="rId17"/>
    <p:sldId id="264" r:id="rId18"/>
    <p:sldId id="263" r:id="rId19"/>
    <p:sldId id="260" r:id="rId20"/>
    <p:sldId id="276" r:id="rId21"/>
    <p:sldId id="265" r:id="rId22"/>
    <p:sldId id="266" r:id="rId23"/>
    <p:sldId id="269" r:id="rId24"/>
    <p:sldId id="270" r:id="rId25"/>
    <p:sldId id="267" r:id="rId26"/>
    <p:sldId id="274" r:id="rId27"/>
    <p:sldId id="272" r:id="rId28"/>
    <p:sldId id="273" r:id="rId29"/>
    <p:sldId id="280" r:id="rId30"/>
  </p:sldIdLst>
  <p:sldSz cx="10693400" cy="6011863"/>
  <p:notesSz cx="7099300" cy="10234613"/>
  <p:defaultTextStyle>
    <a:defPPr>
      <a:defRPr lang="en-US"/>
    </a:defPPr>
    <a:lvl1pPr marL="0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5629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1257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6886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2513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8142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3771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89399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5028" algn="l" defTabSz="9112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3">
          <p15:clr>
            <a:srgbClr val="A4A3A4"/>
          </p15:clr>
        </p15:guide>
        <p15:guide id="2" orient="horz" pos="589">
          <p15:clr>
            <a:srgbClr val="A4A3A4"/>
          </p15:clr>
        </p15:guide>
        <p15:guide id="3" orient="horz" pos="192">
          <p15:clr>
            <a:srgbClr val="A4A3A4"/>
          </p15:clr>
        </p15:guide>
        <p15:guide id="4" orient="horz" pos="3424">
          <p15:clr>
            <a:srgbClr val="A4A3A4"/>
          </p15:clr>
        </p15:guide>
        <p15:guide id="5" orient="horz" pos="3707">
          <p15:clr>
            <a:srgbClr val="A4A3A4"/>
          </p15:clr>
        </p15:guide>
        <p15:guide id="6" orient="horz" pos="702">
          <p15:clr>
            <a:srgbClr val="A4A3A4"/>
          </p15:clr>
        </p15:guide>
        <p15:guide id="7" orient="horz" pos="3537">
          <p15:clr>
            <a:srgbClr val="A4A3A4"/>
          </p15:clr>
        </p15:guide>
        <p15:guide id="8" orient="horz" pos="2290">
          <p15:clr>
            <a:srgbClr val="A4A3A4"/>
          </p15:clr>
        </p15:guide>
        <p15:guide id="9" pos="3368">
          <p15:clr>
            <a:srgbClr val="A4A3A4"/>
          </p15:clr>
        </p15:guide>
        <p15:guide id="10" pos="193">
          <p15:clr>
            <a:srgbClr val="A4A3A4"/>
          </p15:clr>
        </p15:guide>
        <p15:guide id="11" pos="6543">
          <p15:clr>
            <a:srgbClr val="A4A3A4"/>
          </p15:clr>
        </p15:guide>
        <p15:guide id="12" pos="3481">
          <p15:clr>
            <a:srgbClr val="A4A3A4"/>
          </p15:clr>
        </p15:guide>
        <p15:guide id="13" pos="32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k Visser" initials="HV" lastIdx="4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CA78D"/>
    <a:srgbClr val="0077A6"/>
    <a:srgbClr val="94D3E5"/>
    <a:srgbClr val="F9C3A6"/>
    <a:srgbClr val="FFE597"/>
    <a:srgbClr val="D9D9D9"/>
    <a:srgbClr val="6784C1"/>
    <a:srgbClr val="434D9B"/>
    <a:srgbClr val="644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33" autoAdjust="0"/>
  </p:normalViewPr>
  <p:slideViewPr>
    <p:cSldViewPr snapToObjects="1" showGuides="1">
      <p:cViewPr varScale="1">
        <p:scale>
          <a:sx n="127" d="100"/>
          <a:sy n="127" d="100"/>
        </p:scale>
        <p:origin x="588" y="126"/>
      </p:cViewPr>
      <p:guideLst>
        <p:guide orient="horz" pos="1893"/>
        <p:guide orient="horz" pos="589"/>
        <p:guide orient="horz" pos="192"/>
        <p:guide orient="horz" pos="3424"/>
        <p:guide orient="horz" pos="3707"/>
        <p:guide orient="horz" pos="702"/>
        <p:guide orient="horz" pos="3537"/>
        <p:guide orient="horz" pos="2290"/>
        <p:guide pos="3368"/>
        <p:guide pos="193"/>
        <p:guide pos="6543"/>
        <p:guide pos="3481"/>
        <p:guide pos="3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7" d="100"/>
          <a:sy n="77" d="100"/>
        </p:scale>
        <p:origin x="-3942" y="-102"/>
      </p:cViewPr>
      <p:guideLst>
        <p:guide orient="horz" pos="3223"/>
        <p:guide pos="223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G_Defaul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[HG_Default1]Blad1!$A$2</c:f>
              <c:strCache>
                <c:ptCount val="1"/>
                <c:pt idx="0">
                  <c:v>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[HG_Default1]Blad1!$C$2</c:f>
              <c:numCache>
                <c:formatCode>General</c:formatCode>
                <c:ptCount val="1"/>
                <c:pt idx="0">
                  <c:v>78.599999999999994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186-4B65-9B11-5BC666F10941}"/>
            </c:ext>
          </c:extLst>
        </c:ser>
        <c:ser>
          <c:idx val="1"/>
          <c:order val="1"/>
          <c:tx>
            <c:strRef>
              <c:f>[HG_Default1]Blad1!$A$3</c:f>
              <c:strCache>
                <c:ptCount val="1"/>
                <c:pt idx="0">
                  <c:v>VQ-VAE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[HG_Default1]Blad1!$B$3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[HG_Default1]Blad1!$C$3</c:f>
              <c:numCache>
                <c:formatCode>General</c:formatCode>
                <c:ptCount val="1"/>
                <c:pt idx="0">
                  <c:v>83.7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186-4B65-9B11-5BC666F10941}"/>
            </c:ext>
          </c:extLst>
        </c:ser>
        <c:ser>
          <c:idx val="2"/>
          <c:order val="2"/>
          <c:tx>
            <c:strRef>
              <c:f>[HG_Default1]Blad1!$A$4</c:f>
              <c:strCache>
                <c:ptCount val="1"/>
                <c:pt idx="0">
                  <c:v>Beta-VAE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[HG_Default1]Blad1!$B$4</c:f>
              <c:numCache>
                <c:formatCode>General</c:formatCode>
                <c:ptCount val="1"/>
                <c:pt idx="0">
                  <c:v>19</c:v>
                </c:pt>
              </c:numCache>
            </c:numRef>
          </c:xVal>
          <c:yVal>
            <c:numRef>
              <c:f>[HG_Default1]Blad1!$C$4</c:f>
              <c:numCache>
                <c:formatCode>General</c:formatCode>
                <c:ptCount val="1"/>
                <c:pt idx="0">
                  <c:v>84.1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186-4B65-9B11-5BC666F10941}"/>
            </c:ext>
          </c:extLst>
        </c:ser>
        <c:ser>
          <c:idx val="3"/>
          <c:order val="3"/>
          <c:tx>
            <c:strRef>
              <c:f>[HG_Default1]Blad1!$A$5</c:f>
              <c:strCache>
                <c:ptCount val="1"/>
                <c:pt idx="0">
                  <c:v>InfoVAE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[HG_Default1]Blad1!$B$5</c:f>
              <c:numCache>
                <c:formatCode>General</c:formatCode>
                <c:ptCount val="1"/>
                <c:pt idx="0">
                  <c:v>29</c:v>
                </c:pt>
              </c:numCache>
            </c:numRef>
          </c:xVal>
          <c:yVal>
            <c:numRef>
              <c:f>[HG_Default1]Blad1!$C$5</c:f>
              <c:numCache>
                <c:formatCode>General</c:formatCode>
                <c:ptCount val="1"/>
                <c:pt idx="0">
                  <c:v>66.7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186-4B65-9B11-5BC666F10941}"/>
            </c:ext>
          </c:extLst>
        </c:ser>
        <c:ser>
          <c:idx val="4"/>
          <c:order val="4"/>
          <c:tx>
            <c:strRef>
              <c:f>[HG_Default1]Blad1!$A$6</c:f>
              <c:strCache>
                <c:ptCount val="1"/>
                <c:pt idx="0">
                  <c:v>VAE-GAN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[HG_Default1]Blad1!$B$6</c:f>
              <c:numCache>
                <c:formatCode>General</c:formatCode>
                <c:ptCount val="1"/>
                <c:pt idx="0">
                  <c:v>35</c:v>
                </c:pt>
              </c:numCache>
            </c:numRef>
          </c:xVal>
          <c:yVal>
            <c:numRef>
              <c:f>[HG_Default1]Blad1!$C$6</c:f>
              <c:numCache>
                <c:formatCode>General</c:formatCode>
                <c:ptCount val="1"/>
                <c:pt idx="0">
                  <c:v>63.3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186-4B65-9B11-5BC666F10941}"/>
            </c:ext>
          </c:extLst>
        </c:ser>
        <c:ser>
          <c:idx val="5"/>
          <c:order val="5"/>
          <c:tx>
            <c:strRef>
              <c:f>[HG_Default1]Blad1!$A$7</c:f>
              <c:strCache>
                <c:ptCount val="1"/>
                <c:pt idx="0">
                  <c:v>GMVAE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[HG_Default1]Blad1!$B$7</c:f>
              <c:numCache>
                <c:formatCode>General</c:formatCode>
                <c:ptCount val="1"/>
                <c:pt idx="0">
                  <c:v>37</c:v>
                </c:pt>
              </c:numCache>
            </c:numRef>
          </c:xVal>
          <c:yVal>
            <c:numRef>
              <c:f>[HG_Default1]Blad1!$C$7</c:f>
              <c:numCache>
                <c:formatCode>General</c:formatCode>
                <c:ptCount val="1"/>
                <c:pt idx="0">
                  <c:v>96.3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A186-4B65-9B11-5BC666F10941}"/>
            </c:ext>
          </c:extLst>
        </c:ser>
        <c:ser>
          <c:idx val="6"/>
          <c:order val="6"/>
          <c:tx>
            <c:strRef>
              <c:f>[HG_Default1]Blad1!$A$8</c:f>
              <c:strCache>
                <c:ptCount val="1"/>
                <c:pt idx="0">
                  <c:v>S-VAE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[HG_Default1]Blad1!$B$8</c:f>
              <c:numCache>
                <c:formatCode>General</c:formatCode>
                <c:ptCount val="1"/>
                <c:pt idx="0">
                  <c:v>55</c:v>
                </c:pt>
              </c:numCache>
            </c:numRef>
          </c:xVal>
          <c:yVal>
            <c:numRef>
              <c:f>[HG_Default1]Blad1!$C$8</c:f>
              <c:numCache>
                <c:formatCode>General</c:formatCode>
                <c:ptCount val="1"/>
                <c:pt idx="0">
                  <c:v>76.5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A186-4B65-9B11-5BC666F10941}"/>
            </c:ext>
          </c:extLst>
        </c:ser>
        <c:ser>
          <c:idx val="7"/>
          <c:order val="7"/>
          <c:tx>
            <c:strRef>
              <c:f>[HG_Default1]Blad1!$A$9</c:f>
              <c:strCache>
                <c:ptCount val="1"/>
                <c:pt idx="0">
                  <c:v>VaDE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[HG_Default1]Blad1!$B$9</c:f>
              <c:numCache>
                <c:formatCode>General</c:formatCode>
                <c:ptCount val="1"/>
                <c:pt idx="0">
                  <c:v>65</c:v>
                </c:pt>
              </c:numCache>
            </c:numRef>
          </c:xVal>
          <c:yVal>
            <c:numRef>
              <c:f>[HG_Default1]Blad1!$C$9</c:f>
              <c:numCache>
                <c:formatCode>General</c:formatCode>
                <c:ptCount val="1"/>
                <c:pt idx="0">
                  <c:v>94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A186-4B65-9B11-5BC666F10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600704"/>
        <c:axId val="359599528"/>
      </c:scatterChart>
      <c:valAx>
        <c:axId val="359600704"/>
        <c:scaling>
          <c:orientation val="minMax"/>
        </c:scaling>
        <c:delete val="0"/>
        <c:axPos val="b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400" b="1"/>
                  <a:t>Computational Time</a:t>
                </a:r>
              </a:p>
              <a:p>
                <a:pPr>
                  <a:defRPr sz="1400" b="1"/>
                </a:pPr>
                <a:r>
                  <a:rPr lang="nl-NL" sz="1400" b="1"/>
                  <a:t>(seconds per epoch)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59599528"/>
        <c:crosses val="autoZero"/>
        <c:crossBetween val="midCat"/>
      </c:valAx>
      <c:valAx>
        <c:axId val="359599528"/>
        <c:scaling>
          <c:orientation val="minMax"/>
          <c:max val="100"/>
          <c:min val="50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400" b="1"/>
                  <a:t>Accuracy of re-</a:t>
                </a:r>
              </a:p>
              <a:p>
                <a:pPr>
                  <a:defRPr sz="1400" b="1"/>
                </a:pPr>
                <a:r>
                  <a:rPr lang="nl-NL" sz="1400" b="1"/>
                  <a:t>generated images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59600704"/>
        <c:crosses val="autoZero"/>
        <c:crossBetween val="midCat"/>
        <c:majorUnit val="10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7860035886000976"/>
          <c:y val="0.12189862768670599"/>
          <c:w val="0.11033769423733537"/>
          <c:h val="0.63823847094947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10449-87D5-4A92-A865-6CF81677BD9E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AF8A-BBCB-403E-9926-D1F8EB19E1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982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2CBF3-1EF2-47D0-9E6C-53CC7CEB437D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DF57-78C5-4740-B89A-8A88B97DD7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4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29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1257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886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2513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8142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3771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9399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5028" algn="l" defTabSz="9112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DF57-78C5-4740-B89A-8A88B97DD71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0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DF57-78C5-4740-B89A-8A88B97DD7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3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DF57-78C5-4740-B89A-8A88B97DD71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1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_Logo_Pay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1"/>
            <a:ext cx="10693400" cy="601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D:\00 Hospitality Group [new]\Logo\RGB\Basis logo\Kleur\HG_logo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2335158"/>
            <a:ext cx="7000875" cy="118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2436" y="3413224"/>
            <a:ext cx="4728524" cy="2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Afbeelding_aflop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26088" y="305932"/>
            <a:ext cx="4860925" cy="630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5526088" y="1114425"/>
            <a:ext cx="4860925" cy="432117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5167312" cy="60118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65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Highlight_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2D1A8A-1F15-425A-B346-58D7BFE68D65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0"/>
            <a:ext cx="10693400" cy="5435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06700" y="1106892"/>
            <a:ext cx="10080624" cy="630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7" name="Tijdelijke aanduiding voor tekst 9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306700" y="2286643"/>
            <a:ext cx="1620000" cy="16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buNone/>
              <a:defRPr lang="nl-NL" sz="1800" b="1" cap="all" baseline="0" smtClean="0">
                <a:solidFill>
                  <a:srgbClr val="3CA78D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8" name="Tijdelijke aanduiding voor tekst 9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2416694" y="2286643"/>
            <a:ext cx="1620000" cy="16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buNone/>
              <a:defRPr lang="nl-NL" sz="1800" b="1" cap="all" baseline="0" smtClean="0">
                <a:solidFill>
                  <a:srgbClr val="3CA78D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9" name="Tijdelijke aanduiding voor tekst 9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526688" y="2286643"/>
            <a:ext cx="1620000" cy="16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buNone/>
              <a:defRPr lang="nl-NL" sz="1800" b="1" cap="all" baseline="0" smtClean="0">
                <a:solidFill>
                  <a:srgbClr val="3CA78D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20" name="Tijdelijke aanduiding voor tekst 9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6636682" y="2286643"/>
            <a:ext cx="1620000" cy="16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buNone/>
              <a:defRPr lang="nl-NL" sz="1800" b="1" cap="all" baseline="0" smtClean="0">
                <a:solidFill>
                  <a:srgbClr val="3CA78D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21" name="Tijdelijke aanduiding voor tekst 9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8746677" y="2286643"/>
            <a:ext cx="1620000" cy="16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buNone/>
              <a:defRPr lang="nl-NL" sz="1800" b="1" cap="all" baseline="0" smtClean="0">
                <a:solidFill>
                  <a:srgbClr val="3CA78D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5543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Afbeelding_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E3D8D5C-9261-45A0-9224-34B44DA159A7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7" name="Tijdelijke aanduiding voor afbeelding 4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0693400" cy="54356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FontTx/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8" name="Tijdelijke aanduiding voor tekst 6"/>
          <p:cNvSpPr>
            <a:spLocks noGrp="1"/>
          </p:cNvSpPr>
          <p:nvPr>
            <p:ph type="body" sz="quarter" idx="14"/>
          </p:nvPr>
        </p:nvSpPr>
        <p:spPr>
          <a:xfrm>
            <a:off x="5346700" y="3963413"/>
            <a:ext cx="5040313" cy="449263"/>
          </a:xfrm>
          <a:solidFill>
            <a:schemeClr val="bg1"/>
          </a:solidFill>
        </p:spPr>
        <p:txBody>
          <a:bodyPr lIns="180000" rIns="180000" anchor="ctr"/>
          <a:lstStyle>
            <a:lvl1pPr marL="0" indent="0" algn="r">
              <a:buNone/>
              <a:defRPr cap="all" baseline="0">
                <a:solidFill>
                  <a:schemeClr val="tx2"/>
                </a:solidFill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ijdelijke aanduiding voor tekst 6"/>
          <p:cNvSpPr>
            <a:spLocks noGrp="1"/>
          </p:cNvSpPr>
          <p:nvPr>
            <p:ph type="body" sz="quarter" idx="15"/>
          </p:nvPr>
        </p:nvSpPr>
        <p:spPr>
          <a:xfrm>
            <a:off x="6516856" y="4503013"/>
            <a:ext cx="3870157" cy="449263"/>
          </a:xfrm>
          <a:solidFill>
            <a:schemeClr val="bg1"/>
          </a:solidFill>
        </p:spPr>
        <p:txBody>
          <a:bodyPr lIns="180000" rIns="180000" anchor="ctr"/>
          <a:lstStyle>
            <a:lvl1pPr marL="0" indent="0" algn="r">
              <a:buNone/>
              <a:defRPr cap="all" baseline="0">
                <a:solidFill>
                  <a:schemeClr val="tx2"/>
                </a:solidFill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42754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6BF27C-F15F-4BD0-AF0D-78C8D694EFEA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0693400" cy="5435600"/>
          </a:xfrm>
          <a:solidFill>
            <a:schemeClr val="tx2"/>
          </a:solidFill>
        </p:spPr>
        <p:txBody>
          <a:bodyPr lIns="720000" tIns="720000" rIns="720000" bIns="720000" anchor="ctr"/>
          <a:lstStyle>
            <a:lvl1pPr marL="0" indent="0" algn="ctr"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1pPr>
            <a:lvl2pPr marL="455628" indent="0" algn="ctr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2pPr>
            <a:lvl3pPr marL="911258" indent="0" algn="ctr">
              <a:buNone/>
              <a:defRPr sz="2000" cap="all" baseline="0">
                <a:solidFill>
                  <a:schemeClr val="bg1"/>
                </a:solidFill>
              </a:defRPr>
            </a:lvl3pPr>
            <a:lvl4pPr marL="1366885" indent="0" algn="ctr">
              <a:buNone/>
              <a:defRPr sz="2000" cap="all" baseline="0">
                <a:solidFill>
                  <a:schemeClr val="bg1"/>
                </a:solidFill>
              </a:defRPr>
            </a:lvl4pPr>
            <a:lvl5pPr marL="1822514" indent="0" algn="ctr">
              <a:buNone/>
              <a:defRPr sz="20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4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Combo_vierk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9BE33E-EFBA-443E-A560-C32A74556141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7" name="Tijdelijke aanduiding voor afbeelding 4"/>
          <p:cNvSpPr>
            <a:spLocks noGrp="1" noChangeAspect="1"/>
          </p:cNvSpPr>
          <p:nvPr>
            <p:ph type="pic" sz="quarter" idx="13"/>
          </p:nvPr>
        </p:nvSpPr>
        <p:spPr>
          <a:xfrm>
            <a:off x="306386" y="1276699"/>
            <a:ext cx="2358675" cy="23586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9" name="Tijdelijke aanduiding voor afbeelding 4"/>
          <p:cNvSpPr>
            <a:spLocks noGrp="1" noChangeAspect="1"/>
          </p:cNvSpPr>
          <p:nvPr>
            <p:ph type="pic" sz="quarter" idx="14"/>
          </p:nvPr>
        </p:nvSpPr>
        <p:spPr>
          <a:xfrm>
            <a:off x="2880370" y="1276699"/>
            <a:ext cx="2358675" cy="23586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0" name="Tijdelijke aanduiding voor afbeelding 4"/>
          <p:cNvSpPr>
            <a:spLocks noGrp="1" noChangeAspect="1"/>
          </p:cNvSpPr>
          <p:nvPr>
            <p:ph type="pic" sz="quarter" idx="15"/>
          </p:nvPr>
        </p:nvSpPr>
        <p:spPr>
          <a:xfrm>
            <a:off x="5454354" y="1276699"/>
            <a:ext cx="2358675" cy="23586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1" name="Tijdelijke aanduiding voor afbeelding 4"/>
          <p:cNvSpPr>
            <a:spLocks noGrp="1" noChangeAspect="1"/>
          </p:cNvSpPr>
          <p:nvPr>
            <p:ph type="pic" sz="quarter" idx="16"/>
          </p:nvPr>
        </p:nvSpPr>
        <p:spPr>
          <a:xfrm>
            <a:off x="8028338" y="1276699"/>
            <a:ext cx="2358675" cy="235867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2" name="Tijdelijke aanduiding voor tekst 5"/>
          <p:cNvSpPr>
            <a:spLocks noGrp="1"/>
          </p:cNvSpPr>
          <p:nvPr>
            <p:ph type="body" sz="quarter" idx="17"/>
          </p:nvPr>
        </p:nvSpPr>
        <p:spPr>
          <a:xfrm>
            <a:off x="306388" y="3725863"/>
            <a:ext cx="2359025" cy="1709737"/>
          </a:xfrm>
        </p:spPr>
        <p:txBody>
          <a:bodyPr vert="horz" lIns="91125" tIns="90000" rIns="91125" bIns="90000" rtlCol="0">
            <a:noAutofit/>
          </a:bodyPr>
          <a:lstStyle>
            <a:lvl1pPr marL="342900" indent="-342900">
              <a:buNone/>
              <a:defRPr lang="nl-NL" sz="1400" cap="all" baseline="0" smtClean="0"/>
            </a:lvl1pPr>
          </a:lstStyle>
          <a:p>
            <a:pPr marL="0" lvl="0" indent="0" algn="ctr"/>
            <a:r>
              <a:rPr lang="nl-NL"/>
              <a:t>Klikken om de tekststijl van het model te bewerken</a:t>
            </a:r>
          </a:p>
        </p:txBody>
      </p:sp>
      <p:sp>
        <p:nvSpPr>
          <p:cNvPr id="13" name="Tijdelijke aanduiding voor tekst 5"/>
          <p:cNvSpPr>
            <a:spLocks noGrp="1"/>
          </p:cNvSpPr>
          <p:nvPr>
            <p:ph type="body" sz="quarter" idx="18"/>
          </p:nvPr>
        </p:nvSpPr>
        <p:spPr>
          <a:xfrm>
            <a:off x="2880370" y="3725863"/>
            <a:ext cx="2359025" cy="1709737"/>
          </a:xfrm>
        </p:spPr>
        <p:txBody>
          <a:bodyPr vert="horz" lIns="91125" tIns="90000" rIns="91125" bIns="90000" rtlCol="0">
            <a:noAutofit/>
          </a:bodyPr>
          <a:lstStyle>
            <a:lvl1pPr marL="342900" indent="-342900">
              <a:buNone/>
              <a:defRPr lang="nl-NL" sz="1400" cap="all" baseline="0" smtClean="0"/>
            </a:lvl1pPr>
          </a:lstStyle>
          <a:p>
            <a:pPr marL="0" lvl="0" indent="0" algn="ctr"/>
            <a:r>
              <a:rPr lang="nl-NL"/>
              <a:t>Klikken om de tekststijl van het model te bewerken</a:t>
            </a:r>
          </a:p>
        </p:txBody>
      </p:sp>
      <p:sp>
        <p:nvSpPr>
          <p:cNvPr id="14" name="Tijdelijke aanduiding voor tekst 5"/>
          <p:cNvSpPr>
            <a:spLocks noGrp="1"/>
          </p:cNvSpPr>
          <p:nvPr>
            <p:ph type="body" sz="quarter" idx="19"/>
          </p:nvPr>
        </p:nvSpPr>
        <p:spPr>
          <a:xfrm>
            <a:off x="5454354" y="3725863"/>
            <a:ext cx="2359025" cy="1709737"/>
          </a:xfrm>
        </p:spPr>
        <p:txBody>
          <a:bodyPr vert="horz" lIns="91125" tIns="90000" rIns="91125" bIns="90000" rtlCol="0">
            <a:noAutofit/>
          </a:bodyPr>
          <a:lstStyle>
            <a:lvl1pPr marL="342900" indent="-342900">
              <a:buNone/>
              <a:defRPr lang="nl-NL" sz="1400" cap="all" baseline="0" smtClean="0"/>
            </a:lvl1pPr>
          </a:lstStyle>
          <a:p>
            <a:pPr marL="0" lvl="0" indent="0" algn="ctr"/>
            <a:r>
              <a:rPr lang="nl-NL"/>
              <a:t>Klikken om de tekststijl van het model te bewerken</a:t>
            </a:r>
          </a:p>
        </p:txBody>
      </p:sp>
      <p:sp>
        <p:nvSpPr>
          <p:cNvPr id="15" name="Tijdelijke aanduiding voor tekst 5"/>
          <p:cNvSpPr>
            <a:spLocks noGrp="1"/>
          </p:cNvSpPr>
          <p:nvPr>
            <p:ph type="body" sz="quarter" idx="20"/>
          </p:nvPr>
        </p:nvSpPr>
        <p:spPr>
          <a:xfrm>
            <a:off x="8028338" y="3725863"/>
            <a:ext cx="2359025" cy="1709737"/>
          </a:xfrm>
        </p:spPr>
        <p:txBody>
          <a:bodyPr vert="horz" lIns="91125" tIns="90000" rIns="91125" bIns="90000" rtlCol="0">
            <a:noAutofit/>
          </a:bodyPr>
          <a:lstStyle>
            <a:lvl1pPr marL="342900" indent="-342900">
              <a:buNone/>
              <a:defRPr lang="nl-NL" sz="1400" cap="all" baseline="0" smtClean="0"/>
            </a:lvl1pPr>
          </a:lstStyle>
          <a:p>
            <a:pPr marL="0" lvl="0" indent="0" algn="ctr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099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Combo_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12940E3-6489-46D1-ABDD-093A9228933A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7" name="Tijdelijke aanduiding voor afbeelding 5"/>
          <p:cNvSpPr>
            <a:spLocks noGrp="1" noChangeAspect="1"/>
          </p:cNvSpPr>
          <p:nvPr>
            <p:ph type="pic" sz="quarter" idx="13"/>
          </p:nvPr>
        </p:nvSpPr>
        <p:spPr>
          <a:xfrm>
            <a:off x="306389" y="1114425"/>
            <a:ext cx="2699663" cy="27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8" name="Tijdelijke aanduiding voor afbeelding 5"/>
          <p:cNvSpPr>
            <a:spLocks noGrp="1" noChangeAspect="1"/>
          </p:cNvSpPr>
          <p:nvPr>
            <p:ph type="pic" sz="quarter" idx="14"/>
          </p:nvPr>
        </p:nvSpPr>
        <p:spPr>
          <a:xfrm>
            <a:off x="3997621" y="1114425"/>
            <a:ext cx="2699663" cy="27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9" name="Tijdelijke aanduiding voor afbeelding 5"/>
          <p:cNvSpPr>
            <a:spLocks noGrp="1" noChangeAspect="1"/>
          </p:cNvSpPr>
          <p:nvPr>
            <p:ph type="pic" sz="quarter" idx="15"/>
          </p:nvPr>
        </p:nvSpPr>
        <p:spPr>
          <a:xfrm>
            <a:off x="7688853" y="1114425"/>
            <a:ext cx="2699663" cy="27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0" name="Tijdelijke aanduiding voor tekst 9"/>
          <p:cNvSpPr>
            <a:spLocks noGrp="1"/>
          </p:cNvSpPr>
          <p:nvPr>
            <p:ph type="body" sz="quarter" idx="16"/>
          </p:nvPr>
        </p:nvSpPr>
        <p:spPr>
          <a:xfrm>
            <a:off x="306388" y="3989822"/>
            <a:ext cx="2700337" cy="1445777"/>
          </a:xfrm>
        </p:spPr>
        <p:txBody>
          <a:bodyPr/>
          <a:lstStyle>
            <a:lvl1pPr marL="0" indent="0" algn="ctr">
              <a:buNone/>
              <a:defRPr sz="1400" cap="all" baseline="0">
                <a:latin typeface="+mn-lt"/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1" name="Tijdelijke aanduiding voor tekst 9"/>
          <p:cNvSpPr>
            <a:spLocks noGrp="1"/>
          </p:cNvSpPr>
          <p:nvPr>
            <p:ph type="body" sz="quarter" idx="17"/>
          </p:nvPr>
        </p:nvSpPr>
        <p:spPr>
          <a:xfrm>
            <a:off x="3989700" y="3989822"/>
            <a:ext cx="2700337" cy="1445777"/>
          </a:xfrm>
        </p:spPr>
        <p:txBody>
          <a:bodyPr/>
          <a:lstStyle>
            <a:lvl1pPr marL="0" indent="0" algn="ctr">
              <a:buNone/>
              <a:defRPr sz="1400" cap="all" baseline="0">
                <a:latin typeface="+mn-lt"/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ijdelijke aanduiding voor tekst 9"/>
          <p:cNvSpPr>
            <a:spLocks noGrp="1"/>
          </p:cNvSpPr>
          <p:nvPr>
            <p:ph type="body" sz="quarter" idx="18"/>
          </p:nvPr>
        </p:nvSpPr>
        <p:spPr>
          <a:xfrm>
            <a:off x="7673012" y="3989822"/>
            <a:ext cx="2700337" cy="1445777"/>
          </a:xfrm>
        </p:spPr>
        <p:txBody>
          <a:bodyPr/>
          <a:lstStyle>
            <a:lvl1pPr marL="0" indent="0" algn="ctr">
              <a:buNone/>
              <a:defRPr sz="1400" cap="all" baseline="0">
                <a:latin typeface="+mn-lt"/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47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Galerij_vierk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104820-46E7-44EA-B0D4-A422080F7ED1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3" name="Tijdelijke aanduiding voor afbeelding 4"/>
          <p:cNvSpPr>
            <a:spLocks noGrp="1" noChangeAspect="1"/>
          </p:cNvSpPr>
          <p:nvPr>
            <p:ph type="pic" sz="quarter" idx="13"/>
          </p:nvPr>
        </p:nvSpPr>
        <p:spPr>
          <a:xfrm>
            <a:off x="306387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4" name="Tijdelijke aanduiding voor afbeelding 4"/>
          <p:cNvSpPr>
            <a:spLocks noGrp="1" noChangeAspect="1"/>
          </p:cNvSpPr>
          <p:nvPr>
            <p:ph type="pic" sz="quarter" idx="14"/>
          </p:nvPr>
        </p:nvSpPr>
        <p:spPr>
          <a:xfrm>
            <a:off x="2340543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5" name="Tijdelijke aanduiding voor afbeelding 4"/>
          <p:cNvSpPr>
            <a:spLocks noGrp="1" noChangeAspect="1"/>
          </p:cNvSpPr>
          <p:nvPr>
            <p:ph type="pic" sz="quarter" idx="15"/>
          </p:nvPr>
        </p:nvSpPr>
        <p:spPr>
          <a:xfrm>
            <a:off x="4374699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3" name="Tijdelijke aanduiding voor afbeelding 4"/>
          <p:cNvSpPr>
            <a:spLocks noGrp="1" noChangeAspect="1"/>
          </p:cNvSpPr>
          <p:nvPr>
            <p:ph type="pic" sz="quarter" idx="16"/>
          </p:nvPr>
        </p:nvSpPr>
        <p:spPr>
          <a:xfrm>
            <a:off x="6408855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4" name="Tijdelijke aanduiding voor afbeelding 4"/>
          <p:cNvSpPr>
            <a:spLocks noGrp="1" noChangeAspect="1"/>
          </p:cNvSpPr>
          <p:nvPr>
            <p:ph type="pic" sz="quarter" idx="17"/>
          </p:nvPr>
        </p:nvSpPr>
        <p:spPr>
          <a:xfrm>
            <a:off x="8443013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5" name="Tijdelijke aanduiding voor afbeelding 4"/>
          <p:cNvSpPr>
            <a:spLocks noGrp="1" noChangeAspect="1"/>
          </p:cNvSpPr>
          <p:nvPr>
            <p:ph type="pic" sz="quarter" idx="18"/>
          </p:nvPr>
        </p:nvSpPr>
        <p:spPr>
          <a:xfrm>
            <a:off x="306387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6" name="Tijdelijke aanduiding voor afbeelding 4"/>
          <p:cNvSpPr>
            <a:spLocks noGrp="1" noChangeAspect="1"/>
          </p:cNvSpPr>
          <p:nvPr>
            <p:ph type="pic" sz="quarter" idx="19"/>
          </p:nvPr>
        </p:nvSpPr>
        <p:spPr>
          <a:xfrm>
            <a:off x="2340543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7" name="Tijdelijke aanduiding voor afbeelding 4"/>
          <p:cNvSpPr>
            <a:spLocks noGrp="1" noChangeAspect="1"/>
          </p:cNvSpPr>
          <p:nvPr>
            <p:ph type="pic" sz="quarter" idx="20"/>
          </p:nvPr>
        </p:nvSpPr>
        <p:spPr>
          <a:xfrm>
            <a:off x="4374699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8" name="Tijdelijke aanduiding voor afbeelding 4"/>
          <p:cNvSpPr>
            <a:spLocks noGrp="1" noChangeAspect="1"/>
          </p:cNvSpPr>
          <p:nvPr>
            <p:ph type="pic" sz="quarter" idx="21"/>
          </p:nvPr>
        </p:nvSpPr>
        <p:spPr>
          <a:xfrm>
            <a:off x="6408855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9" name="Tijdelijke aanduiding voor afbeelding 4"/>
          <p:cNvSpPr>
            <a:spLocks noGrp="1" noChangeAspect="1"/>
          </p:cNvSpPr>
          <p:nvPr>
            <p:ph type="pic" sz="quarter" idx="22"/>
          </p:nvPr>
        </p:nvSpPr>
        <p:spPr>
          <a:xfrm>
            <a:off x="8443013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0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Galerij_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7B2560-EFA9-4C8D-8686-501E65C29ED1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6" name="Tijdelijke aanduiding voor afbeelding 5"/>
          <p:cNvSpPr>
            <a:spLocks noGrp="1" noChangeAspect="1"/>
          </p:cNvSpPr>
          <p:nvPr>
            <p:ph type="pic" sz="quarter" idx="23"/>
          </p:nvPr>
        </p:nvSpPr>
        <p:spPr>
          <a:xfrm>
            <a:off x="306387" y="1276700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7" name="Tijdelijke aanduiding voor afbeelding 5"/>
          <p:cNvSpPr>
            <a:spLocks noGrp="1" noChangeAspect="1"/>
          </p:cNvSpPr>
          <p:nvPr>
            <p:ph type="pic" sz="quarter" idx="24"/>
          </p:nvPr>
        </p:nvSpPr>
        <p:spPr>
          <a:xfrm>
            <a:off x="8443256" y="1276700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8" name="Tijdelijke aanduiding voor afbeelding 5"/>
          <p:cNvSpPr>
            <a:spLocks noGrp="1" noChangeAspect="1"/>
          </p:cNvSpPr>
          <p:nvPr>
            <p:ph type="pic" sz="quarter" idx="25"/>
          </p:nvPr>
        </p:nvSpPr>
        <p:spPr>
          <a:xfrm>
            <a:off x="2340604" y="1276700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9" name="Tijdelijke aanduiding voor afbeelding 5"/>
          <p:cNvSpPr>
            <a:spLocks noGrp="1" noChangeAspect="1"/>
          </p:cNvSpPr>
          <p:nvPr>
            <p:ph type="pic" sz="quarter" idx="26"/>
          </p:nvPr>
        </p:nvSpPr>
        <p:spPr>
          <a:xfrm>
            <a:off x="4374821" y="1276700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0" name="Tijdelijke aanduiding voor afbeelding 5"/>
          <p:cNvSpPr>
            <a:spLocks noGrp="1" noChangeAspect="1"/>
          </p:cNvSpPr>
          <p:nvPr>
            <p:ph type="pic" sz="quarter" idx="27"/>
          </p:nvPr>
        </p:nvSpPr>
        <p:spPr>
          <a:xfrm>
            <a:off x="6409038" y="1276700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1" name="Tijdelijke aanduiding voor afbeelding 5"/>
          <p:cNvSpPr>
            <a:spLocks noGrp="1" noChangeAspect="1"/>
          </p:cNvSpPr>
          <p:nvPr>
            <p:ph type="pic" sz="quarter" idx="28"/>
          </p:nvPr>
        </p:nvSpPr>
        <p:spPr>
          <a:xfrm>
            <a:off x="306387" y="3312231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2" name="Tijdelijke aanduiding voor afbeelding 5"/>
          <p:cNvSpPr>
            <a:spLocks noGrp="1" noChangeAspect="1"/>
          </p:cNvSpPr>
          <p:nvPr>
            <p:ph type="pic" sz="quarter" idx="29"/>
          </p:nvPr>
        </p:nvSpPr>
        <p:spPr>
          <a:xfrm>
            <a:off x="2340604" y="3312231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30" name="Tijdelijke aanduiding voor afbeelding 5"/>
          <p:cNvSpPr>
            <a:spLocks noGrp="1" noChangeAspect="1"/>
          </p:cNvSpPr>
          <p:nvPr>
            <p:ph type="pic" sz="quarter" idx="30"/>
          </p:nvPr>
        </p:nvSpPr>
        <p:spPr>
          <a:xfrm>
            <a:off x="4374821" y="3312231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31" name="Tijdelijke aanduiding voor afbeelding 5"/>
          <p:cNvSpPr>
            <a:spLocks noGrp="1" noChangeAspect="1"/>
          </p:cNvSpPr>
          <p:nvPr>
            <p:ph type="pic" sz="quarter" idx="31"/>
          </p:nvPr>
        </p:nvSpPr>
        <p:spPr>
          <a:xfrm>
            <a:off x="6409038" y="3312231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32" name="Tijdelijke aanduiding voor afbeelding 5"/>
          <p:cNvSpPr>
            <a:spLocks noGrp="1" noChangeAspect="1"/>
          </p:cNvSpPr>
          <p:nvPr>
            <p:ph type="pic" sz="quarter" idx="32"/>
          </p:nvPr>
        </p:nvSpPr>
        <p:spPr>
          <a:xfrm>
            <a:off x="8443256" y="3312231"/>
            <a:ext cx="1943757" cy="194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Moodbo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104820-46E7-44EA-B0D4-A422080F7ED1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3" name="Tijdelijke aanduiding voor afbeelding 4"/>
          <p:cNvSpPr>
            <a:spLocks noGrp="1" noChangeAspect="1"/>
          </p:cNvSpPr>
          <p:nvPr>
            <p:ph type="pic" sz="quarter" idx="13"/>
          </p:nvPr>
        </p:nvSpPr>
        <p:spPr>
          <a:xfrm>
            <a:off x="306386" y="304801"/>
            <a:ext cx="3979531" cy="495143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3" name="Tijdelijke aanduiding voor afbeelding 4"/>
          <p:cNvSpPr>
            <a:spLocks noGrp="1" noChangeAspect="1"/>
          </p:cNvSpPr>
          <p:nvPr>
            <p:ph type="pic" sz="quarter" idx="16"/>
          </p:nvPr>
        </p:nvSpPr>
        <p:spPr>
          <a:xfrm>
            <a:off x="6156808" y="304800"/>
            <a:ext cx="4230515" cy="29159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8" name="Tijdelijke aanduiding voor afbeelding 4"/>
          <p:cNvSpPr>
            <a:spLocks noGrp="1"/>
          </p:cNvSpPr>
          <p:nvPr>
            <p:ph type="pic" sz="quarter" idx="21"/>
          </p:nvPr>
        </p:nvSpPr>
        <p:spPr>
          <a:xfrm>
            <a:off x="6156808" y="3312231"/>
            <a:ext cx="205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9" name="Tijdelijke aanduiding voor afbeelding 4"/>
          <p:cNvSpPr>
            <a:spLocks noGrp="1"/>
          </p:cNvSpPr>
          <p:nvPr>
            <p:ph type="pic" sz="quarter" idx="22"/>
          </p:nvPr>
        </p:nvSpPr>
        <p:spPr>
          <a:xfrm>
            <a:off x="8335323" y="3312231"/>
            <a:ext cx="205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7" name="Tijdelijke aanduiding voor afbeelding 4"/>
          <p:cNvSpPr>
            <a:spLocks noGrp="1" noChangeAspect="1"/>
          </p:cNvSpPr>
          <p:nvPr>
            <p:ph type="pic" sz="quarter" idx="24"/>
          </p:nvPr>
        </p:nvSpPr>
        <p:spPr>
          <a:xfrm>
            <a:off x="4392526" y="304801"/>
            <a:ext cx="1657674" cy="15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8" name="Tijdelijke aanduiding voor afbeelding 4"/>
          <p:cNvSpPr>
            <a:spLocks noGrp="1" noChangeAspect="1"/>
          </p:cNvSpPr>
          <p:nvPr>
            <p:ph type="pic" sz="quarter" idx="25"/>
          </p:nvPr>
        </p:nvSpPr>
        <p:spPr>
          <a:xfrm>
            <a:off x="4392526" y="1988516"/>
            <a:ext cx="1657674" cy="15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9" name="Tijdelijke aanduiding voor afbeelding 4"/>
          <p:cNvSpPr>
            <a:spLocks noGrp="1" noChangeAspect="1"/>
          </p:cNvSpPr>
          <p:nvPr>
            <p:ph type="pic" sz="quarter" idx="26"/>
          </p:nvPr>
        </p:nvSpPr>
        <p:spPr>
          <a:xfrm>
            <a:off x="4392526" y="3672231"/>
            <a:ext cx="1657674" cy="15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27" hasCustomPrompt="1"/>
          </p:nvPr>
        </p:nvSpPr>
        <p:spPr>
          <a:xfrm>
            <a:off x="306388" y="3635375"/>
            <a:ext cx="3346450" cy="541338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1400" cap="all" baseline="0">
                <a:solidFill>
                  <a:schemeClr val="tx2"/>
                </a:solidFill>
              </a:defRPr>
            </a:lvl1pPr>
            <a:lvl2pPr marL="455628" indent="0">
              <a:buNone/>
              <a:defRPr/>
            </a:lvl2pPr>
            <a:lvl3pPr marL="911258" indent="0">
              <a:buNone/>
              <a:defRPr/>
            </a:lvl3pPr>
            <a:lvl4pPr marL="1366885" indent="0">
              <a:buNone/>
              <a:defRPr/>
            </a:lvl4pPr>
            <a:lvl5pPr marL="1822514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85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Moodboar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104820-46E7-44EA-B0D4-A422080F7ED1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3" name="Tijdelijke aanduiding voor afbeelding 4"/>
          <p:cNvSpPr>
            <a:spLocks noGrp="1" noChangeAspect="1"/>
          </p:cNvSpPr>
          <p:nvPr>
            <p:ph type="pic" sz="quarter" idx="13"/>
          </p:nvPr>
        </p:nvSpPr>
        <p:spPr>
          <a:xfrm>
            <a:off x="306386" y="1276699"/>
            <a:ext cx="3979531" cy="397953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5" name="Tijdelijke aanduiding voor afbeelding 4"/>
          <p:cNvSpPr>
            <a:spLocks noGrp="1" noChangeAspect="1"/>
          </p:cNvSpPr>
          <p:nvPr>
            <p:ph type="pic" sz="quarter" idx="15"/>
          </p:nvPr>
        </p:nvSpPr>
        <p:spPr>
          <a:xfrm>
            <a:off x="4374699" y="1276700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3" name="Tijdelijke aanduiding voor afbeelding 4"/>
          <p:cNvSpPr>
            <a:spLocks noGrp="1" noChangeAspect="1"/>
          </p:cNvSpPr>
          <p:nvPr>
            <p:ph type="pic" sz="quarter" idx="16"/>
          </p:nvPr>
        </p:nvSpPr>
        <p:spPr>
          <a:xfrm>
            <a:off x="6408854" y="1276700"/>
            <a:ext cx="3978469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7" name="Tijdelijke aanduiding voor afbeelding 4"/>
          <p:cNvSpPr>
            <a:spLocks noGrp="1" noChangeAspect="1"/>
          </p:cNvSpPr>
          <p:nvPr>
            <p:ph type="pic" sz="quarter" idx="20"/>
          </p:nvPr>
        </p:nvSpPr>
        <p:spPr>
          <a:xfrm>
            <a:off x="4374699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8" name="Tijdelijke aanduiding voor afbeelding 4"/>
          <p:cNvSpPr>
            <a:spLocks noGrp="1" noChangeAspect="1"/>
          </p:cNvSpPr>
          <p:nvPr>
            <p:ph type="pic" sz="quarter" idx="21"/>
          </p:nvPr>
        </p:nvSpPr>
        <p:spPr>
          <a:xfrm>
            <a:off x="6408855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9" name="Tijdelijke aanduiding voor afbeelding 4"/>
          <p:cNvSpPr>
            <a:spLocks noGrp="1" noChangeAspect="1"/>
          </p:cNvSpPr>
          <p:nvPr>
            <p:ph type="pic" sz="quarter" idx="22"/>
          </p:nvPr>
        </p:nvSpPr>
        <p:spPr>
          <a:xfrm>
            <a:off x="8443013" y="3312231"/>
            <a:ext cx="1944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_Logo_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1"/>
            <a:ext cx="10693400" cy="601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0"/>
          </p:nvPr>
        </p:nvSpPr>
        <p:spPr>
          <a:xfrm>
            <a:off x="2196280" y="3635375"/>
            <a:ext cx="6300840" cy="1800224"/>
          </a:xfrm>
        </p:spPr>
        <p:txBody>
          <a:bodyPr anchor="t" anchorCtr="0"/>
          <a:lstStyle>
            <a:lvl1pPr marL="0" indent="0" algn="ctr">
              <a:buNone/>
              <a:defRPr sz="3600" cap="all" baseline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5628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1258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6885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2514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6" name="Picture 2" descr="D:\00 Hospitality Group [new]\Logo\RGB\Basis logo\Kleur\HG_logo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2335158"/>
            <a:ext cx="7000875" cy="118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8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Grafiek_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2759A3A-9F80-40E2-8F84-1E42D4900011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7" name="Tijdelijke aanduiding voor inhoud 8"/>
          <p:cNvSpPr>
            <a:spLocks noGrp="1"/>
          </p:cNvSpPr>
          <p:nvPr>
            <p:ph sz="quarter" idx="13"/>
          </p:nvPr>
        </p:nvSpPr>
        <p:spPr>
          <a:xfrm>
            <a:off x="5526088" y="1114425"/>
            <a:ext cx="4860925" cy="432117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8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306388" y="1114425"/>
            <a:ext cx="4860925" cy="4321175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/>
              <a:t>Klik op het pictogram als u een grafiek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16123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Grafiek_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D21E866-8EDD-4D12-9B59-B5F3610878AC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3"/>
          </p:nvPr>
        </p:nvSpPr>
        <p:spPr>
          <a:xfrm>
            <a:off x="306387" y="1114425"/>
            <a:ext cx="4860925" cy="432117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0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5527351" y="1114425"/>
            <a:ext cx="4860925" cy="4321175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/>
              <a:t>Klik op het pictogram als u een grafiek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404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Grafiek_volle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65C7283-4CC5-459D-8060-ACE675BB148C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12" name="Tijdelijke aanduiding voor grafiek 4"/>
          <p:cNvSpPr>
            <a:spLocks noGrp="1"/>
          </p:cNvSpPr>
          <p:nvPr>
            <p:ph type="chart" sz="quarter" idx="13"/>
          </p:nvPr>
        </p:nvSpPr>
        <p:spPr>
          <a:xfrm>
            <a:off x="306388" y="1114426"/>
            <a:ext cx="10080936" cy="3061662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/>
              <a:t>Klik op het pictogram als u een grafiek wilt toevoegen</a:t>
            </a:r>
          </a:p>
        </p:txBody>
      </p:sp>
      <p:sp>
        <p:nvSpPr>
          <p:cNvPr id="13" name="Tijdelijke aanduiding voor tekst 5"/>
          <p:cNvSpPr>
            <a:spLocks noGrp="1"/>
          </p:cNvSpPr>
          <p:nvPr>
            <p:ph type="body" sz="quarter" idx="14"/>
          </p:nvPr>
        </p:nvSpPr>
        <p:spPr>
          <a:xfrm>
            <a:off x="306388" y="4265613"/>
            <a:ext cx="10080625" cy="1169987"/>
          </a:xfrm>
        </p:spPr>
        <p:txBody>
          <a:bodyPr vert="horz" lIns="91125" tIns="90000" rIns="91125" bIns="90000" rtlCol="0">
            <a:noAutofit/>
          </a:bodyPr>
          <a:lstStyle>
            <a:lvl1pPr>
              <a:defRPr lang="nl-NL" sz="1400" cap="all" baseline="0" smtClean="0"/>
            </a:lvl1pPr>
          </a:lstStyle>
          <a:p>
            <a:pPr marL="0" lvl="0" indent="0" algn="ctr">
              <a:buNone/>
            </a:pPr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6419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ijds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CFB7631-19E7-40A4-914B-2AD352E9D516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cxnSp>
        <p:nvCxnSpPr>
          <p:cNvPr id="9" name="Rechte verbindingslijn met pijl 8"/>
          <p:cNvCxnSpPr/>
          <p:nvPr userDrawn="1"/>
        </p:nvCxnSpPr>
        <p:spPr>
          <a:xfrm>
            <a:off x="306387" y="3008313"/>
            <a:ext cx="10080625" cy="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931118" y="2108390"/>
            <a:ext cx="1620000" cy="397201"/>
          </a:xfrm>
        </p:spPr>
        <p:txBody>
          <a:bodyPr wrap="square" lIns="36000" tIns="36000" rIns="36000" bIns="3600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1400" b="1" u="none" cap="all" baseline="0" smtClean="0"/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Stap A</a:t>
            </a:r>
          </a:p>
        </p:txBody>
      </p:sp>
      <p:sp>
        <p:nvSpPr>
          <p:cNvPr id="14" name="Tijdelijke aanduiding voor tekst 9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381118" y="2648460"/>
            <a:ext cx="720000" cy="7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1800" b="1" smtClean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5" name="Tijdelijke aanduiding voor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931118" y="3576780"/>
            <a:ext cx="1620000" cy="1836000"/>
          </a:xfrm>
        </p:spPr>
        <p:txBody>
          <a:bodyPr wrap="square" lIns="36000" tIns="36000" rIns="36000" bIns="3600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1200" b="0" u="none" cap="all" baseline="0" smtClean="0">
                <a:latin typeface="+mn-lt"/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Omschrijving Stap A</a:t>
            </a:r>
          </a:p>
        </p:txBody>
      </p:sp>
      <p:sp>
        <p:nvSpPr>
          <p:cNvPr id="16" name="Tijdelijke aanduiding voor tekst 9"/>
          <p:cNvSpPr>
            <a:spLocks noGrp="1"/>
          </p:cNvSpPr>
          <p:nvPr>
            <p:ph type="body" sz="quarter" idx="16" hasCustomPrompt="1"/>
          </p:nvPr>
        </p:nvSpPr>
        <p:spPr>
          <a:xfrm>
            <a:off x="3096400" y="2108390"/>
            <a:ext cx="1620000" cy="397201"/>
          </a:xfrm>
        </p:spPr>
        <p:txBody>
          <a:bodyPr vert="horz" wrap="square" lIns="36000" tIns="36000" rIns="36000" bIns="36000" rtlCol="0" anchor="ctr" anchorCtr="0">
            <a:noAutofit/>
          </a:bodyPr>
          <a:lstStyle>
            <a:lvl1pPr marL="342900" indent="-342900" algn="l">
              <a:buNone/>
              <a:defRPr lang="nl-NL" sz="1400" b="1" u="none" cap="all" baseline="0" smtClean="0"/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Stap B</a:t>
            </a:r>
          </a:p>
        </p:txBody>
      </p:sp>
      <p:sp>
        <p:nvSpPr>
          <p:cNvPr id="17" name="Tijdelijke aanduiding voor tekst 9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546400" y="2648460"/>
            <a:ext cx="720000" cy="7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125" tIns="90000" rIns="91125" bIns="90000" rtlCol="0" anchor="ctr">
            <a:noAutofit/>
          </a:bodyPr>
          <a:lstStyle>
            <a:lvl1pPr marL="342900" indent="-342900" algn="l">
              <a:buNone/>
              <a:defRPr lang="nl-NL" sz="1800" b="1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XX</a:t>
            </a:r>
          </a:p>
        </p:txBody>
      </p:sp>
      <p:sp>
        <p:nvSpPr>
          <p:cNvPr id="18" name="Tijdelijke aanduiding voor tekst 9"/>
          <p:cNvSpPr>
            <a:spLocks noGrp="1"/>
          </p:cNvSpPr>
          <p:nvPr>
            <p:ph type="body" sz="quarter" idx="18" hasCustomPrompt="1"/>
          </p:nvPr>
        </p:nvSpPr>
        <p:spPr>
          <a:xfrm>
            <a:off x="3096400" y="3576780"/>
            <a:ext cx="1620000" cy="1836000"/>
          </a:xfrm>
        </p:spPr>
        <p:txBody>
          <a:bodyPr wrap="square" lIns="36000" tIns="36000" rIns="36000" bIns="36000" anchor="t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nl-NL" sz="1200" b="0" u="none" cap="all" baseline="0" smtClean="0">
                <a:latin typeface="+mn-lt"/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Omschrijving Stap B</a:t>
            </a:r>
          </a:p>
        </p:txBody>
      </p:sp>
      <p:sp>
        <p:nvSpPr>
          <p:cNvPr id="19" name="Tijdelijke aanduiding voor tekst 9"/>
          <p:cNvSpPr>
            <a:spLocks noGrp="1"/>
          </p:cNvSpPr>
          <p:nvPr>
            <p:ph type="body" sz="quarter" idx="19" hasCustomPrompt="1"/>
          </p:nvPr>
        </p:nvSpPr>
        <p:spPr>
          <a:xfrm>
            <a:off x="4986652" y="2108390"/>
            <a:ext cx="1620000" cy="397201"/>
          </a:xfrm>
        </p:spPr>
        <p:txBody>
          <a:bodyPr vert="horz" wrap="square" lIns="36000" tIns="36000" rIns="36000" bIns="36000" rtlCol="0" anchor="ctr" anchorCtr="0">
            <a:noAutofit/>
          </a:bodyPr>
          <a:lstStyle>
            <a:lvl1pPr marL="342900" indent="-342900" algn="l">
              <a:buNone/>
              <a:defRPr lang="nl-NL" sz="1400" b="1" u="none" cap="all" baseline="0" smtClean="0"/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Stap C</a:t>
            </a:r>
          </a:p>
        </p:txBody>
      </p:sp>
      <p:sp>
        <p:nvSpPr>
          <p:cNvPr id="20" name="Tijdelijke aanduiding voor tekst 9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5436652" y="2648460"/>
            <a:ext cx="720000" cy="7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125" tIns="90000" rIns="91125" bIns="90000" rtlCol="0" anchor="ctr">
            <a:noAutofit/>
          </a:bodyPr>
          <a:lstStyle>
            <a:lvl1pPr marL="342900" indent="-342900" algn="l">
              <a:buNone/>
              <a:defRPr lang="nl-NL" sz="1800" b="1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XX</a:t>
            </a:r>
          </a:p>
        </p:txBody>
      </p:sp>
      <p:sp>
        <p:nvSpPr>
          <p:cNvPr id="21" name="Tijdelijke aanduiding voor tekst 9"/>
          <p:cNvSpPr>
            <a:spLocks noGrp="1"/>
          </p:cNvSpPr>
          <p:nvPr>
            <p:ph type="body" sz="quarter" idx="21" hasCustomPrompt="1"/>
          </p:nvPr>
        </p:nvSpPr>
        <p:spPr>
          <a:xfrm>
            <a:off x="4986652" y="3576780"/>
            <a:ext cx="1620000" cy="1836000"/>
          </a:xfrm>
        </p:spPr>
        <p:txBody>
          <a:bodyPr wrap="square" lIns="36000" tIns="36000" rIns="36000" bIns="36000" anchor="t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nl-NL" sz="1200" b="0" u="none" cap="all" baseline="0" smtClean="0">
                <a:latin typeface="+mn-lt"/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Omschrijving Stap C</a:t>
            </a:r>
          </a:p>
        </p:txBody>
      </p:sp>
      <p:sp>
        <p:nvSpPr>
          <p:cNvPr id="22" name="Tijdelijke aanduiding voor tekst 9"/>
          <p:cNvSpPr>
            <a:spLocks noGrp="1"/>
          </p:cNvSpPr>
          <p:nvPr>
            <p:ph type="body" sz="quarter" idx="22" hasCustomPrompt="1"/>
          </p:nvPr>
        </p:nvSpPr>
        <p:spPr>
          <a:xfrm>
            <a:off x="8047060" y="2108390"/>
            <a:ext cx="1620000" cy="397201"/>
          </a:xfrm>
        </p:spPr>
        <p:txBody>
          <a:bodyPr vert="horz" wrap="square" lIns="36000" tIns="36000" rIns="36000" bIns="36000" rtlCol="0" anchor="ctr" anchorCtr="0">
            <a:noAutofit/>
          </a:bodyPr>
          <a:lstStyle>
            <a:lvl1pPr marL="342900" indent="-342900" algn="l">
              <a:buNone/>
              <a:defRPr lang="nl-NL" sz="1400" b="1" u="none" cap="all" baseline="0" smtClean="0"/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Stap C</a:t>
            </a:r>
          </a:p>
        </p:txBody>
      </p:sp>
      <p:sp>
        <p:nvSpPr>
          <p:cNvPr id="23" name="Tijdelijke aanduiding voor tekst 9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497060" y="2648460"/>
            <a:ext cx="720000" cy="72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125" tIns="90000" rIns="91125" bIns="90000" rtlCol="0" anchor="ctr">
            <a:noAutofit/>
          </a:bodyPr>
          <a:lstStyle>
            <a:lvl1pPr marL="342900" indent="-342900" algn="l">
              <a:buNone/>
              <a:defRPr lang="nl-NL" sz="1800" b="1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nl-NL"/>
              <a:t>XX</a:t>
            </a:r>
          </a:p>
        </p:txBody>
      </p:sp>
      <p:sp>
        <p:nvSpPr>
          <p:cNvPr id="24" name="Tijdelijke aanduiding voor tekst 9"/>
          <p:cNvSpPr>
            <a:spLocks noGrp="1"/>
          </p:cNvSpPr>
          <p:nvPr>
            <p:ph type="body" sz="quarter" idx="24" hasCustomPrompt="1"/>
          </p:nvPr>
        </p:nvSpPr>
        <p:spPr>
          <a:xfrm>
            <a:off x="8047060" y="3576780"/>
            <a:ext cx="1620000" cy="1836000"/>
          </a:xfrm>
        </p:spPr>
        <p:txBody>
          <a:bodyPr wrap="square" lIns="36000" tIns="36000" rIns="36000" bIns="36000" anchor="t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nl-NL" sz="1200" b="0" u="none" cap="all" baseline="0" smtClean="0">
                <a:latin typeface="+mn-lt"/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Omschrijving Stap D</a:t>
            </a:r>
          </a:p>
        </p:txBody>
      </p:sp>
      <p:sp>
        <p:nvSpPr>
          <p:cNvPr id="25" name="Tijdelijke aanduiding voor tekst 9"/>
          <p:cNvSpPr>
            <a:spLocks noGrp="1"/>
          </p:cNvSpPr>
          <p:nvPr>
            <p:ph type="body" sz="quarter" idx="25" hasCustomPrompt="1"/>
          </p:nvPr>
        </p:nvSpPr>
        <p:spPr>
          <a:xfrm>
            <a:off x="6877024" y="2838296"/>
            <a:ext cx="900000" cy="351035"/>
          </a:xfrm>
          <a:solidFill>
            <a:schemeClr val="accent1"/>
          </a:solidFill>
        </p:spPr>
        <p:txBody>
          <a:bodyPr wrap="square" anchor="ctr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lang="nl-NL" sz="1100" b="1" u="none" cap="all" baseline="0" smtClean="0">
                <a:solidFill>
                  <a:schemeClr val="bg1"/>
                </a:solidFill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EVALUATIE</a:t>
            </a:r>
          </a:p>
        </p:txBody>
      </p:sp>
      <p:sp>
        <p:nvSpPr>
          <p:cNvPr id="26" name="Tijdelijke aanduiding voor tekst 9"/>
          <p:cNvSpPr>
            <a:spLocks noGrp="1"/>
          </p:cNvSpPr>
          <p:nvPr>
            <p:ph type="body" sz="quarter" idx="26" hasCustomPrompt="1"/>
          </p:nvPr>
        </p:nvSpPr>
        <p:spPr>
          <a:xfrm>
            <a:off x="306387" y="2838296"/>
            <a:ext cx="720000" cy="351035"/>
          </a:xfrm>
          <a:solidFill>
            <a:schemeClr val="tx2"/>
          </a:solidFill>
        </p:spPr>
        <p:txBody>
          <a:bodyPr wrap="square" anchor="ctr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lang="nl-NL" sz="1100" b="1" u="none" cap="all" baseline="0" smtClean="0">
                <a:solidFill>
                  <a:schemeClr val="bg1"/>
                </a:solidFill>
              </a:defRPr>
            </a:lvl1pPr>
            <a:lvl2pPr marL="169879" indent="0">
              <a:buNone/>
              <a:defRPr lang="nl-NL" smtClean="0">
                <a:solidFill>
                  <a:schemeClr val="tx1"/>
                </a:solidFill>
              </a:defRPr>
            </a:lvl2pPr>
            <a:lvl3pPr marL="625507" indent="0">
              <a:buNone/>
              <a:defRPr lang="nl-NL" sz="1800" smtClean="0">
                <a:solidFill>
                  <a:schemeClr val="tx1"/>
                </a:solidFill>
              </a:defRPr>
            </a:lvl3pPr>
            <a:lvl4pPr marL="1195436" indent="0">
              <a:buNone/>
              <a:defRPr lang="nl-NL" sz="1800" smtClean="0">
                <a:solidFill>
                  <a:schemeClr val="tx1"/>
                </a:solidFill>
              </a:defRPr>
            </a:lvl4pPr>
            <a:lvl5pPr marL="1651063" indent="0">
              <a:buNone/>
              <a:defRPr lang="nl-NL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nl-NL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415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Gedachtenwolk_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D4BA73-C733-4FE7-AF9C-EF17888E2B42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9" name="Tijdelijke aanduiding voor tekst 9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206148" y="1655751"/>
            <a:ext cx="1413630" cy="14136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6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0" name="Tijdelijke aanduiding voor tekst 9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296818" y="1114200"/>
            <a:ext cx="1152000" cy="11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05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4" name="Tijdelijke aanduiding voor tekst 9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5899009" y="1038972"/>
            <a:ext cx="1413630" cy="14136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2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5" name="Tijdelijke aanduiding voor tekst 9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4134866" y="2405733"/>
            <a:ext cx="1413630" cy="14136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6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6" name="Tijdelijke aanduiding voor tekst 9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2079778" y="3360163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7" name="Tijdelijke aanduiding voor tekst 9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3726484" y="4176087"/>
            <a:ext cx="1080000" cy="10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0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8" name="Tijdelijke aanduiding voor tekst 9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416976" y="2384484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9" name="Tijdelijke aanduiding voor tekst 9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8137072" y="3602810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1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20" name="Tijdelijke aanduiding voor tekst 9"/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5928737" y="3816087"/>
            <a:ext cx="1440000" cy="14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95958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Gedachtenwolk_harm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F739A1-21B0-43A2-A5B0-56D944CCA8C8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9" name="Tijdelijke aanduiding voor tekst 9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206148" y="1655751"/>
            <a:ext cx="1413630" cy="14136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6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0" name="Tijdelijke aanduiding voor tekst 9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296818" y="1114200"/>
            <a:ext cx="1152000" cy="115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05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4" name="Tijdelijke aanduiding voor tekst 9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5899009" y="1038972"/>
            <a:ext cx="1413630" cy="14136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2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5" name="Tijdelijke aanduiding voor tekst 9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4134866" y="2405733"/>
            <a:ext cx="1413630" cy="14136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6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6" name="Tijdelijke aanduiding voor tekst 9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2079778" y="3360163"/>
            <a:ext cx="1080000" cy="108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7" name="Tijdelijke aanduiding voor tekst 9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3726484" y="4176087"/>
            <a:ext cx="1080000" cy="108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0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8" name="Tijdelijke aanduiding voor tekst 9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416976" y="2384484"/>
            <a:ext cx="1080000" cy="108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4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19" name="Tijdelijke aanduiding voor tekst 9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8137072" y="3602810"/>
            <a:ext cx="1080000" cy="108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sz="1100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  <p:sp>
        <p:nvSpPr>
          <p:cNvPr id="20" name="Tijdelijke aanduiding voor tekst 9"/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5928737" y="3816087"/>
            <a:ext cx="1440000" cy="144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nl-NL" b="1" cap="all" baseline="0" smtClean="0"/>
            </a:lvl1pPr>
          </a:lstStyle>
          <a:p>
            <a:pPr marL="0" lvl="0" algn="ctr"/>
            <a:r>
              <a:rPr lang="nl-NL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46943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otdia_PayOff_WWW_B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0693400" cy="6011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 userDrawn="1"/>
        </p:nvSpPr>
        <p:spPr>
          <a:xfrm>
            <a:off x="0" y="5076207"/>
            <a:ext cx="10693400" cy="93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00" y="2195823"/>
            <a:ext cx="7956000" cy="36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kstvak 9"/>
          <p:cNvSpPr txBox="1"/>
          <p:nvPr userDrawn="1"/>
        </p:nvSpPr>
        <p:spPr>
          <a:xfrm>
            <a:off x="306388" y="4446123"/>
            <a:ext cx="10080625" cy="630084"/>
          </a:xfrm>
          <a:prstGeom prst="rect">
            <a:avLst/>
          </a:prstGeom>
          <a:noFill/>
        </p:spPr>
        <p:txBody>
          <a:bodyPr vert="horz" lIns="720000" tIns="720000" rIns="720000" bIns="720000" rtlCol="0" anchor="ctr">
            <a:noAutofit/>
          </a:bodyPr>
          <a:lstStyle>
            <a:lvl1pPr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100" b="1" cap="all" baseline="0">
                <a:solidFill>
                  <a:schemeClr val="bg1"/>
                </a:solidFill>
              </a:defRPr>
            </a:lvl1pPr>
            <a:lvl2pPr marL="455628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2pPr>
            <a:lvl3pPr marL="911258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3pPr>
            <a:lvl4pPr marL="1366885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4pPr>
            <a:lvl5pPr marL="1822514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5pPr>
            <a:lvl6pPr marL="2505956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61585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17214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72842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b="0" spc="100" baseline="0">
                <a:latin typeface="+mj-lt"/>
              </a:rPr>
              <a:t>Service &amp; workplace design | Sourcing, regie &amp; performance | Training &amp; development | Interim &amp; recruitment</a:t>
            </a:r>
            <a:endParaRPr lang="nl-NL" b="0" spc="100" baseline="0">
              <a:latin typeface="+mj-lt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96" y="5373615"/>
            <a:ext cx="2012608" cy="340838"/>
          </a:xfrm>
          <a:prstGeom prst="rect">
            <a:avLst/>
          </a:prstGeom>
        </p:spPr>
      </p:pic>
      <p:sp>
        <p:nvSpPr>
          <p:cNvPr id="13" name="Tekstvak 12"/>
          <p:cNvSpPr txBox="1"/>
          <p:nvPr userDrawn="1"/>
        </p:nvSpPr>
        <p:spPr>
          <a:xfrm>
            <a:off x="306388" y="3005931"/>
            <a:ext cx="10080625" cy="630084"/>
          </a:xfrm>
          <a:prstGeom prst="rect">
            <a:avLst/>
          </a:prstGeom>
          <a:noFill/>
        </p:spPr>
        <p:txBody>
          <a:bodyPr vert="horz" lIns="720000" tIns="720000" rIns="720000" bIns="720000" rtlCol="0" anchor="ctr">
            <a:noAutofit/>
          </a:bodyPr>
          <a:lstStyle>
            <a:lvl1pPr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100" b="1" cap="all" baseline="0">
                <a:solidFill>
                  <a:schemeClr val="bg1"/>
                </a:solidFill>
              </a:defRPr>
            </a:lvl1pPr>
            <a:lvl2pPr marL="455628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2pPr>
            <a:lvl3pPr marL="911258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3pPr>
            <a:lvl4pPr marL="1366885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4pPr>
            <a:lvl5pPr marL="1822514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cap="all" baseline="0">
                <a:solidFill>
                  <a:schemeClr val="bg1"/>
                </a:solidFill>
              </a:defRPr>
            </a:lvl5pPr>
            <a:lvl6pPr marL="2505956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61585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17214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72842" indent="-227814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z="1400" cap="none" spc="200" baseline="0"/>
              <a:t>www.hospitality-group.nl</a:t>
            </a:r>
            <a:endParaRPr lang="nl-NL" sz="1400" cap="none" spc="200" baseline="0"/>
          </a:p>
        </p:txBody>
      </p:sp>
    </p:spTree>
    <p:extLst>
      <p:ext uri="{BB962C8B-B14F-4D97-AF65-F5344CB8AC3E}">
        <p14:creationId xmlns:p14="http://schemas.microsoft.com/office/powerpoint/2010/main" val="25679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otdia_PayOff_WWW_B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0693400" cy="6011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 userDrawn="1"/>
        </p:nvSpPr>
        <p:spPr>
          <a:xfrm>
            <a:off x="0" y="5076207"/>
            <a:ext cx="10693400" cy="93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96" y="5373615"/>
            <a:ext cx="2012608" cy="34083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00" y="2501875"/>
            <a:ext cx="7956000" cy="36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1B4C-373D-45FB-95DB-3FB93F580B18}" type="datetimeFigureOut">
              <a:rPr lang="nl-NL" smtClean="0"/>
              <a:t>5-7-2021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4918-C634-4DDA-AB57-4547AC00CB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43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_Afbeelding_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693400" cy="507620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5" name="Rechthoek 4"/>
          <p:cNvSpPr/>
          <p:nvPr userDrawn="1"/>
        </p:nvSpPr>
        <p:spPr>
          <a:xfrm>
            <a:off x="0" y="5076207"/>
            <a:ext cx="10693400" cy="935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0"/>
          </p:nvPr>
        </p:nvSpPr>
        <p:spPr>
          <a:xfrm>
            <a:off x="306388" y="3635374"/>
            <a:ext cx="10064750" cy="1260809"/>
          </a:xfrm>
        </p:spPr>
        <p:txBody>
          <a:bodyPr anchor="ctr" anchorCtr="0"/>
          <a:lstStyle>
            <a:lvl1pPr marL="0" indent="0" algn="ctr">
              <a:buNone/>
              <a:defRPr sz="3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5628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1258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6885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2514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96" y="5373615"/>
            <a:ext cx="2012608" cy="3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1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Koptekst_Tekstv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485ACB-34CE-41F2-A888-739897A9D19A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306388" y="1114425"/>
            <a:ext cx="10080625" cy="432117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2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Koptekst_Tekstvak_2_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485ACB-34CE-41F2-A888-739897A9D19A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306388" y="1114425"/>
            <a:ext cx="10080625" cy="4321175"/>
          </a:xfrm>
        </p:spPr>
        <p:txBody>
          <a:bodyPr numCol="2" spcCol="36000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82251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1149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Koptekst_2_Tekstv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485ACB-34CE-41F2-A888-739897A9D19A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306388" y="1114425"/>
            <a:ext cx="4860925" cy="432117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5526088" y="1114425"/>
            <a:ext cx="4860925" cy="432117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5630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Koptekst_Subtekst_Tekstv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F6E1469-850B-42D1-9974-DA83EF8A508B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7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306388" y="1565739"/>
            <a:ext cx="10080625" cy="386986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4"/>
          </p:nvPr>
        </p:nvSpPr>
        <p:spPr>
          <a:xfrm>
            <a:off x="306700" y="933463"/>
            <a:ext cx="10080625" cy="450850"/>
          </a:xfrm>
        </p:spPr>
        <p:txBody>
          <a:bodyPr/>
          <a:lstStyle>
            <a:lvl1pPr marL="0" indent="0">
              <a:buNone/>
              <a:defRPr sz="2000" b="1" cap="all" baseline="0">
                <a:latin typeface="+mn-lt"/>
              </a:defRPr>
            </a:lvl1pPr>
            <a:lvl2pPr marL="455628" indent="0">
              <a:buNone/>
              <a:defRPr cap="all" baseline="0">
                <a:latin typeface="+mj-lt"/>
              </a:defRPr>
            </a:lvl2pPr>
            <a:lvl3pPr marL="911258" indent="0">
              <a:buNone/>
              <a:defRPr cap="all" baseline="0">
                <a:latin typeface="+mj-lt"/>
              </a:defRPr>
            </a:lvl3pPr>
            <a:lvl4pPr marL="1366885" indent="0">
              <a:buNone/>
              <a:defRPr cap="all" baseline="0">
                <a:latin typeface="+mj-lt"/>
              </a:defRPr>
            </a:lvl4pPr>
            <a:lvl5pPr marL="1822514" indent="0">
              <a:buNone/>
              <a:defRPr cap="all" baseline="0">
                <a:latin typeface="+mj-l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960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Afbeelding_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26088" y="305932"/>
            <a:ext cx="4861236" cy="630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91CB51-F0A0-428D-8522-3C1EA1DB66A3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7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5526088" y="1565739"/>
            <a:ext cx="4860925" cy="386986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4"/>
          </p:nvPr>
        </p:nvSpPr>
        <p:spPr>
          <a:xfrm>
            <a:off x="5526088" y="933463"/>
            <a:ext cx="4861237" cy="450850"/>
          </a:xfrm>
        </p:spPr>
        <p:txBody>
          <a:bodyPr/>
          <a:lstStyle>
            <a:lvl1pPr marL="0" indent="0">
              <a:buNone/>
              <a:defRPr sz="2000" b="1" cap="all" baseline="0">
                <a:latin typeface="+mn-lt"/>
              </a:defRPr>
            </a:lvl1pPr>
            <a:lvl2pPr marL="455628" indent="0">
              <a:buNone/>
              <a:defRPr cap="all" baseline="0">
                <a:latin typeface="+mj-lt"/>
              </a:defRPr>
            </a:lvl2pPr>
            <a:lvl3pPr marL="911258" indent="0">
              <a:buNone/>
              <a:defRPr cap="all" baseline="0">
                <a:latin typeface="+mj-lt"/>
              </a:defRPr>
            </a:lvl3pPr>
            <a:lvl4pPr marL="1366885" indent="0">
              <a:buNone/>
              <a:defRPr cap="all" baseline="0">
                <a:latin typeface="+mj-lt"/>
              </a:defRPr>
            </a:lvl4pPr>
            <a:lvl5pPr marL="1822514" indent="0">
              <a:buNone/>
              <a:defRPr cap="all" baseline="0">
                <a:latin typeface="+mj-l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5"/>
          </p:nvPr>
        </p:nvSpPr>
        <p:spPr>
          <a:xfrm>
            <a:off x="306387" y="304800"/>
            <a:ext cx="4860925" cy="51308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5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_Tekstvak_Afbeelding_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6076" y="305932"/>
            <a:ext cx="4861236" cy="630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C11668-9CE5-46C6-BC2B-D10F72A8C343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Huisstijl presentatie Hospitality Group</a:t>
            </a:r>
          </a:p>
        </p:txBody>
      </p:sp>
      <p:sp>
        <p:nvSpPr>
          <p:cNvPr id="7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306076" y="1565739"/>
            <a:ext cx="4860925" cy="386986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4"/>
          </p:nvPr>
        </p:nvSpPr>
        <p:spPr>
          <a:xfrm>
            <a:off x="306076" y="933463"/>
            <a:ext cx="4861237" cy="450850"/>
          </a:xfrm>
        </p:spPr>
        <p:txBody>
          <a:bodyPr/>
          <a:lstStyle>
            <a:lvl1pPr marL="0" indent="0">
              <a:buNone/>
              <a:defRPr sz="2000" b="1" cap="all" baseline="0">
                <a:latin typeface="+mn-lt"/>
              </a:defRPr>
            </a:lvl1pPr>
            <a:lvl2pPr marL="455628" indent="0">
              <a:buNone/>
              <a:defRPr cap="all" baseline="0">
                <a:latin typeface="+mj-lt"/>
              </a:defRPr>
            </a:lvl2pPr>
            <a:lvl3pPr marL="911258" indent="0">
              <a:buNone/>
              <a:defRPr cap="all" baseline="0">
                <a:latin typeface="+mj-lt"/>
              </a:defRPr>
            </a:lvl3pPr>
            <a:lvl4pPr marL="1366885" indent="0">
              <a:buNone/>
              <a:defRPr cap="all" baseline="0">
                <a:latin typeface="+mj-lt"/>
              </a:defRPr>
            </a:lvl4pPr>
            <a:lvl5pPr marL="1822514" indent="0">
              <a:buNone/>
              <a:defRPr cap="all" baseline="0">
                <a:latin typeface="+mj-l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5"/>
          </p:nvPr>
        </p:nvSpPr>
        <p:spPr>
          <a:xfrm>
            <a:off x="5526088" y="304800"/>
            <a:ext cx="4860925" cy="51308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cap="all" baseline="0"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tx1">
                <a:lumMod val="75000"/>
                <a:lumOff val="25000"/>
              </a:schemeClr>
            </a:gs>
            <a:gs pos="0">
              <a:srgbClr val="000000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6700" y="305932"/>
            <a:ext cx="10080624" cy="630000"/>
          </a:xfrm>
          <a:prstGeom prst="rect">
            <a:avLst/>
          </a:prstGeom>
        </p:spPr>
        <p:txBody>
          <a:bodyPr vert="horz" lIns="91125" tIns="45563" rIns="91125" bIns="45563" rtlCol="0" anchor="ctr">
            <a:noAutofit/>
          </a:bodyPr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6388" y="1114425"/>
            <a:ext cx="10080625" cy="4320045"/>
          </a:xfrm>
          <a:prstGeom prst="rect">
            <a:avLst/>
          </a:prstGeom>
        </p:spPr>
        <p:txBody>
          <a:bodyPr vert="horz" lIns="91125" tIns="90000" rIns="91125" bIns="9000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28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10053588" y="5614454"/>
            <a:ext cx="333736" cy="268924"/>
          </a:xfrm>
          <a:prstGeom prst="rect">
            <a:avLst/>
          </a:prstGeom>
          <a:noFill/>
        </p:spPr>
        <p:txBody>
          <a:bodyPr lIns="0" rIns="0" anchor="ctr"/>
          <a:lstStyle>
            <a:lvl1pPr algn="l">
              <a:defRPr lang="en-GB" sz="800" b="1" smtClean="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67AAB128-787B-40A8-82DD-8D2D00FF7C38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9897700" y="5658916"/>
            <a:ext cx="0" cy="180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89" y="5622916"/>
            <a:ext cx="1486053" cy="252000"/>
          </a:xfrm>
          <a:prstGeom prst="rect">
            <a:avLst/>
          </a:prstGeom>
        </p:spPr>
      </p:pic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306700" y="5614454"/>
            <a:ext cx="1079472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800" b="0" kern="1200" smtClean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E3F8601-D5EE-49CE-9EC0-A8501EE1E05D}" type="datetime1">
              <a:rPr lang="nl-NL" smtClean="0"/>
              <a:t>5-7-2021</a:t>
            </a:fld>
            <a:endParaRPr lang="en-GB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3"/>
          </p:nvPr>
        </p:nvSpPr>
        <p:spPr>
          <a:xfrm>
            <a:off x="3652838" y="5614454"/>
            <a:ext cx="3387725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800" b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/>
              <a:t>Huisstijl presentatie Hospitality Group</a:t>
            </a:r>
          </a:p>
        </p:txBody>
      </p:sp>
    </p:spTree>
    <p:extLst>
      <p:ext uri="{BB962C8B-B14F-4D97-AF65-F5344CB8AC3E}">
        <p14:creationId xmlns:p14="http://schemas.microsoft.com/office/powerpoint/2010/main" val="10132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19" r:id="rId2"/>
    <p:sldLayoutId id="2147483739" r:id="rId3"/>
    <p:sldLayoutId id="2147483740" r:id="rId4"/>
    <p:sldLayoutId id="2147483769" r:id="rId5"/>
    <p:sldLayoutId id="2147483768" r:id="rId6"/>
    <p:sldLayoutId id="2147483741" r:id="rId7"/>
    <p:sldLayoutId id="2147483742" r:id="rId8"/>
    <p:sldLayoutId id="2147483743" r:id="rId9"/>
    <p:sldLayoutId id="2147483721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9" r:id="rId17"/>
    <p:sldLayoutId id="2147483765" r:id="rId18"/>
    <p:sldLayoutId id="2147483766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60" r:id="rId25"/>
    <p:sldLayoutId id="2147483764" r:id="rId26"/>
    <p:sldLayoutId id="2147483767" r:id="rId27"/>
    <p:sldLayoutId id="2147483770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1257" rtl="0" eaLnBrk="1" latinLnBrk="0" hangingPunct="1">
        <a:spcBef>
          <a:spcPct val="0"/>
        </a:spcBef>
        <a:buNone/>
        <a:defRPr sz="3200" kern="1200" cap="all" baseline="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125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1378" indent="-285750" algn="l" defTabSz="91125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97008" indent="-285750" algn="l" defTabSz="91125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538335" indent="-171450" algn="l" defTabSz="91125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1993964" indent="-171450" algn="l" defTabSz="91125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100" kern="1200">
          <a:solidFill>
            <a:schemeClr val="bg2"/>
          </a:solidFill>
          <a:latin typeface="+mn-lt"/>
          <a:ea typeface="+mn-ea"/>
          <a:cs typeface="+mn-cs"/>
        </a:defRPr>
      </a:lvl5pPr>
      <a:lvl6pPr marL="2505956" indent="-227814" algn="l" defTabSz="91125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1585" indent="-227814" algn="l" defTabSz="91125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7214" indent="-227814" algn="l" defTabSz="91125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2842" indent="-227814" algn="l" defTabSz="91125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29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257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886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513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142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771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399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028" algn="l" defTabSz="9112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="" xmlns:a16="http://schemas.microsoft.com/office/drawing/2014/main" id="{826BC262-F0B2-4E5E-9CA2-C9B54CDD6464}"/>
              </a:ext>
            </a:extLst>
          </p:cNvPr>
          <p:cNvSpPr/>
          <p:nvPr/>
        </p:nvSpPr>
        <p:spPr>
          <a:xfrm>
            <a:off x="1746300" y="1561574"/>
            <a:ext cx="7200800" cy="144016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(</a:t>
            </a:r>
            <a:r>
              <a:rPr lang="nl-NL" sz="3200" dirty="0" err="1"/>
              <a:t>Partially</a:t>
            </a:r>
            <a:r>
              <a:rPr lang="nl-NL" sz="3200" dirty="0"/>
              <a:t>) Non-</a:t>
            </a:r>
            <a:r>
              <a:rPr lang="nl-NL" sz="3200" dirty="0" err="1"/>
              <a:t>Learnable</a:t>
            </a:r>
            <a:endParaRPr lang="nl-NL" sz="3200" dirty="0"/>
          </a:p>
          <a:p>
            <a:pPr algn="ctr"/>
            <a:r>
              <a:rPr lang="nl-NL" sz="3200" dirty="0" err="1"/>
              <a:t>Variational</a:t>
            </a:r>
            <a:r>
              <a:rPr lang="nl-NL" sz="3200" dirty="0"/>
              <a:t> </a:t>
            </a:r>
            <a:r>
              <a:rPr lang="nl-NL" sz="3200" dirty="0" err="1"/>
              <a:t>AutoEncoders</a:t>
            </a:r>
            <a:endParaRPr lang="nl-NL" sz="3200" dirty="0"/>
          </a:p>
        </p:txBody>
      </p:sp>
      <p:sp>
        <p:nvSpPr>
          <p:cNvPr id="3" name="Rechthoek 2">
            <a:extLst>
              <a:ext uri="{FF2B5EF4-FFF2-40B4-BE49-F238E27FC236}">
                <a16:creationId xmlns="" xmlns:a16="http://schemas.microsoft.com/office/drawing/2014/main" id="{D776E31C-67BE-4BD0-8D74-16ECCCD93CAB}"/>
              </a:ext>
            </a:extLst>
          </p:cNvPr>
          <p:cNvSpPr/>
          <p:nvPr/>
        </p:nvSpPr>
        <p:spPr>
          <a:xfrm>
            <a:off x="3186700" y="3725930"/>
            <a:ext cx="4320000" cy="720000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Mick IJzer</a:t>
            </a:r>
          </a:p>
          <a:p>
            <a:pPr algn="ctr"/>
            <a:r>
              <a:rPr lang="nl-NL" sz="1400" dirty="0"/>
              <a:t>Supervisor: </a:t>
            </a:r>
            <a:r>
              <a:rPr lang="nl-NL" sz="1400" dirty="0" err="1"/>
              <a:t>Jakub</a:t>
            </a:r>
            <a:r>
              <a:rPr lang="nl-NL" sz="1400" dirty="0"/>
              <a:t> </a:t>
            </a:r>
            <a:r>
              <a:rPr lang="nl-NL" sz="1400" dirty="0" err="1"/>
              <a:t>Tomczak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1184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>
            <a:extLst>
              <a:ext uri="{FF2B5EF4-FFF2-40B4-BE49-F238E27FC236}">
                <a16:creationId xmlns="" xmlns:a16="http://schemas.microsoft.com/office/drawing/2014/main" id="{C95454F3-C87C-4E3C-9716-38AAB3B5E883}"/>
              </a:ext>
            </a:extLst>
          </p:cNvPr>
          <p:cNvGrpSpPr/>
          <p:nvPr/>
        </p:nvGrpSpPr>
        <p:grpSpPr>
          <a:xfrm>
            <a:off x="2836645" y="847959"/>
            <a:ext cx="7200800" cy="3842553"/>
            <a:chOff x="745907" y="825767"/>
            <a:chExt cx="8985019" cy="4798581"/>
          </a:xfrm>
        </p:grpSpPr>
        <p:sp>
          <p:nvSpPr>
            <p:cNvPr id="5" name="Rechthoek 4">
              <a:extLst>
                <a:ext uri="{FF2B5EF4-FFF2-40B4-BE49-F238E27FC236}">
                  <a16:creationId xmlns="" xmlns:a16="http://schemas.microsoft.com/office/drawing/2014/main" id="{1903573D-FBC0-4FB0-BF7B-1F6702842D43}"/>
                </a:ext>
              </a:extLst>
            </p:cNvPr>
            <p:cNvSpPr/>
            <p:nvPr/>
          </p:nvSpPr>
          <p:spPr>
            <a:xfrm>
              <a:off x="4686287" y="3726020"/>
              <a:ext cx="36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N(0,1)</a:t>
              </a:r>
            </a:p>
          </p:txBody>
        </p:sp>
        <p:sp>
          <p:nvSpPr>
            <p:cNvPr id="6" name="Trapezium 5">
              <a:extLst>
                <a:ext uri="{FF2B5EF4-FFF2-40B4-BE49-F238E27FC236}">
                  <a16:creationId xmlns="" xmlns:a16="http://schemas.microsoft.com/office/drawing/2014/main" id="{4B87F8C2-E463-49A7-B8BA-D6BD8D278B2C}"/>
                </a:ext>
              </a:extLst>
            </p:cNvPr>
            <p:cNvSpPr/>
            <p:nvPr/>
          </p:nvSpPr>
          <p:spPr>
            <a:xfrm rot="5400000">
              <a:off x="918268" y="1373321"/>
              <a:ext cx="3600000" cy="2520000"/>
            </a:xfrm>
            <a:prstGeom prst="trapezoid">
              <a:avLst>
                <a:gd name="adj" fmla="val 2846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="" xmlns:a16="http://schemas.microsoft.com/office/drawing/2014/main" id="{A3D0D726-7BBA-409B-A4A8-FC73F9B543E0}"/>
                </a:ext>
              </a:extLst>
            </p:cNvPr>
            <p:cNvSpPr/>
            <p:nvPr/>
          </p:nvSpPr>
          <p:spPr>
            <a:xfrm>
              <a:off x="3978268" y="1553320"/>
              <a:ext cx="360000" cy="1080000"/>
            </a:xfrm>
            <a:prstGeom prst="rect">
              <a:avLst/>
            </a:prstGeom>
            <a:solidFill>
              <a:srgbClr val="89D5C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="" xmlns:a16="http://schemas.microsoft.com/office/drawing/2014/main" id="{D6659F0B-E120-43BE-8931-EC8670FE2131}"/>
                </a:ext>
              </a:extLst>
            </p:cNvPr>
            <p:cNvSpPr/>
            <p:nvPr/>
          </p:nvSpPr>
          <p:spPr>
            <a:xfrm>
              <a:off x="3978268" y="2639670"/>
              <a:ext cx="360000" cy="1080000"/>
            </a:xfrm>
            <a:prstGeom prst="rect">
              <a:avLst/>
            </a:prstGeom>
            <a:solidFill>
              <a:srgbClr val="89D5C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r>
                <a:rPr lang="nl-NL" sz="1200" baseline="30000" dirty="0">
                  <a:solidFill>
                    <a:schemeClr val="tx1"/>
                  </a:solidFill>
                </a:rPr>
                <a:t>2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hoek 9">
              <a:extLst>
                <a:ext uri="{FF2B5EF4-FFF2-40B4-BE49-F238E27FC236}">
                  <a16:creationId xmlns="" xmlns:a16="http://schemas.microsoft.com/office/drawing/2014/main" id="{B3118607-B41D-40AE-A77B-7FBB109B8F11}"/>
                </a:ext>
              </a:extLst>
            </p:cNvPr>
            <p:cNvSpPr/>
            <p:nvPr/>
          </p:nvSpPr>
          <p:spPr>
            <a:xfrm>
              <a:off x="6136541" y="2099670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z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Trapezium 10">
              <a:extLst>
                <a:ext uri="{FF2B5EF4-FFF2-40B4-BE49-F238E27FC236}">
                  <a16:creationId xmlns="" xmlns:a16="http://schemas.microsoft.com/office/drawing/2014/main" id="{B48691D6-3C9D-400D-9202-546AFD6630FA}"/>
                </a:ext>
              </a:extLst>
            </p:cNvPr>
            <p:cNvSpPr/>
            <p:nvPr/>
          </p:nvSpPr>
          <p:spPr>
            <a:xfrm rot="16200000">
              <a:off x="5952653" y="1374603"/>
              <a:ext cx="3600000" cy="2520000"/>
            </a:xfrm>
            <a:prstGeom prst="trapezoid">
              <a:avLst>
                <a:gd name="adj" fmla="val 50318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p</a:t>
              </a:r>
              <a:r>
                <a:rPr lang="nl-NL" baseline="-25000" dirty="0" err="1">
                  <a:solidFill>
                    <a:schemeClr val="tx1"/>
                  </a:solidFill>
                </a:rPr>
                <a:t>θ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x|z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="" xmlns:a16="http://schemas.microsoft.com/office/drawing/2014/main" id="{0B73C228-D174-4CF1-A6DE-D725B39F279F}"/>
                </a:ext>
              </a:extLst>
            </p:cNvPr>
            <p:cNvSpPr/>
            <p:nvPr/>
          </p:nvSpPr>
          <p:spPr>
            <a:xfrm>
              <a:off x="9010926" y="825767"/>
              <a:ext cx="720000" cy="36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Reconstructed</a:t>
              </a:r>
              <a:r>
                <a:rPr lang="nl-NL" dirty="0">
                  <a:solidFill>
                    <a:schemeClr val="tx1"/>
                  </a:solidFill>
                </a:rPr>
                <a:t> Input (X’)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="" xmlns:a16="http://schemas.microsoft.com/office/drawing/2014/main" id="{CE36E70C-5230-44F5-B527-DE9180FB4D49}"/>
                </a:ext>
              </a:extLst>
            </p:cNvPr>
            <p:cNvSpPr/>
            <p:nvPr/>
          </p:nvSpPr>
          <p:spPr>
            <a:xfrm>
              <a:off x="5411933" y="3726020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ε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="" xmlns:a16="http://schemas.microsoft.com/office/drawing/2014/main" id="{B5F329B8-2EC2-486E-B21D-1CB049CBE88F}"/>
                </a:ext>
              </a:extLst>
            </p:cNvPr>
            <p:cNvSpPr/>
            <p:nvPr/>
          </p:nvSpPr>
          <p:spPr>
            <a:xfrm>
              <a:off x="5956540" y="1564871"/>
              <a:ext cx="719999" cy="425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50" i="1" dirty="0">
                  <a:solidFill>
                    <a:schemeClr val="bg1"/>
                  </a:solidFill>
                </a:rPr>
                <a:t>Latent </a:t>
              </a:r>
            </a:p>
            <a:p>
              <a:pPr algn="ctr"/>
              <a:r>
                <a:rPr lang="nl-NL" sz="1050" i="1" dirty="0">
                  <a:solidFill>
                    <a:schemeClr val="bg1"/>
                  </a:solidFill>
                </a:rPr>
                <a:t>Space</a:t>
              </a:r>
            </a:p>
          </p:txBody>
        </p:sp>
        <p:cxnSp>
          <p:nvCxnSpPr>
            <p:cNvPr id="15" name="Verbindingslijn: gebogen 14">
              <a:extLst>
                <a:ext uri="{FF2B5EF4-FFF2-40B4-BE49-F238E27FC236}">
                  <a16:creationId xmlns="" xmlns:a16="http://schemas.microsoft.com/office/drawing/2014/main" id="{4BB699A5-3E96-47FF-A7E9-8BEC2328B426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4338268" y="2093320"/>
              <a:ext cx="1798273" cy="546350"/>
            </a:xfrm>
            <a:prstGeom prst="bentConnector3">
              <a:avLst>
                <a:gd name="adj1" fmla="val 6970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Verbindingslijn: gebogen 15">
              <a:extLst>
                <a:ext uri="{FF2B5EF4-FFF2-40B4-BE49-F238E27FC236}">
                  <a16:creationId xmlns="" xmlns:a16="http://schemas.microsoft.com/office/drawing/2014/main" id="{EF776822-55F0-4D85-821A-406DE11A15E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338268" y="2639670"/>
              <a:ext cx="1798273" cy="540000"/>
            </a:xfrm>
            <a:prstGeom prst="bentConnector3">
              <a:avLst>
                <a:gd name="adj1" fmla="val 6970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>
              <a:extLst>
                <a:ext uri="{FF2B5EF4-FFF2-40B4-BE49-F238E27FC236}">
                  <a16:creationId xmlns="" xmlns:a16="http://schemas.microsoft.com/office/drawing/2014/main" id="{FE8FC78F-6152-4856-AF4D-1751396A66E4}"/>
                </a:ext>
              </a:extLst>
            </p:cNvPr>
            <p:cNvCxnSpPr>
              <a:cxnSpLocks/>
              <a:stCxn id="13" idx="1"/>
              <a:endCxn id="5" idx="3"/>
            </p:cNvCxnSpPr>
            <p:nvPr/>
          </p:nvCxnSpPr>
          <p:spPr>
            <a:xfrm flipH="1">
              <a:off x="5046287" y="4266020"/>
              <a:ext cx="365646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hthoek 19">
              <a:extLst>
                <a:ext uri="{FF2B5EF4-FFF2-40B4-BE49-F238E27FC236}">
                  <a16:creationId xmlns="" xmlns:a16="http://schemas.microsoft.com/office/drawing/2014/main" id="{FC58E73F-21B7-458A-9792-6F624112E198}"/>
                </a:ext>
              </a:extLst>
            </p:cNvPr>
            <p:cNvSpPr/>
            <p:nvPr/>
          </p:nvSpPr>
          <p:spPr>
            <a:xfrm>
              <a:off x="6138709" y="3719670"/>
              <a:ext cx="36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Prior</a:t>
              </a:r>
            </a:p>
          </p:txBody>
        </p:sp>
        <p:cxnSp>
          <p:nvCxnSpPr>
            <p:cNvPr id="22" name="Rechte verbindingslijn 21">
              <a:extLst>
                <a:ext uri="{FF2B5EF4-FFF2-40B4-BE49-F238E27FC236}">
                  <a16:creationId xmlns="" xmlns:a16="http://schemas.microsoft.com/office/drawing/2014/main" id="{E677AABD-D994-4774-A589-7DC58C649BDF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5590350" y="3186020"/>
              <a:ext cx="1583" cy="54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hoek 22">
              <a:extLst>
                <a:ext uri="{FF2B5EF4-FFF2-40B4-BE49-F238E27FC236}">
                  <a16:creationId xmlns="" xmlns:a16="http://schemas.microsoft.com/office/drawing/2014/main" id="{BD5EE749-47EC-414A-A03B-64D564173CF4}"/>
                </a:ext>
              </a:extLst>
            </p:cNvPr>
            <p:cNvSpPr/>
            <p:nvPr/>
          </p:nvSpPr>
          <p:spPr>
            <a:xfrm>
              <a:off x="3218716" y="5156991"/>
              <a:ext cx="2173318" cy="467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 err="1">
                  <a:solidFill>
                    <a:schemeClr val="tx1"/>
                  </a:solidFill>
                </a:rPr>
                <a:t>Reconstruction</a:t>
              </a:r>
              <a:r>
                <a:rPr lang="nl-NL" sz="1200" dirty="0">
                  <a:solidFill>
                    <a:schemeClr val="tx1"/>
                  </a:solidFill>
                </a:rPr>
                <a:t> Error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="" xmlns:a16="http://schemas.microsoft.com/office/drawing/2014/main" id="{81549118-F832-414A-9FC8-8B34A824879E}"/>
                </a:ext>
              </a:extLst>
            </p:cNvPr>
            <p:cNvSpPr/>
            <p:nvPr/>
          </p:nvSpPr>
          <p:spPr>
            <a:xfrm>
              <a:off x="5771933" y="5147502"/>
              <a:ext cx="2173318" cy="467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 err="1">
                  <a:solidFill>
                    <a:schemeClr val="tx1"/>
                  </a:solidFill>
                </a:rPr>
                <a:t>Kullback-Leibler</a:t>
              </a:r>
              <a:r>
                <a:rPr lang="nl-NL" sz="1200" dirty="0">
                  <a:solidFill>
                    <a:schemeClr val="tx1"/>
                  </a:solidFill>
                </a:rPr>
                <a:t> </a:t>
              </a:r>
              <a:r>
                <a:rPr lang="nl-NL" sz="1200" dirty="0" err="1">
                  <a:solidFill>
                    <a:schemeClr val="tx1"/>
                  </a:solidFill>
                </a:rPr>
                <a:t>Divergence</a:t>
              </a:r>
              <a:endParaRPr lang="nl-N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Verbindingslijn: gebogen 24">
              <a:extLst>
                <a:ext uri="{FF2B5EF4-FFF2-40B4-BE49-F238E27FC236}">
                  <a16:creationId xmlns="" xmlns:a16="http://schemas.microsoft.com/office/drawing/2014/main" id="{195DD8F6-1F21-4DB2-A9C2-C9228F192E6A}"/>
                </a:ext>
              </a:extLst>
            </p:cNvPr>
            <p:cNvCxnSpPr>
              <a:stCxn id="10" idx="2"/>
              <a:endCxn id="24" idx="0"/>
            </p:cNvCxnSpPr>
            <p:nvPr/>
          </p:nvCxnSpPr>
          <p:spPr>
            <a:xfrm rot="16200000" flipH="1">
              <a:off x="5603650" y="3892560"/>
              <a:ext cx="1967832" cy="542051"/>
            </a:xfrm>
            <a:prstGeom prst="bentConnector3">
              <a:avLst>
                <a:gd name="adj1" fmla="val 14891"/>
              </a:avLst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25">
              <a:extLst>
                <a:ext uri="{FF2B5EF4-FFF2-40B4-BE49-F238E27FC236}">
                  <a16:creationId xmlns="" xmlns:a16="http://schemas.microsoft.com/office/drawing/2014/main" id="{FB313B7A-0E14-4AE3-A362-18A9BDCB35C4}"/>
                </a:ext>
              </a:extLst>
            </p:cNvPr>
            <p:cNvCxnSpPr>
              <a:stCxn id="10" idx="2"/>
              <a:endCxn id="20" idx="0"/>
            </p:cNvCxnSpPr>
            <p:nvPr/>
          </p:nvCxnSpPr>
          <p:spPr>
            <a:xfrm>
              <a:off x="6316541" y="3179670"/>
              <a:ext cx="2168" cy="54000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Verbindingslijn: gebogen 26">
              <a:extLst>
                <a:ext uri="{FF2B5EF4-FFF2-40B4-BE49-F238E27FC236}">
                  <a16:creationId xmlns="" xmlns:a16="http://schemas.microsoft.com/office/drawing/2014/main" id="{6AE108C3-DB47-4B25-B580-DBF6E8A41D71}"/>
                </a:ext>
              </a:extLst>
            </p:cNvPr>
            <p:cNvCxnSpPr>
              <a:cxnSpLocks/>
              <a:stCxn id="34" idx="2"/>
              <a:endCxn id="23" idx="2"/>
            </p:cNvCxnSpPr>
            <p:nvPr/>
          </p:nvCxnSpPr>
          <p:spPr>
            <a:xfrm rot="16200000" flipH="1">
              <a:off x="2110128" y="3429100"/>
              <a:ext cx="1191026" cy="3199468"/>
            </a:xfrm>
            <a:prstGeom prst="bentConnector3">
              <a:avLst>
                <a:gd name="adj1" fmla="val 119194"/>
              </a:avLst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Verbindingslijn: gebogen 27">
              <a:extLst>
                <a:ext uri="{FF2B5EF4-FFF2-40B4-BE49-F238E27FC236}">
                  <a16:creationId xmlns="" xmlns:a16="http://schemas.microsoft.com/office/drawing/2014/main" id="{82E38214-94B0-4877-B5F5-C0B43215FB6D}"/>
                </a:ext>
              </a:extLst>
            </p:cNvPr>
            <p:cNvCxnSpPr>
              <a:stCxn id="12" idx="2"/>
              <a:endCxn id="23" idx="2"/>
            </p:cNvCxnSpPr>
            <p:nvPr/>
          </p:nvCxnSpPr>
          <p:spPr>
            <a:xfrm rot="5400000">
              <a:off x="6238861" y="2492282"/>
              <a:ext cx="1198580" cy="5065551"/>
            </a:xfrm>
            <a:prstGeom prst="bentConnector3">
              <a:avLst>
                <a:gd name="adj1" fmla="val 119073"/>
              </a:avLst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hthoek 33">
              <a:extLst>
                <a:ext uri="{FF2B5EF4-FFF2-40B4-BE49-F238E27FC236}">
                  <a16:creationId xmlns="" xmlns:a16="http://schemas.microsoft.com/office/drawing/2014/main" id="{D6AB9514-E755-43D1-B9A7-10E3E2BBFC1D}"/>
                </a:ext>
              </a:extLst>
            </p:cNvPr>
            <p:cNvSpPr/>
            <p:nvPr/>
          </p:nvSpPr>
          <p:spPr>
            <a:xfrm>
              <a:off x="745907" y="833321"/>
              <a:ext cx="720000" cy="36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="" xmlns:a16="http://schemas.microsoft.com/office/drawing/2014/main" id="{0440490F-CB15-40EE-8EC2-1E4E3AD4F3E3}"/>
                </a:ext>
              </a:extLst>
            </p:cNvPr>
            <p:cNvSpPr/>
            <p:nvPr/>
          </p:nvSpPr>
          <p:spPr>
            <a:xfrm>
              <a:off x="3978268" y="1545767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="" xmlns:a16="http://schemas.microsoft.com/office/drawing/2014/main" id="{8DB8945E-1B3A-466A-AF26-0D5081C2F5AC}"/>
                </a:ext>
              </a:extLst>
            </p:cNvPr>
            <p:cNvSpPr/>
            <p:nvPr/>
          </p:nvSpPr>
          <p:spPr>
            <a:xfrm>
              <a:off x="3978268" y="2632117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ep 29">
            <a:extLst>
              <a:ext uri="{FF2B5EF4-FFF2-40B4-BE49-F238E27FC236}">
                <a16:creationId xmlns="" xmlns:a16="http://schemas.microsoft.com/office/drawing/2014/main" id="{702553F5-BADF-460D-8BDD-F8670155C75B}"/>
              </a:ext>
            </a:extLst>
          </p:cNvPr>
          <p:cNvGrpSpPr/>
          <p:nvPr/>
        </p:nvGrpSpPr>
        <p:grpSpPr>
          <a:xfrm>
            <a:off x="312751" y="453091"/>
            <a:ext cx="1937605" cy="1696104"/>
            <a:chOff x="4047388" y="1123401"/>
            <a:chExt cx="2700001" cy="2450205"/>
          </a:xfrm>
        </p:grpSpPr>
        <p:sp>
          <p:nvSpPr>
            <p:cNvPr id="33" name="Rechthoek 32">
              <a:extLst>
                <a:ext uri="{FF2B5EF4-FFF2-40B4-BE49-F238E27FC236}">
                  <a16:creationId xmlns="" xmlns:a16="http://schemas.microsoft.com/office/drawing/2014/main" id="{7A12C927-F60E-4A54-94B8-9B2506EADD79}"/>
                </a:ext>
              </a:extLst>
            </p:cNvPr>
            <p:cNvSpPr/>
            <p:nvPr/>
          </p:nvSpPr>
          <p:spPr>
            <a:xfrm>
              <a:off x="4047388" y="1790136"/>
              <a:ext cx="2700000" cy="45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Vector</a:t>
              </a:r>
              <a:endParaRPr lang="nl-NL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hoek 36">
              <a:extLst>
                <a:ext uri="{FF2B5EF4-FFF2-40B4-BE49-F238E27FC236}">
                  <a16:creationId xmlns="" xmlns:a16="http://schemas.microsoft.com/office/drawing/2014/main" id="{E405E10F-916D-4A4F-8821-C6F68F79E915}"/>
                </a:ext>
              </a:extLst>
            </p:cNvPr>
            <p:cNvSpPr/>
            <p:nvPr/>
          </p:nvSpPr>
          <p:spPr>
            <a:xfrm>
              <a:off x="4047389" y="2456871"/>
              <a:ext cx="2700000" cy="45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Neural</a:t>
              </a:r>
              <a:r>
                <a:rPr lang="nl-NL" sz="1400" b="1" dirty="0">
                  <a:solidFill>
                    <a:schemeClr val="tx1"/>
                  </a:solidFill>
                </a:rPr>
                <a:t> Network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="" xmlns:a16="http://schemas.microsoft.com/office/drawing/2014/main" id="{0845E348-7608-4028-BB37-4CF5EA3B5A76}"/>
                </a:ext>
              </a:extLst>
            </p:cNvPr>
            <p:cNvSpPr/>
            <p:nvPr/>
          </p:nvSpPr>
          <p:spPr>
            <a:xfrm>
              <a:off x="4047389" y="3123606"/>
              <a:ext cx="2700000" cy="45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Distribution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="" xmlns:a16="http://schemas.microsoft.com/office/drawing/2014/main" id="{58B6CAD9-A51F-45CA-BEF8-4748929CB2B1}"/>
                </a:ext>
              </a:extLst>
            </p:cNvPr>
            <p:cNvSpPr/>
            <p:nvPr/>
          </p:nvSpPr>
          <p:spPr>
            <a:xfrm>
              <a:off x="4047389" y="1123401"/>
              <a:ext cx="2700000" cy="45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Scalar</a:t>
              </a:r>
              <a:endParaRPr lang="nl-NL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echthoek 39">
            <a:extLst>
              <a:ext uri="{FF2B5EF4-FFF2-40B4-BE49-F238E27FC236}">
                <a16:creationId xmlns="" xmlns:a16="http://schemas.microsoft.com/office/drawing/2014/main" id="{F8D8E43A-6BFA-44F2-914C-7CFFA80EDB5E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Reparameter-ization</a:t>
            </a:r>
            <a:r>
              <a:rPr lang="nl-NL" sz="1400" dirty="0"/>
              <a:t> Trick</a:t>
            </a:r>
          </a:p>
        </p:txBody>
      </p:sp>
    </p:spTree>
    <p:extLst>
      <p:ext uri="{BB962C8B-B14F-4D97-AF65-F5344CB8AC3E}">
        <p14:creationId xmlns:p14="http://schemas.microsoft.com/office/powerpoint/2010/main" val="27905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hoek 39">
            <a:extLst>
              <a:ext uri="{FF2B5EF4-FFF2-40B4-BE49-F238E27FC236}">
                <a16:creationId xmlns="" xmlns:a16="http://schemas.microsoft.com/office/drawing/2014/main" id="{F8D8E43A-6BFA-44F2-914C-7CFFA80EDB5E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Problem</a:t>
            </a:r>
            <a:r>
              <a:rPr lang="nl-NL" sz="1400" dirty="0"/>
              <a:t> Statement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="" xmlns:a16="http://schemas.microsoft.com/office/drawing/2014/main" id="{9D8B1587-C524-4B32-B4DB-982E56B96DE8}"/>
              </a:ext>
            </a:extLst>
          </p:cNvPr>
          <p:cNvGrpSpPr/>
          <p:nvPr/>
        </p:nvGrpSpPr>
        <p:grpSpPr>
          <a:xfrm>
            <a:off x="1824746" y="701931"/>
            <a:ext cx="7200000" cy="3600000"/>
            <a:chOff x="0" y="-40581"/>
            <a:chExt cx="6888480" cy="3768090"/>
          </a:xfrm>
        </p:grpSpPr>
        <p:graphicFrame>
          <p:nvGraphicFramePr>
            <p:cNvPr id="9" name="Grafiek 8">
              <a:extLst>
                <a:ext uri="{FF2B5EF4-FFF2-40B4-BE49-F238E27FC236}">
                  <a16:creationId xmlns="" xmlns:a16="http://schemas.microsoft.com/office/drawing/2014/main" id="{26AB7472-5E5B-4FC7-A4AB-91BC03CD16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4373131"/>
                </p:ext>
              </p:extLst>
            </p:nvPr>
          </p:nvGraphicFramePr>
          <p:xfrm>
            <a:off x="0" y="-40581"/>
            <a:ext cx="6888480" cy="37680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Ovaal 9">
              <a:extLst>
                <a:ext uri="{FF2B5EF4-FFF2-40B4-BE49-F238E27FC236}">
                  <a16:creationId xmlns="" xmlns:a16="http://schemas.microsoft.com/office/drawing/2014/main" id="{8756F477-0F55-470E-B94C-A0A53E8BE8EB}"/>
                </a:ext>
              </a:extLst>
            </p:cNvPr>
            <p:cNvSpPr/>
            <p:nvPr/>
          </p:nvSpPr>
          <p:spPr>
            <a:xfrm rot="724802">
              <a:off x="948237" y="742949"/>
              <a:ext cx="358140" cy="8534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nl-NL" sz="1100"/>
            </a:p>
          </p:txBody>
        </p:sp>
      </p:grpSp>
      <p:sp>
        <p:nvSpPr>
          <p:cNvPr id="11" name="Rechthoek 10">
            <a:extLst>
              <a:ext uri="{FF2B5EF4-FFF2-40B4-BE49-F238E27FC236}">
                <a16:creationId xmlns="" xmlns:a16="http://schemas.microsoft.com/office/drawing/2014/main" id="{259D0DEE-A318-402A-9347-6F3342CEF16D}"/>
              </a:ext>
            </a:extLst>
          </p:cNvPr>
          <p:cNvSpPr/>
          <p:nvPr/>
        </p:nvSpPr>
        <p:spPr>
          <a:xfrm>
            <a:off x="5886700" y="5309931"/>
            <a:ext cx="4500000" cy="360216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Wei, R. </a:t>
            </a:r>
            <a:r>
              <a:rPr lang="nl-NL" sz="900" dirty="0" err="1"/>
              <a:t>Garcia</a:t>
            </a:r>
            <a:r>
              <a:rPr lang="nl-NL" sz="900" dirty="0"/>
              <a:t>, C., El-</a:t>
            </a:r>
            <a:r>
              <a:rPr lang="nl-NL" sz="900" dirty="0" err="1"/>
              <a:t>Sayed</a:t>
            </a:r>
            <a:r>
              <a:rPr lang="nl-NL" sz="900" dirty="0"/>
              <a:t>, A., </a:t>
            </a:r>
            <a:r>
              <a:rPr lang="nl-NL" sz="900" dirty="0" err="1"/>
              <a:t>Peterson</a:t>
            </a:r>
            <a:r>
              <a:rPr lang="nl-NL" sz="900" dirty="0"/>
              <a:t>, V. &amp; </a:t>
            </a:r>
            <a:r>
              <a:rPr lang="nl-NL" sz="900" dirty="0" err="1"/>
              <a:t>Mahmood</a:t>
            </a:r>
            <a:r>
              <a:rPr lang="nl-NL" sz="900" dirty="0"/>
              <a:t>, A. (2020). </a:t>
            </a:r>
            <a:r>
              <a:rPr lang="nl-NL" sz="900" dirty="0" err="1"/>
              <a:t>Variations</a:t>
            </a:r>
            <a:r>
              <a:rPr lang="nl-NL" sz="900" dirty="0"/>
              <a:t> in </a:t>
            </a:r>
            <a:r>
              <a:rPr lang="nl-NL" sz="900" dirty="0" err="1"/>
              <a:t>Variational</a:t>
            </a:r>
            <a:r>
              <a:rPr lang="nl-NL" sz="900" dirty="0"/>
              <a:t> </a:t>
            </a:r>
            <a:r>
              <a:rPr lang="nl-NL" sz="900" dirty="0" err="1"/>
              <a:t>Autoencoders</a:t>
            </a:r>
            <a:r>
              <a:rPr lang="nl-NL" sz="900" dirty="0"/>
              <a:t> - A </a:t>
            </a:r>
            <a:r>
              <a:rPr lang="nl-NL" sz="900" dirty="0" err="1"/>
              <a:t>Comparative</a:t>
            </a:r>
            <a:r>
              <a:rPr lang="nl-NL" sz="900" dirty="0"/>
              <a:t> Evaluation. IEEE Acces, vol. 9, pp. 153651-153670.</a:t>
            </a:r>
          </a:p>
        </p:txBody>
      </p:sp>
    </p:spTree>
    <p:extLst>
      <p:ext uri="{BB962C8B-B14F-4D97-AF65-F5344CB8AC3E}">
        <p14:creationId xmlns:p14="http://schemas.microsoft.com/office/powerpoint/2010/main" val="17283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>
            <a:extLst>
              <a:ext uri="{FF2B5EF4-FFF2-40B4-BE49-F238E27FC236}">
                <a16:creationId xmlns="" xmlns:a16="http://schemas.microsoft.com/office/drawing/2014/main" id="{702553F5-BADF-460D-8BDD-F8670155C75B}"/>
              </a:ext>
            </a:extLst>
          </p:cNvPr>
          <p:cNvGrpSpPr/>
          <p:nvPr/>
        </p:nvGrpSpPr>
        <p:grpSpPr>
          <a:xfrm>
            <a:off x="312751" y="453091"/>
            <a:ext cx="1937605" cy="1696104"/>
            <a:chOff x="4047388" y="1123401"/>
            <a:chExt cx="2700001" cy="2450205"/>
          </a:xfrm>
        </p:grpSpPr>
        <p:sp>
          <p:nvSpPr>
            <p:cNvPr id="33" name="Rechthoek 32">
              <a:extLst>
                <a:ext uri="{FF2B5EF4-FFF2-40B4-BE49-F238E27FC236}">
                  <a16:creationId xmlns="" xmlns:a16="http://schemas.microsoft.com/office/drawing/2014/main" id="{7A12C927-F60E-4A54-94B8-9B2506EADD79}"/>
                </a:ext>
              </a:extLst>
            </p:cNvPr>
            <p:cNvSpPr/>
            <p:nvPr/>
          </p:nvSpPr>
          <p:spPr>
            <a:xfrm>
              <a:off x="4047388" y="1790136"/>
              <a:ext cx="2700000" cy="45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Vector</a:t>
              </a:r>
              <a:endParaRPr lang="nl-NL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hoek 36">
              <a:extLst>
                <a:ext uri="{FF2B5EF4-FFF2-40B4-BE49-F238E27FC236}">
                  <a16:creationId xmlns="" xmlns:a16="http://schemas.microsoft.com/office/drawing/2014/main" id="{E405E10F-916D-4A4F-8821-C6F68F79E915}"/>
                </a:ext>
              </a:extLst>
            </p:cNvPr>
            <p:cNvSpPr/>
            <p:nvPr/>
          </p:nvSpPr>
          <p:spPr>
            <a:xfrm>
              <a:off x="4047389" y="2456871"/>
              <a:ext cx="2700000" cy="45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Neural</a:t>
              </a:r>
              <a:r>
                <a:rPr lang="nl-NL" sz="1400" b="1" dirty="0">
                  <a:solidFill>
                    <a:schemeClr val="tx1"/>
                  </a:solidFill>
                </a:rPr>
                <a:t> Network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="" xmlns:a16="http://schemas.microsoft.com/office/drawing/2014/main" id="{0845E348-7608-4028-BB37-4CF5EA3B5A76}"/>
                </a:ext>
              </a:extLst>
            </p:cNvPr>
            <p:cNvSpPr/>
            <p:nvPr/>
          </p:nvSpPr>
          <p:spPr>
            <a:xfrm>
              <a:off x="4047389" y="3123606"/>
              <a:ext cx="2700000" cy="45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Distribution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="" xmlns:a16="http://schemas.microsoft.com/office/drawing/2014/main" id="{58B6CAD9-A51F-45CA-BEF8-4748929CB2B1}"/>
                </a:ext>
              </a:extLst>
            </p:cNvPr>
            <p:cNvSpPr/>
            <p:nvPr/>
          </p:nvSpPr>
          <p:spPr>
            <a:xfrm>
              <a:off x="4047389" y="1123401"/>
              <a:ext cx="2700000" cy="45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Scalar</a:t>
              </a:r>
              <a:endParaRPr lang="nl-NL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="" xmlns:a16="http://schemas.microsoft.com/office/drawing/2014/main" id="{8253C0B2-EC46-45CD-BFD2-39CBBC8FDC13}"/>
              </a:ext>
            </a:extLst>
          </p:cNvPr>
          <p:cNvGrpSpPr/>
          <p:nvPr/>
        </p:nvGrpSpPr>
        <p:grpSpPr>
          <a:xfrm>
            <a:off x="2836645" y="854008"/>
            <a:ext cx="2879000" cy="2882767"/>
            <a:chOff x="2836645" y="854008"/>
            <a:chExt cx="2879000" cy="2882767"/>
          </a:xfrm>
        </p:grpSpPr>
        <p:sp>
          <p:nvSpPr>
            <p:cNvPr id="40" name="Trapezium 39">
              <a:extLst>
                <a:ext uri="{FF2B5EF4-FFF2-40B4-BE49-F238E27FC236}">
                  <a16:creationId xmlns="" xmlns:a16="http://schemas.microsoft.com/office/drawing/2014/main" id="{C35E80D1-AB13-4441-9185-50E87A3FE90F}"/>
                </a:ext>
              </a:extLst>
            </p:cNvPr>
            <p:cNvSpPr/>
            <p:nvPr/>
          </p:nvSpPr>
          <p:spPr>
            <a:xfrm rot="5400000">
              <a:off x="2975957" y="1285599"/>
              <a:ext cx="2882767" cy="2019586"/>
            </a:xfrm>
            <a:prstGeom prst="trapezoid">
              <a:avLst>
                <a:gd name="adj" fmla="val 2846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hoek 40">
              <a:extLst>
                <a:ext uri="{FF2B5EF4-FFF2-40B4-BE49-F238E27FC236}">
                  <a16:creationId xmlns="" xmlns:a16="http://schemas.microsoft.com/office/drawing/2014/main" id="{2156F077-236B-4B24-AC2B-27E2724B898F}"/>
                </a:ext>
              </a:extLst>
            </p:cNvPr>
            <p:cNvSpPr/>
            <p:nvPr/>
          </p:nvSpPr>
          <p:spPr>
            <a:xfrm>
              <a:off x="2836645" y="854008"/>
              <a:ext cx="577024" cy="28827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42" name="Rechthoek 41">
              <a:extLst>
                <a:ext uri="{FF2B5EF4-FFF2-40B4-BE49-F238E27FC236}">
                  <a16:creationId xmlns="" xmlns:a16="http://schemas.microsoft.com/office/drawing/2014/main" id="{0025DDC2-095F-43C6-8874-A91A2256846B}"/>
                </a:ext>
              </a:extLst>
            </p:cNvPr>
            <p:cNvSpPr/>
            <p:nvPr/>
          </p:nvSpPr>
          <p:spPr>
            <a:xfrm>
              <a:off x="5427133" y="1424512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43" name="Rechthoek 42">
              <a:extLst>
                <a:ext uri="{FF2B5EF4-FFF2-40B4-BE49-F238E27FC236}">
                  <a16:creationId xmlns="" xmlns:a16="http://schemas.microsoft.com/office/drawing/2014/main" id="{A29F177C-F937-46ED-99EA-8DC9C534228D}"/>
                </a:ext>
              </a:extLst>
            </p:cNvPr>
            <p:cNvSpPr/>
            <p:nvPr/>
          </p:nvSpPr>
          <p:spPr>
            <a:xfrm>
              <a:off x="5427133" y="2294427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hthoek 12">
            <a:extLst>
              <a:ext uri="{FF2B5EF4-FFF2-40B4-BE49-F238E27FC236}">
                <a16:creationId xmlns="" xmlns:a16="http://schemas.microsoft.com/office/drawing/2014/main" id="{0E89BDAB-6B8B-4757-AB63-2B2F704F97B2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18052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>
            <a:extLst>
              <a:ext uri="{FF2B5EF4-FFF2-40B4-BE49-F238E27FC236}">
                <a16:creationId xmlns="" xmlns:a16="http://schemas.microsoft.com/office/drawing/2014/main" id="{73BF69DC-7FC2-4BA5-9667-D31DC8A082A5}"/>
              </a:ext>
            </a:extLst>
          </p:cNvPr>
          <p:cNvGrpSpPr/>
          <p:nvPr/>
        </p:nvGrpSpPr>
        <p:grpSpPr>
          <a:xfrm>
            <a:off x="312751" y="453091"/>
            <a:ext cx="1937605" cy="2157637"/>
            <a:chOff x="4047388" y="1110524"/>
            <a:chExt cx="2700001" cy="3116940"/>
          </a:xfrm>
        </p:grpSpPr>
        <p:grpSp>
          <p:nvGrpSpPr>
            <p:cNvPr id="30" name="Groep 29">
              <a:extLst>
                <a:ext uri="{FF2B5EF4-FFF2-40B4-BE49-F238E27FC236}">
                  <a16:creationId xmlns="" xmlns:a16="http://schemas.microsoft.com/office/drawing/2014/main" id="{702553F5-BADF-460D-8BDD-F8670155C75B}"/>
                </a:ext>
              </a:extLst>
            </p:cNvPr>
            <p:cNvGrpSpPr/>
            <p:nvPr/>
          </p:nvGrpSpPr>
          <p:grpSpPr>
            <a:xfrm>
              <a:off x="4047388" y="1110524"/>
              <a:ext cx="2700001" cy="2450205"/>
              <a:chOff x="4047388" y="1123401"/>
              <a:chExt cx="2700001" cy="2450205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="" xmlns:a16="http://schemas.microsoft.com/office/drawing/2014/main" id="{7A12C927-F60E-4A54-94B8-9B2506EADD79}"/>
                  </a:ext>
                </a:extLst>
              </p:cNvPr>
              <p:cNvSpPr/>
              <p:nvPr/>
            </p:nvSpPr>
            <p:spPr>
              <a:xfrm>
                <a:off x="4047388" y="1790135"/>
                <a:ext cx="2700000" cy="45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Vector</a:t>
                </a:r>
                <a:endParaRPr lang="nl-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="" xmlns:a16="http://schemas.microsoft.com/office/drawing/2014/main" id="{E405E10F-916D-4A4F-8821-C6F68F79E915}"/>
                  </a:ext>
                </a:extLst>
              </p:cNvPr>
              <p:cNvSpPr/>
              <p:nvPr/>
            </p:nvSpPr>
            <p:spPr>
              <a:xfrm>
                <a:off x="4047389" y="2456871"/>
                <a:ext cx="2700000" cy="45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sz="1400" b="1" dirty="0">
                    <a:solidFill>
                      <a:schemeClr val="tx1"/>
                    </a:solidFill>
                  </a:rPr>
                  <a:t> Network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="" xmlns:a16="http://schemas.microsoft.com/office/drawing/2014/main" id="{0845E348-7608-4028-BB37-4CF5EA3B5A76}"/>
                  </a:ext>
                </a:extLst>
              </p:cNvPr>
              <p:cNvSpPr/>
              <p:nvPr/>
            </p:nvSpPr>
            <p:spPr>
              <a:xfrm>
                <a:off x="4047389" y="3123606"/>
                <a:ext cx="2700000" cy="45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Distribution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="" xmlns:a16="http://schemas.microsoft.com/office/drawing/2014/main" id="{58B6CAD9-A51F-45CA-BEF8-4748929CB2B1}"/>
                  </a:ext>
                </a:extLst>
              </p:cNvPr>
              <p:cNvSpPr/>
              <p:nvPr/>
            </p:nvSpPr>
            <p:spPr>
              <a:xfrm>
                <a:off x="4047389" y="1123401"/>
                <a:ext cx="2700000" cy="45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Scalar</a:t>
                </a:r>
                <a:endParaRPr lang="nl-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="" xmlns:a16="http://schemas.microsoft.com/office/drawing/2014/main" id="{C57C904F-E457-4FCA-9AE8-272794BF5C44}"/>
                </a:ext>
              </a:extLst>
            </p:cNvPr>
            <p:cNvSpPr/>
            <p:nvPr/>
          </p:nvSpPr>
          <p:spPr>
            <a:xfrm>
              <a:off x="4047389" y="3777464"/>
              <a:ext cx="2700000" cy="45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Non-</a:t>
              </a:r>
              <a:r>
                <a:rPr lang="nl-NL" sz="1000" b="1" dirty="0" err="1">
                  <a:solidFill>
                    <a:schemeClr val="tx1"/>
                  </a:solidFill>
                </a:rPr>
                <a:t>Learnable</a:t>
              </a:r>
              <a:r>
                <a:rPr lang="nl-NL" sz="1000" b="1" dirty="0">
                  <a:solidFill>
                    <a:schemeClr val="tx1"/>
                  </a:solidFill>
                </a:rPr>
                <a:t> </a:t>
              </a:r>
              <a:r>
                <a:rPr lang="nl-NL" sz="1000" b="1" dirty="0" err="1">
                  <a:solidFill>
                    <a:schemeClr val="tx1"/>
                  </a:solidFill>
                </a:rPr>
                <a:t>Transformations</a:t>
              </a:r>
              <a:endParaRPr lang="nl-NL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="" xmlns:a16="http://schemas.microsoft.com/office/drawing/2014/main" id="{8253C0B2-EC46-45CD-BFD2-39CBBC8FDC13}"/>
              </a:ext>
            </a:extLst>
          </p:cNvPr>
          <p:cNvGrpSpPr/>
          <p:nvPr/>
        </p:nvGrpSpPr>
        <p:grpSpPr>
          <a:xfrm>
            <a:off x="2836645" y="854008"/>
            <a:ext cx="2879000" cy="2882767"/>
            <a:chOff x="2836645" y="854008"/>
            <a:chExt cx="2879000" cy="2882767"/>
          </a:xfrm>
        </p:grpSpPr>
        <p:sp>
          <p:nvSpPr>
            <p:cNvPr id="40" name="Trapezium 39">
              <a:extLst>
                <a:ext uri="{FF2B5EF4-FFF2-40B4-BE49-F238E27FC236}">
                  <a16:creationId xmlns="" xmlns:a16="http://schemas.microsoft.com/office/drawing/2014/main" id="{C35E80D1-AB13-4441-9185-50E87A3FE90F}"/>
                </a:ext>
              </a:extLst>
            </p:cNvPr>
            <p:cNvSpPr/>
            <p:nvPr/>
          </p:nvSpPr>
          <p:spPr>
            <a:xfrm rot="5400000">
              <a:off x="2975957" y="1285599"/>
              <a:ext cx="2882767" cy="2019586"/>
            </a:xfrm>
            <a:prstGeom prst="trapezoid">
              <a:avLst>
                <a:gd name="adj" fmla="val 28469"/>
              </a:avLst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Neural</a:t>
              </a:r>
              <a:r>
                <a:rPr lang="nl-NL" dirty="0">
                  <a:solidFill>
                    <a:schemeClr val="tx1"/>
                  </a:solidFill>
                </a:rPr>
                <a:t> Network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hoek 40">
              <a:extLst>
                <a:ext uri="{FF2B5EF4-FFF2-40B4-BE49-F238E27FC236}">
                  <a16:creationId xmlns="" xmlns:a16="http://schemas.microsoft.com/office/drawing/2014/main" id="{2156F077-236B-4B24-AC2B-27E2724B898F}"/>
                </a:ext>
              </a:extLst>
            </p:cNvPr>
            <p:cNvSpPr/>
            <p:nvPr/>
          </p:nvSpPr>
          <p:spPr>
            <a:xfrm>
              <a:off x="2836645" y="854008"/>
              <a:ext cx="577024" cy="28827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42" name="Rechthoek 41">
              <a:extLst>
                <a:ext uri="{FF2B5EF4-FFF2-40B4-BE49-F238E27FC236}">
                  <a16:creationId xmlns="" xmlns:a16="http://schemas.microsoft.com/office/drawing/2014/main" id="{0025DDC2-095F-43C6-8874-A91A2256846B}"/>
                </a:ext>
              </a:extLst>
            </p:cNvPr>
            <p:cNvSpPr/>
            <p:nvPr/>
          </p:nvSpPr>
          <p:spPr>
            <a:xfrm>
              <a:off x="5427133" y="1424512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43" name="Rechthoek 42">
              <a:extLst>
                <a:ext uri="{FF2B5EF4-FFF2-40B4-BE49-F238E27FC236}">
                  <a16:creationId xmlns="" xmlns:a16="http://schemas.microsoft.com/office/drawing/2014/main" id="{A29F177C-F937-46ED-99EA-8DC9C534228D}"/>
                </a:ext>
              </a:extLst>
            </p:cNvPr>
            <p:cNvSpPr/>
            <p:nvPr/>
          </p:nvSpPr>
          <p:spPr>
            <a:xfrm>
              <a:off x="5427133" y="2294427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="" xmlns:a16="http://schemas.microsoft.com/office/drawing/2014/main" id="{1951D888-7C57-4BBC-86DD-63EB5FEAA4AE}"/>
              </a:ext>
            </a:extLst>
          </p:cNvPr>
          <p:cNvGrpSpPr/>
          <p:nvPr/>
        </p:nvGrpSpPr>
        <p:grpSpPr>
          <a:xfrm>
            <a:off x="6786860" y="847958"/>
            <a:ext cx="2879000" cy="2882767"/>
            <a:chOff x="2836645" y="854008"/>
            <a:chExt cx="2879000" cy="2882767"/>
          </a:xfrm>
        </p:grpSpPr>
        <p:sp>
          <p:nvSpPr>
            <p:cNvPr id="15" name="Trapezium 14">
              <a:extLst>
                <a:ext uri="{FF2B5EF4-FFF2-40B4-BE49-F238E27FC236}">
                  <a16:creationId xmlns="" xmlns:a16="http://schemas.microsoft.com/office/drawing/2014/main" id="{6EC94E43-323B-49B8-8CD2-7E68AE0BE22F}"/>
                </a:ext>
              </a:extLst>
            </p:cNvPr>
            <p:cNvSpPr/>
            <p:nvPr/>
          </p:nvSpPr>
          <p:spPr>
            <a:xfrm rot="5400000">
              <a:off x="2975957" y="1285599"/>
              <a:ext cx="2882767" cy="2019586"/>
            </a:xfrm>
            <a:prstGeom prst="trapezoid">
              <a:avLst>
                <a:gd name="adj" fmla="val 28469"/>
              </a:avLst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Random</a:t>
              </a: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Kitchen </a:t>
              </a:r>
              <a:r>
                <a:rPr lang="nl-NL" dirty="0" err="1">
                  <a:solidFill>
                    <a:schemeClr val="tx1"/>
                  </a:solidFill>
                </a:rPr>
                <a:t>Sinks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="" xmlns:a16="http://schemas.microsoft.com/office/drawing/2014/main" id="{971E65F7-9C23-431F-BFD0-E2C7AFD9B273}"/>
                </a:ext>
              </a:extLst>
            </p:cNvPr>
            <p:cNvSpPr/>
            <p:nvPr/>
          </p:nvSpPr>
          <p:spPr>
            <a:xfrm>
              <a:off x="2836645" y="854008"/>
              <a:ext cx="577024" cy="28827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="" xmlns:a16="http://schemas.microsoft.com/office/drawing/2014/main" id="{0FE5A34D-4A05-4DD5-B644-BD09B5F489CE}"/>
                </a:ext>
              </a:extLst>
            </p:cNvPr>
            <p:cNvSpPr/>
            <p:nvPr/>
          </p:nvSpPr>
          <p:spPr>
            <a:xfrm>
              <a:off x="5427133" y="1424512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="" xmlns:a16="http://schemas.microsoft.com/office/drawing/2014/main" id="{B8D3C132-BBD8-46FB-B585-52716146B37B}"/>
                </a:ext>
              </a:extLst>
            </p:cNvPr>
            <p:cNvSpPr/>
            <p:nvPr/>
          </p:nvSpPr>
          <p:spPr>
            <a:xfrm>
              <a:off x="5427133" y="2294427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hthoek 19">
            <a:extLst>
              <a:ext uri="{FF2B5EF4-FFF2-40B4-BE49-F238E27FC236}">
                <a16:creationId xmlns="" xmlns:a16="http://schemas.microsoft.com/office/drawing/2014/main" id="{DD64A720-1C86-431F-838D-EB879ADEAC4B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Non-</a:t>
            </a:r>
            <a:r>
              <a:rPr lang="nl-NL" sz="1400" dirty="0" err="1"/>
              <a:t>Learnable</a:t>
            </a:r>
            <a:r>
              <a:rPr lang="nl-NL" sz="1400" dirty="0"/>
              <a:t> Encoders</a:t>
            </a:r>
          </a:p>
        </p:txBody>
      </p:sp>
    </p:spTree>
    <p:extLst>
      <p:ext uri="{BB962C8B-B14F-4D97-AF65-F5344CB8AC3E}">
        <p14:creationId xmlns:p14="http://schemas.microsoft.com/office/powerpoint/2010/main" val="152364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>
            <a:extLst>
              <a:ext uri="{FF2B5EF4-FFF2-40B4-BE49-F238E27FC236}">
                <a16:creationId xmlns="" xmlns:a16="http://schemas.microsoft.com/office/drawing/2014/main" id="{73BF69DC-7FC2-4BA5-9667-D31DC8A082A5}"/>
              </a:ext>
            </a:extLst>
          </p:cNvPr>
          <p:cNvGrpSpPr/>
          <p:nvPr/>
        </p:nvGrpSpPr>
        <p:grpSpPr>
          <a:xfrm>
            <a:off x="312751" y="453091"/>
            <a:ext cx="1937605" cy="2157637"/>
            <a:chOff x="4047388" y="1110524"/>
            <a:chExt cx="2700001" cy="3116940"/>
          </a:xfrm>
        </p:grpSpPr>
        <p:grpSp>
          <p:nvGrpSpPr>
            <p:cNvPr id="30" name="Groep 29">
              <a:extLst>
                <a:ext uri="{FF2B5EF4-FFF2-40B4-BE49-F238E27FC236}">
                  <a16:creationId xmlns="" xmlns:a16="http://schemas.microsoft.com/office/drawing/2014/main" id="{702553F5-BADF-460D-8BDD-F8670155C75B}"/>
                </a:ext>
              </a:extLst>
            </p:cNvPr>
            <p:cNvGrpSpPr/>
            <p:nvPr/>
          </p:nvGrpSpPr>
          <p:grpSpPr>
            <a:xfrm>
              <a:off x="4047388" y="1110524"/>
              <a:ext cx="2700001" cy="2450205"/>
              <a:chOff x="4047388" y="1123401"/>
              <a:chExt cx="2700001" cy="2450205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="" xmlns:a16="http://schemas.microsoft.com/office/drawing/2014/main" id="{7A12C927-F60E-4A54-94B8-9B2506EADD79}"/>
                  </a:ext>
                </a:extLst>
              </p:cNvPr>
              <p:cNvSpPr/>
              <p:nvPr/>
            </p:nvSpPr>
            <p:spPr>
              <a:xfrm>
                <a:off x="4047388" y="1790135"/>
                <a:ext cx="2700000" cy="45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Vector</a:t>
                </a:r>
                <a:endParaRPr lang="nl-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="" xmlns:a16="http://schemas.microsoft.com/office/drawing/2014/main" id="{E405E10F-916D-4A4F-8821-C6F68F79E915}"/>
                  </a:ext>
                </a:extLst>
              </p:cNvPr>
              <p:cNvSpPr/>
              <p:nvPr/>
            </p:nvSpPr>
            <p:spPr>
              <a:xfrm>
                <a:off x="4047389" y="2456871"/>
                <a:ext cx="2700000" cy="45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sz="1400" b="1" dirty="0">
                    <a:solidFill>
                      <a:schemeClr val="tx1"/>
                    </a:solidFill>
                  </a:rPr>
                  <a:t> Network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="" xmlns:a16="http://schemas.microsoft.com/office/drawing/2014/main" id="{0845E348-7608-4028-BB37-4CF5EA3B5A76}"/>
                  </a:ext>
                </a:extLst>
              </p:cNvPr>
              <p:cNvSpPr/>
              <p:nvPr/>
            </p:nvSpPr>
            <p:spPr>
              <a:xfrm>
                <a:off x="4047389" y="3123606"/>
                <a:ext cx="2700000" cy="45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Distribution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="" xmlns:a16="http://schemas.microsoft.com/office/drawing/2014/main" id="{58B6CAD9-A51F-45CA-BEF8-4748929CB2B1}"/>
                  </a:ext>
                </a:extLst>
              </p:cNvPr>
              <p:cNvSpPr/>
              <p:nvPr/>
            </p:nvSpPr>
            <p:spPr>
              <a:xfrm>
                <a:off x="4047389" y="1123401"/>
                <a:ext cx="2700000" cy="45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Scalar</a:t>
                </a:r>
                <a:endParaRPr lang="nl-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="" xmlns:a16="http://schemas.microsoft.com/office/drawing/2014/main" id="{C57C904F-E457-4FCA-9AE8-272794BF5C44}"/>
                </a:ext>
              </a:extLst>
            </p:cNvPr>
            <p:cNvSpPr/>
            <p:nvPr/>
          </p:nvSpPr>
          <p:spPr>
            <a:xfrm>
              <a:off x="4047389" y="3777464"/>
              <a:ext cx="2700000" cy="45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Non-</a:t>
              </a:r>
              <a:r>
                <a:rPr lang="nl-NL" sz="1000" b="1" dirty="0" err="1">
                  <a:solidFill>
                    <a:schemeClr val="tx1"/>
                  </a:solidFill>
                </a:rPr>
                <a:t>Learnable</a:t>
              </a:r>
              <a:r>
                <a:rPr lang="nl-NL" sz="1000" b="1" dirty="0">
                  <a:solidFill>
                    <a:schemeClr val="tx1"/>
                  </a:solidFill>
                </a:rPr>
                <a:t> </a:t>
              </a:r>
              <a:r>
                <a:rPr lang="nl-NL" sz="1000" b="1" dirty="0" err="1">
                  <a:solidFill>
                    <a:schemeClr val="tx1"/>
                  </a:solidFill>
                </a:rPr>
                <a:t>Transformations</a:t>
              </a:r>
              <a:endParaRPr lang="nl-NL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="" xmlns:a16="http://schemas.microsoft.com/office/drawing/2014/main" id="{8253C0B2-EC46-45CD-BFD2-39CBBC8FDC13}"/>
              </a:ext>
            </a:extLst>
          </p:cNvPr>
          <p:cNvGrpSpPr/>
          <p:nvPr/>
        </p:nvGrpSpPr>
        <p:grpSpPr>
          <a:xfrm>
            <a:off x="2836645" y="854008"/>
            <a:ext cx="2879000" cy="2882767"/>
            <a:chOff x="2836645" y="854008"/>
            <a:chExt cx="2879000" cy="2882767"/>
          </a:xfrm>
        </p:grpSpPr>
        <p:sp>
          <p:nvSpPr>
            <p:cNvPr id="40" name="Trapezium 39">
              <a:extLst>
                <a:ext uri="{FF2B5EF4-FFF2-40B4-BE49-F238E27FC236}">
                  <a16:creationId xmlns="" xmlns:a16="http://schemas.microsoft.com/office/drawing/2014/main" id="{C35E80D1-AB13-4441-9185-50E87A3FE90F}"/>
                </a:ext>
              </a:extLst>
            </p:cNvPr>
            <p:cNvSpPr/>
            <p:nvPr/>
          </p:nvSpPr>
          <p:spPr>
            <a:xfrm rot="5400000">
              <a:off x="2975957" y="1285599"/>
              <a:ext cx="2882767" cy="2019586"/>
            </a:xfrm>
            <a:prstGeom prst="trapezoid">
              <a:avLst>
                <a:gd name="adj" fmla="val 28469"/>
              </a:avLst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Neural</a:t>
              </a:r>
              <a:r>
                <a:rPr lang="nl-NL" dirty="0">
                  <a:solidFill>
                    <a:schemeClr val="tx1"/>
                  </a:solidFill>
                </a:rPr>
                <a:t> Network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hoek 40">
              <a:extLst>
                <a:ext uri="{FF2B5EF4-FFF2-40B4-BE49-F238E27FC236}">
                  <a16:creationId xmlns="" xmlns:a16="http://schemas.microsoft.com/office/drawing/2014/main" id="{2156F077-236B-4B24-AC2B-27E2724B898F}"/>
                </a:ext>
              </a:extLst>
            </p:cNvPr>
            <p:cNvSpPr/>
            <p:nvPr/>
          </p:nvSpPr>
          <p:spPr>
            <a:xfrm>
              <a:off x="2836645" y="854008"/>
              <a:ext cx="577024" cy="28827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42" name="Rechthoek 41">
              <a:extLst>
                <a:ext uri="{FF2B5EF4-FFF2-40B4-BE49-F238E27FC236}">
                  <a16:creationId xmlns="" xmlns:a16="http://schemas.microsoft.com/office/drawing/2014/main" id="{0025DDC2-095F-43C6-8874-A91A2256846B}"/>
                </a:ext>
              </a:extLst>
            </p:cNvPr>
            <p:cNvSpPr/>
            <p:nvPr/>
          </p:nvSpPr>
          <p:spPr>
            <a:xfrm>
              <a:off x="5427133" y="1424511"/>
              <a:ext cx="288512" cy="1728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z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="" xmlns:a16="http://schemas.microsoft.com/office/drawing/2014/main" id="{1951D888-7C57-4BBC-86DD-63EB5FEAA4AE}"/>
              </a:ext>
            </a:extLst>
          </p:cNvPr>
          <p:cNvGrpSpPr/>
          <p:nvPr/>
        </p:nvGrpSpPr>
        <p:grpSpPr>
          <a:xfrm>
            <a:off x="6786860" y="847958"/>
            <a:ext cx="2879000" cy="2882767"/>
            <a:chOff x="2836645" y="854008"/>
            <a:chExt cx="2879000" cy="2882767"/>
          </a:xfrm>
        </p:grpSpPr>
        <p:sp>
          <p:nvSpPr>
            <p:cNvPr id="15" name="Trapezium 14">
              <a:extLst>
                <a:ext uri="{FF2B5EF4-FFF2-40B4-BE49-F238E27FC236}">
                  <a16:creationId xmlns="" xmlns:a16="http://schemas.microsoft.com/office/drawing/2014/main" id="{6EC94E43-323B-49B8-8CD2-7E68AE0BE22F}"/>
                </a:ext>
              </a:extLst>
            </p:cNvPr>
            <p:cNvSpPr/>
            <p:nvPr/>
          </p:nvSpPr>
          <p:spPr>
            <a:xfrm rot="5400000">
              <a:off x="2975957" y="1285599"/>
              <a:ext cx="2882767" cy="2019586"/>
            </a:xfrm>
            <a:prstGeom prst="trapezoid">
              <a:avLst>
                <a:gd name="adj" fmla="val 28469"/>
              </a:avLst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Random</a:t>
              </a: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Kitchen </a:t>
              </a:r>
              <a:r>
                <a:rPr lang="nl-NL" dirty="0" err="1">
                  <a:solidFill>
                    <a:schemeClr val="tx1"/>
                  </a:solidFill>
                </a:rPr>
                <a:t>Sinks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="" xmlns:a16="http://schemas.microsoft.com/office/drawing/2014/main" id="{971E65F7-9C23-431F-BFD0-E2C7AFD9B273}"/>
                </a:ext>
              </a:extLst>
            </p:cNvPr>
            <p:cNvSpPr/>
            <p:nvPr/>
          </p:nvSpPr>
          <p:spPr>
            <a:xfrm>
              <a:off x="2836645" y="854008"/>
              <a:ext cx="577024" cy="28827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="" xmlns:a16="http://schemas.microsoft.com/office/drawing/2014/main" id="{0FE5A34D-4A05-4DD5-B644-BD09B5F489CE}"/>
                </a:ext>
              </a:extLst>
            </p:cNvPr>
            <p:cNvSpPr/>
            <p:nvPr/>
          </p:nvSpPr>
          <p:spPr>
            <a:xfrm>
              <a:off x="5427133" y="1424512"/>
              <a:ext cx="288512" cy="17347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z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hthoek 19">
            <a:extLst>
              <a:ext uri="{FF2B5EF4-FFF2-40B4-BE49-F238E27FC236}">
                <a16:creationId xmlns="" xmlns:a16="http://schemas.microsoft.com/office/drawing/2014/main" id="{DD64A720-1C86-431F-838D-EB879ADEAC4B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Non-</a:t>
            </a:r>
            <a:r>
              <a:rPr lang="nl-NL" sz="1400" dirty="0" err="1"/>
              <a:t>Learnable</a:t>
            </a:r>
            <a:r>
              <a:rPr lang="nl-NL" sz="1400" dirty="0"/>
              <a:t> Encoders</a:t>
            </a:r>
          </a:p>
        </p:txBody>
      </p:sp>
    </p:spTree>
    <p:extLst>
      <p:ext uri="{BB962C8B-B14F-4D97-AF65-F5344CB8AC3E}">
        <p14:creationId xmlns:p14="http://schemas.microsoft.com/office/powerpoint/2010/main" val="34850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>
            <a:extLst>
              <a:ext uri="{FF2B5EF4-FFF2-40B4-BE49-F238E27FC236}">
                <a16:creationId xmlns="" xmlns:a16="http://schemas.microsoft.com/office/drawing/2014/main" id="{73BF69DC-7FC2-4BA5-9667-D31DC8A082A5}"/>
              </a:ext>
            </a:extLst>
          </p:cNvPr>
          <p:cNvGrpSpPr/>
          <p:nvPr/>
        </p:nvGrpSpPr>
        <p:grpSpPr>
          <a:xfrm>
            <a:off x="312751" y="453091"/>
            <a:ext cx="1937605" cy="2157637"/>
            <a:chOff x="4047388" y="1110524"/>
            <a:chExt cx="2700001" cy="3116942"/>
          </a:xfrm>
        </p:grpSpPr>
        <p:grpSp>
          <p:nvGrpSpPr>
            <p:cNvPr id="30" name="Groep 29">
              <a:extLst>
                <a:ext uri="{FF2B5EF4-FFF2-40B4-BE49-F238E27FC236}">
                  <a16:creationId xmlns="" xmlns:a16="http://schemas.microsoft.com/office/drawing/2014/main" id="{702553F5-BADF-460D-8BDD-F8670155C75B}"/>
                </a:ext>
              </a:extLst>
            </p:cNvPr>
            <p:cNvGrpSpPr/>
            <p:nvPr/>
          </p:nvGrpSpPr>
          <p:grpSpPr>
            <a:xfrm>
              <a:off x="4047388" y="1110524"/>
              <a:ext cx="2700001" cy="2450204"/>
              <a:chOff x="4047388" y="1123401"/>
              <a:chExt cx="2700001" cy="2450204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="" xmlns:a16="http://schemas.microsoft.com/office/drawing/2014/main" id="{7A12C927-F60E-4A54-94B8-9B2506EADD79}"/>
                  </a:ext>
                </a:extLst>
              </p:cNvPr>
              <p:cNvSpPr/>
              <p:nvPr/>
            </p:nvSpPr>
            <p:spPr>
              <a:xfrm>
                <a:off x="4047388" y="1790137"/>
                <a:ext cx="2700000" cy="45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Vector</a:t>
                </a:r>
                <a:endParaRPr lang="nl-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="" xmlns:a16="http://schemas.microsoft.com/office/drawing/2014/main" id="{E405E10F-916D-4A4F-8821-C6F68F79E915}"/>
                  </a:ext>
                </a:extLst>
              </p:cNvPr>
              <p:cNvSpPr/>
              <p:nvPr/>
            </p:nvSpPr>
            <p:spPr>
              <a:xfrm>
                <a:off x="4047389" y="2456872"/>
                <a:ext cx="2700000" cy="45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sz="1400" b="1" dirty="0">
                    <a:solidFill>
                      <a:schemeClr val="tx1"/>
                    </a:solidFill>
                  </a:rPr>
                  <a:t> Network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="" xmlns:a16="http://schemas.microsoft.com/office/drawing/2014/main" id="{0845E348-7608-4028-BB37-4CF5EA3B5A76}"/>
                  </a:ext>
                </a:extLst>
              </p:cNvPr>
              <p:cNvSpPr/>
              <p:nvPr/>
            </p:nvSpPr>
            <p:spPr>
              <a:xfrm>
                <a:off x="4047389" y="3123605"/>
                <a:ext cx="2700000" cy="45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Distribution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="" xmlns:a16="http://schemas.microsoft.com/office/drawing/2014/main" id="{58B6CAD9-A51F-45CA-BEF8-4748929CB2B1}"/>
                  </a:ext>
                </a:extLst>
              </p:cNvPr>
              <p:cNvSpPr/>
              <p:nvPr/>
            </p:nvSpPr>
            <p:spPr>
              <a:xfrm>
                <a:off x="4047389" y="1123401"/>
                <a:ext cx="2700000" cy="45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Scalar</a:t>
                </a:r>
                <a:endParaRPr lang="nl-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="" xmlns:a16="http://schemas.microsoft.com/office/drawing/2014/main" id="{C57C904F-E457-4FCA-9AE8-272794BF5C44}"/>
                </a:ext>
              </a:extLst>
            </p:cNvPr>
            <p:cNvSpPr/>
            <p:nvPr/>
          </p:nvSpPr>
          <p:spPr>
            <a:xfrm>
              <a:off x="4047389" y="3777466"/>
              <a:ext cx="2700000" cy="45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Non-</a:t>
              </a:r>
              <a:r>
                <a:rPr lang="nl-NL" sz="1000" b="1" dirty="0" err="1">
                  <a:solidFill>
                    <a:schemeClr val="tx1"/>
                  </a:solidFill>
                </a:rPr>
                <a:t>Learnable</a:t>
              </a:r>
              <a:r>
                <a:rPr lang="nl-NL" sz="1000" b="1" dirty="0">
                  <a:solidFill>
                    <a:schemeClr val="tx1"/>
                  </a:solidFill>
                </a:rPr>
                <a:t> </a:t>
              </a:r>
              <a:r>
                <a:rPr lang="nl-NL" sz="1000" b="1" dirty="0" err="1">
                  <a:solidFill>
                    <a:schemeClr val="tx1"/>
                  </a:solidFill>
                </a:rPr>
                <a:t>Transformations</a:t>
              </a:r>
              <a:endParaRPr lang="nl-NL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ep 2">
            <a:extLst>
              <a:ext uri="{FF2B5EF4-FFF2-40B4-BE49-F238E27FC236}">
                <a16:creationId xmlns="" xmlns:a16="http://schemas.microsoft.com/office/drawing/2014/main" id="{95175963-C4B8-4222-B78B-10ADD30DA9A8}"/>
              </a:ext>
            </a:extLst>
          </p:cNvPr>
          <p:cNvGrpSpPr/>
          <p:nvPr/>
        </p:nvGrpSpPr>
        <p:grpSpPr>
          <a:xfrm>
            <a:off x="2836645" y="854008"/>
            <a:ext cx="3159087" cy="2882767"/>
            <a:chOff x="2836645" y="854008"/>
            <a:chExt cx="3159087" cy="2882767"/>
          </a:xfrm>
        </p:grpSpPr>
        <p:grpSp>
          <p:nvGrpSpPr>
            <p:cNvPr id="2" name="Groep 1">
              <a:extLst>
                <a:ext uri="{FF2B5EF4-FFF2-40B4-BE49-F238E27FC236}">
                  <a16:creationId xmlns="" xmlns:a16="http://schemas.microsoft.com/office/drawing/2014/main" id="{8253C0B2-EC46-45CD-BFD2-39CBBC8FDC13}"/>
                </a:ext>
              </a:extLst>
            </p:cNvPr>
            <p:cNvGrpSpPr/>
            <p:nvPr/>
          </p:nvGrpSpPr>
          <p:grpSpPr>
            <a:xfrm>
              <a:off x="2836645" y="854008"/>
              <a:ext cx="2870575" cy="2882767"/>
              <a:chOff x="2836645" y="854008"/>
              <a:chExt cx="2870575" cy="2882767"/>
            </a:xfrm>
          </p:grpSpPr>
          <p:sp>
            <p:nvSpPr>
              <p:cNvPr id="40" name="Trapezium 39">
                <a:extLst>
                  <a:ext uri="{FF2B5EF4-FFF2-40B4-BE49-F238E27FC236}">
                    <a16:creationId xmlns="" xmlns:a16="http://schemas.microsoft.com/office/drawing/2014/main" id="{C35E80D1-AB13-4441-9185-50E87A3FE90F}"/>
                  </a:ext>
                </a:extLst>
              </p:cNvPr>
              <p:cNvSpPr/>
              <p:nvPr/>
            </p:nvSpPr>
            <p:spPr>
              <a:xfrm rot="5400000">
                <a:off x="2975957" y="1285599"/>
                <a:ext cx="2882767" cy="2019586"/>
              </a:xfrm>
              <a:prstGeom prst="trapezoid">
                <a:avLst>
                  <a:gd name="adj" fmla="val 28469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dirty="0">
                    <a:solidFill>
                      <a:schemeClr val="tx1"/>
                    </a:solidFill>
                  </a:rPr>
                  <a:t> Network</a:t>
                </a:r>
              </a:p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q</a:t>
                </a:r>
                <a:r>
                  <a:rPr lang="nl-NL" baseline="-25000" dirty="0" err="1">
                    <a:solidFill>
                      <a:schemeClr val="tx1"/>
                    </a:solidFill>
                  </a:rPr>
                  <a:t>φ</a:t>
                </a:r>
                <a:r>
                  <a:rPr lang="nl-NL" dirty="0">
                    <a:solidFill>
                      <a:schemeClr val="tx1"/>
                    </a:solidFill>
                  </a:rPr>
                  <a:t>(</a:t>
                </a:r>
                <a:r>
                  <a:rPr lang="nl-NL" dirty="0" err="1">
                    <a:solidFill>
                      <a:schemeClr val="tx1"/>
                    </a:solidFill>
                  </a:rPr>
                  <a:t>z|x</a:t>
                </a:r>
                <a:r>
                  <a:rPr lang="nl-NL" dirty="0">
                    <a:solidFill>
                      <a:schemeClr val="tx1"/>
                    </a:solidFill>
                  </a:rPr>
                  <a:t>)</a:t>
                </a:r>
                <a:endParaRPr lang="nl-NL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="" xmlns:a16="http://schemas.microsoft.com/office/drawing/2014/main" id="{2156F077-236B-4B24-AC2B-27E2724B898F}"/>
                  </a:ext>
                </a:extLst>
              </p:cNvPr>
              <p:cNvSpPr/>
              <p:nvPr/>
            </p:nvSpPr>
            <p:spPr>
              <a:xfrm>
                <a:off x="2836645" y="854008"/>
                <a:ext cx="577024" cy="28827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Input (X)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="" xmlns:a16="http://schemas.microsoft.com/office/drawing/2014/main" id="{0025DDC2-095F-43C6-8874-A91A2256846B}"/>
                  </a:ext>
                </a:extLst>
              </p:cNvPr>
              <p:cNvSpPr/>
              <p:nvPr/>
            </p:nvSpPr>
            <p:spPr>
              <a:xfrm>
                <a:off x="5418708" y="1424511"/>
                <a:ext cx="288512" cy="1728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z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hthoek 18">
              <a:extLst>
                <a:ext uri="{FF2B5EF4-FFF2-40B4-BE49-F238E27FC236}">
                  <a16:creationId xmlns="" xmlns:a16="http://schemas.microsoft.com/office/drawing/2014/main" id="{CD3C1B15-5204-439B-8FCA-59D8AB672147}"/>
                </a:ext>
              </a:extLst>
            </p:cNvPr>
            <p:cNvSpPr/>
            <p:nvPr/>
          </p:nvSpPr>
          <p:spPr>
            <a:xfrm>
              <a:off x="5707220" y="1424512"/>
              <a:ext cx="288512" cy="172869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400" dirty="0" err="1">
                  <a:solidFill>
                    <a:schemeClr val="tx1"/>
                  </a:solidFill>
                </a:rPr>
                <a:t>Cosine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ep 3">
            <a:extLst>
              <a:ext uri="{FF2B5EF4-FFF2-40B4-BE49-F238E27FC236}">
                <a16:creationId xmlns="" xmlns:a16="http://schemas.microsoft.com/office/drawing/2014/main" id="{91588F9B-A69C-4B11-96DB-EE09582B56F0}"/>
              </a:ext>
            </a:extLst>
          </p:cNvPr>
          <p:cNvGrpSpPr/>
          <p:nvPr/>
        </p:nvGrpSpPr>
        <p:grpSpPr>
          <a:xfrm>
            <a:off x="6786860" y="847958"/>
            <a:ext cx="3161391" cy="2882767"/>
            <a:chOff x="6786860" y="847958"/>
            <a:chExt cx="3161391" cy="2882767"/>
          </a:xfrm>
        </p:grpSpPr>
        <p:grpSp>
          <p:nvGrpSpPr>
            <p:cNvPr id="14" name="Groep 13">
              <a:extLst>
                <a:ext uri="{FF2B5EF4-FFF2-40B4-BE49-F238E27FC236}">
                  <a16:creationId xmlns="" xmlns:a16="http://schemas.microsoft.com/office/drawing/2014/main" id="{1951D888-7C57-4BBC-86DD-63EB5FEAA4AE}"/>
                </a:ext>
              </a:extLst>
            </p:cNvPr>
            <p:cNvGrpSpPr/>
            <p:nvPr/>
          </p:nvGrpSpPr>
          <p:grpSpPr>
            <a:xfrm>
              <a:off x="6786860" y="847958"/>
              <a:ext cx="2879000" cy="2882767"/>
              <a:chOff x="2836645" y="854008"/>
              <a:chExt cx="2879000" cy="2882767"/>
            </a:xfrm>
          </p:grpSpPr>
          <p:sp>
            <p:nvSpPr>
              <p:cNvPr id="15" name="Trapezium 14">
                <a:extLst>
                  <a:ext uri="{FF2B5EF4-FFF2-40B4-BE49-F238E27FC236}">
                    <a16:creationId xmlns="" xmlns:a16="http://schemas.microsoft.com/office/drawing/2014/main" id="{6EC94E43-323B-49B8-8CD2-7E68AE0BE22F}"/>
                  </a:ext>
                </a:extLst>
              </p:cNvPr>
              <p:cNvSpPr/>
              <p:nvPr/>
            </p:nvSpPr>
            <p:spPr>
              <a:xfrm rot="5400000">
                <a:off x="2975957" y="1285599"/>
                <a:ext cx="2882767" cy="2019586"/>
              </a:xfrm>
              <a:prstGeom prst="trapezoid">
                <a:avLst>
                  <a:gd name="adj" fmla="val 28469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Random</a:t>
                </a:r>
              </a:p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Kitchen </a:t>
                </a:r>
                <a:r>
                  <a:rPr lang="nl-NL" dirty="0" err="1">
                    <a:solidFill>
                      <a:schemeClr val="tx1"/>
                    </a:solidFill>
                  </a:rPr>
                  <a:t>Sinks</a:t>
                </a:r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q</a:t>
                </a:r>
                <a:r>
                  <a:rPr lang="nl-NL" baseline="-25000" dirty="0" err="1">
                    <a:solidFill>
                      <a:schemeClr val="tx1"/>
                    </a:solidFill>
                  </a:rPr>
                  <a:t>φ</a:t>
                </a:r>
                <a:r>
                  <a:rPr lang="nl-NL" dirty="0">
                    <a:solidFill>
                      <a:schemeClr val="tx1"/>
                    </a:solidFill>
                  </a:rPr>
                  <a:t>(</a:t>
                </a:r>
                <a:r>
                  <a:rPr lang="nl-NL" dirty="0" err="1">
                    <a:solidFill>
                      <a:schemeClr val="tx1"/>
                    </a:solidFill>
                  </a:rPr>
                  <a:t>z|x</a:t>
                </a:r>
                <a:r>
                  <a:rPr lang="nl-NL" dirty="0">
                    <a:solidFill>
                      <a:schemeClr val="tx1"/>
                    </a:solidFill>
                  </a:rPr>
                  <a:t>)</a:t>
                </a:r>
                <a:endParaRPr lang="nl-NL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="" xmlns:a16="http://schemas.microsoft.com/office/drawing/2014/main" id="{971E65F7-9C23-431F-BFD0-E2C7AFD9B273}"/>
                  </a:ext>
                </a:extLst>
              </p:cNvPr>
              <p:cNvSpPr/>
              <p:nvPr/>
            </p:nvSpPr>
            <p:spPr>
              <a:xfrm>
                <a:off x="2836645" y="854008"/>
                <a:ext cx="577024" cy="28827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Input (X)</a:t>
                </a:r>
              </a:p>
            </p:txBody>
          </p:sp>
          <p:sp>
            <p:nvSpPr>
              <p:cNvPr id="17" name="Rechthoek 16">
                <a:extLst>
                  <a:ext uri="{FF2B5EF4-FFF2-40B4-BE49-F238E27FC236}">
                    <a16:creationId xmlns="" xmlns:a16="http://schemas.microsoft.com/office/drawing/2014/main" id="{0FE5A34D-4A05-4DD5-B644-BD09B5F489CE}"/>
                  </a:ext>
                </a:extLst>
              </p:cNvPr>
              <p:cNvSpPr/>
              <p:nvPr/>
            </p:nvSpPr>
            <p:spPr>
              <a:xfrm>
                <a:off x="5427133" y="1424512"/>
                <a:ext cx="288512" cy="17347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z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hthoek 20">
              <a:extLst>
                <a:ext uri="{FF2B5EF4-FFF2-40B4-BE49-F238E27FC236}">
                  <a16:creationId xmlns="" xmlns:a16="http://schemas.microsoft.com/office/drawing/2014/main" id="{97EB7AB1-A31D-4A20-972D-986B2490D0F1}"/>
                </a:ext>
              </a:extLst>
            </p:cNvPr>
            <p:cNvSpPr/>
            <p:nvPr/>
          </p:nvSpPr>
          <p:spPr>
            <a:xfrm>
              <a:off x="9659739" y="1424512"/>
              <a:ext cx="288512" cy="172869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400" dirty="0" err="1">
                  <a:solidFill>
                    <a:schemeClr val="tx1"/>
                  </a:solidFill>
                </a:rPr>
                <a:t>Cosine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hthoek 22">
            <a:extLst>
              <a:ext uri="{FF2B5EF4-FFF2-40B4-BE49-F238E27FC236}">
                <a16:creationId xmlns="" xmlns:a16="http://schemas.microsoft.com/office/drawing/2014/main" id="{926916F6-F44D-419D-A54B-28941C5EA283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Non-</a:t>
            </a:r>
            <a:r>
              <a:rPr lang="nl-NL" sz="1400" dirty="0" err="1"/>
              <a:t>Learnable</a:t>
            </a:r>
            <a:r>
              <a:rPr lang="nl-NL" sz="1400" dirty="0"/>
              <a:t> Encoders</a:t>
            </a:r>
          </a:p>
        </p:txBody>
      </p:sp>
    </p:spTree>
    <p:extLst>
      <p:ext uri="{BB962C8B-B14F-4D97-AF65-F5344CB8AC3E}">
        <p14:creationId xmlns:p14="http://schemas.microsoft.com/office/powerpoint/2010/main" val="36266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>
            <a:extLst>
              <a:ext uri="{FF2B5EF4-FFF2-40B4-BE49-F238E27FC236}">
                <a16:creationId xmlns="" xmlns:a16="http://schemas.microsoft.com/office/drawing/2014/main" id="{73BF69DC-7FC2-4BA5-9667-D31DC8A082A5}"/>
              </a:ext>
            </a:extLst>
          </p:cNvPr>
          <p:cNvGrpSpPr/>
          <p:nvPr/>
        </p:nvGrpSpPr>
        <p:grpSpPr>
          <a:xfrm>
            <a:off x="312751" y="453091"/>
            <a:ext cx="1937605" cy="2157637"/>
            <a:chOff x="4047388" y="1110524"/>
            <a:chExt cx="2700001" cy="3116942"/>
          </a:xfrm>
        </p:grpSpPr>
        <p:grpSp>
          <p:nvGrpSpPr>
            <p:cNvPr id="30" name="Groep 29">
              <a:extLst>
                <a:ext uri="{FF2B5EF4-FFF2-40B4-BE49-F238E27FC236}">
                  <a16:creationId xmlns="" xmlns:a16="http://schemas.microsoft.com/office/drawing/2014/main" id="{702553F5-BADF-460D-8BDD-F8670155C75B}"/>
                </a:ext>
              </a:extLst>
            </p:cNvPr>
            <p:cNvGrpSpPr/>
            <p:nvPr/>
          </p:nvGrpSpPr>
          <p:grpSpPr>
            <a:xfrm>
              <a:off x="4047388" y="1110524"/>
              <a:ext cx="2700001" cy="2450204"/>
              <a:chOff x="4047388" y="1123401"/>
              <a:chExt cx="2700001" cy="2450204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="" xmlns:a16="http://schemas.microsoft.com/office/drawing/2014/main" id="{7A12C927-F60E-4A54-94B8-9B2506EADD79}"/>
                  </a:ext>
                </a:extLst>
              </p:cNvPr>
              <p:cNvSpPr/>
              <p:nvPr/>
            </p:nvSpPr>
            <p:spPr>
              <a:xfrm>
                <a:off x="4047388" y="1790137"/>
                <a:ext cx="2700000" cy="45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Vector</a:t>
                </a:r>
                <a:endParaRPr lang="nl-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="" xmlns:a16="http://schemas.microsoft.com/office/drawing/2014/main" id="{E405E10F-916D-4A4F-8821-C6F68F79E915}"/>
                  </a:ext>
                </a:extLst>
              </p:cNvPr>
              <p:cNvSpPr/>
              <p:nvPr/>
            </p:nvSpPr>
            <p:spPr>
              <a:xfrm>
                <a:off x="4047389" y="2456872"/>
                <a:ext cx="2700000" cy="45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sz="1400" b="1" dirty="0">
                    <a:solidFill>
                      <a:schemeClr val="tx1"/>
                    </a:solidFill>
                  </a:rPr>
                  <a:t> Network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="" xmlns:a16="http://schemas.microsoft.com/office/drawing/2014/main" id="{0845E348-7608-4028-BB37-4CF5EA3B5A76}"/>
                  </a:ext>
                </a:extLst>
              </p:cNvPr>
              <p:cNvSpPr/>
              <p:nvPr/>
            </p:nvSpPr>
            <p:spPr>
              <a:xfrm>
                <a:off x="4047389" y="3123605"/>
                <a:ext cx="2700000" cy="45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Distribution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="" xmlns:a16="http://schemas.microsoft.com/office/drawing/2014/main" id="{58B6CAD9-A51F-45CA-BEF8-4748929CB2B1}"/>
                  </a:ext>
                </a:extLst>
              </p:cNvPr>
              <p:cNvSpPr/>
              <p:nvPr/>
            </p:nvSpPr>
            <p:spPr>
              <a:xfrm>
                <a:off x="4047389" y="1123401"/>
                <a:ext cx="2700000" cy="45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Scalar</a:t>
                </a:r>
                <a:endParaRPr lang="nl-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="" xmlns:a16="http://schemas.microsoft.com/office/drawing/2014/main" id="{C57C904F-E457-4FCA-9AE8-272794BF5C44}"/>
                </a:ext>
              </a:extLst>
            </p:cNvPr>
            <p:cNvSpPr/>
            <p:nvPr/>
          </p:nvSpPr>
          <p:spPr>
            <a:xfrm>
              <a:off x="4047389" y="3777466"/>
              <a:ext cx="2700000" cy="45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Non-</a:t>
              </a:r>
              <a:r>
                <a:rPr lang="nl-NL" sz="1000" b="1" dirty="0" err="1">
                  <a:solidFill>
                    <a:schemeClr val="tx1"/>
                  </a:solidFill>
                </a:rPr>
                <a:t>Learnable</a:t>
              </a:r>
              <a:r>
                <a:rPr lang="nl-NL" sz="1000" b="1" dirty="0">
                  <a:solidFill>
                    <a:schemeClr val="tx1"/>
                  </a:solidFill>
                </a:rPr>
                <a:t> </a:t>
              </a:r>
              <a:r>
                <a:rPr lang="nl-NL" sz="1000" b="1" dirty="0" err="1">
                  <a:solidFill>
                    <a:schemeClr val="tx1"/>
                  </a:solidFill>
                </a:rPr>
                <a:t>Transformations</a:t>
              </a:r>
              <a:endParaRPr lang="nl-NL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ep 2">
            <a:extLst>
              <a:ext uri="{FF2B5EF4-FFF2-40B4-BE49-F238E27FC236}">
                <a16:creationId xmlns="" xmlns:a16="http://schemas.microsoft.com/office/drawing/2014/main" id="{3FC2D8E3-9B1A-48AD-97A0-8C206309AF0C}"/>
              </a:ext>
            </a:extLst>
          </p:cNvPr>
          <p:cNvGrpSpPr/>
          <p:nvPr/>
        </p:nvGrpSpPr>
        <p:grpSpPr>
          <a:xfrm>
            <a:off x="2836645" y="854008"/>
            <a:ext cx="3159087" cy="2882767"/>
            <a:chOff x="2836645" y="854008"/>
            <a:chExt cx="3159087" cy="2882767"/>
          </a:xfrm>
        </p:grpSpPr>
        <p:grpSp>
          <p:nvGrpSpPr>
            <p:cNvPr id="2" name="Groep 1">
              <a:extLst>
                <a:ext uri="{FF2B5EF4-FFF2-40B4-BE49-F238E27FC236}">
                  <a16:creationId xmlns="" xmlns:a16="http://schemas.microsoft.com/office/drawing/2014/main" id="{8253C0B2-EC46-45CD-BFD2-39CBBC8FDC13}"/>
                </a:ext>
              </a:extLst>
            </p:cNvPr>
            <p:cNvGrpSpPr/>
            <p:nvPr/>
          </p:nvGrpSpPr>
          <p:grpSpPr>
            <a:xfrm>
              <a:off x="2836645" y="854008"/>
              <a:ext cx="2870575" cy="2882767"/>
              <a:chOff x="2836645" y="854008"/>
              <a:chExt cx="2870575" cy="2882767"/>
            </a:xfrm>
          </p:grpSpPr>
          <p:sp>
            <p:nvSpPr>
              <p:cNvPr id="40" name="Trapezium 39">
                <a:extLst>
                  <a:ext uri="{FF2B5EF4-FFF2-40B4-BE49-F238E27FC236}">
                    <a16:creationId xmlns="" xmlns:a16="http://schemas.microsoft.com/office/drawing/2014/main" id="{C35E80D1-AB13-4441-9185-50E87A3FE90F}"/>
                  </a:ext>
                </a:extLst>
              </p:cNvPr>
              <p:cNvSpPr/>
              <p:nvPr/>
            </p:nvSpPr>
            <p:spPr>
              <a:xfrm rot="5400000">
                <a:off x="2975957" y="1285599"/>
                <a:ext cx="2882767" cy="2019586"/>
              </a:xfrm>
              <a:prstGeom prst="trapezoid">
                <a:avLst>
                  <a:gd name="adj" fmla="val 28469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dirty="0">
                    <a:solidFill>
                      <a:schemeClr val="tx1"/>
                    </a:solidFill>
                  </a:rPr>
                  <a:t> Network</a:t>
                </a:r>
              </a:p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q</a:t>
                </a:r>
                <a:r>
                  <a:rPr lang="nl-NL" baseline="-25000" dirty="0" err="1">
                    <a:solidFill>
                      <a:schemeClr val="tx1"/>
                    </a:solidFill>
                  </a:rPr>
                  <a:t>φ</a:t>
                </a:r>
                <a:r>
                  <a:rPr lang="nl-NL" dirty="0">
                    <a:solidFill>
                      <a:schemeClr val="tx1"/>
                    </a:solidFill>
                  </a:rPr>
                  <a:t>(</a:t>
                </a:r>
                <a:r>
                  <a:rPr lang="nl-NL" dirty="0" err="1">
                    <a:solidFill>
                      <a:schemeClr val="tx1"/>
                    </a:solidFill>
                  </a:rPr>
                  <a:t>z|x</a:t>
                </a:r>
                <a:r>
                  <a:rPr lang="nl-NL" dirty="0">
                    <a:solidFill>
                      <a:schemeClr val="tx1"/>
                    </a:solidFill>
                  </a:rPr>
                  <a:t>)</a:t>
                </a:r>
                <a:endParaRPr lang="nl-NL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="" xmlns:a16="http://schemas.microsoft.com/office/drawing/2014/main" id="{2156F077-236B-4B24-AC2B-27E2724B898F}"/>
                  </a:ext>
                </a:extLst>
              </p:cNvPr>
              <p:cNvSpPr/>
              <p:nvPr/>
            </p:nvSpPr>
            <p:spPr>
              <a:xfrm>
                <a:off x="2836645" y="854008"/>
                <a:ext cx="577024" cy="28827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Input (X)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="" xmlns:a16="http://schemas.microsoft.com/office/drawing/2014/main" id="{0025DDC2-095F-43C6-8874-A91A2256846B}"/>
                  </a:ext>
                </a:extLst>
              </p:cNvPr>
              <p:cNvSpPr/>
              <p:nvPr/>
            </p:nvSpPr>
            <p:spPr>
              <a:xfrm>
                <a:off x="5418708" y="1424511"/>
                <a:ext cx="288512" cy="172869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Single </a:t>
                </a:r>
                <a:r>
                  <a:rPr lang="nl-NL" sz="1400" dirty="0" err="1">
                    <a:solidFill>
                      <a:schemeClr val="tx1"/>
                    </a:solidFill>
                  </a:rPr>
                  <a:t>Layer</a:t>
                </a:r>
                <a:endParaRPr lang="nl-NL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hthoek 18">
              <a:extLst>
                <a:ext uri="{FF2B5EF4-FFF2-40B4-BE49-F238E27FC236}">
                  <a16:creationId xmlns="" xmlns:a16="http://schemas.microsoft.com/office/drawing/2014/main" id="{CD3C1B15-5204-439B-8FCA-59D8AB672147}"/>
                </a:ext>
              </a:extLst>
            </p:cNvPr>
            <p:cNvSpPr/>
            <p:nvPr/>
          </p:nvSpPr>
          <p:spPr>
            <a:xfrm>
              <a:off x="5707220" y="1424512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="" xmlns:a16="http://schemas.microsoft.com/office/drawing/2014/main" id="{C9A5595F-B000-4EF8-B0B1-234D87D3D7DA}"/>
                </a:ext>
              </a:extLst>
            </p:cNvPr>
            <p:cNvSpPr/>
            <p:nvPr/>
          </p:nvSpPr>
          <p:spPr>
            <a:xfrm>
              <a:off x="5707220" y="2294427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ep 3">
            <a:extLst>
              <a:ext uri="{FF2B5EF4-FFF2-40B4-BE49-F238E27FC236}">
                <a16:creationId xmlns="" xmlns:a16="http://schemas.microsoft.com/office/drawing/2014/main" id="{9EF9841E-261E-476F-B7A1-759ADAFCD29B}"/>
              </a:ext>
            </a:extLst>
          </p:cNvPr>
          <p:cNvGrpSpPr/>
          <p:nvPr/>
        </p:nvGrpSpPr>
        <p:grpSpPr>
          <a:xfrm>
            <a:off x="6786860" y="847958"/>
            <a:ext cx="3161391" cy="2882767"/>
            <a:chOff x="6786860" y="847958"/>
            <a:chExt cx="3161391" cy="2882767"/>
          </a:xfrm>
        </p:grpSpPr>
        <p:grpSp>
          <p:nvGrpSpPr>
            <p:cNvPr id="14" name="Groep 13">
              <a:extLst>
                <a:ext uri="{FF2B5EF4-FFF2-40B4-BE49-F238E27FC236}">
                  <a16:creationId xmlns="" xmlns:a16="http://schemas.microsoft.com/office/drawing/2014/main" id="{1951D888-7C57-4BBC-86DD-63EB5FEAA4AE}"/>
                </a:ext>
              </a:extLst>
            </p:cNvPr>
            <p:cNvGrpSpPr/>
            <p:nvPr/>
          </p:nvGrpSpPr>
          <p:grpSpPr>
            <a:xfrm>
              <a:off x="6786860" y="847958"/>
              <a:ext cx="2879000" cy="2882767"/>
              <a:chOff x="2836645" y="854008"/>
              <a:chExt cx="2879000" cy="2882767"/>
            </a:xfrm>
          </p:grpSpPr>
          <p:sp>
            <p:nvSpPr>
              <p:cNvPr id="15" name="Trapezium 14">
                <a:extLst>
                  <a:ext uri="{FF2B5EF4-FFF2-40B4-BE49-F238E27FC236}">
                    <a16:creationId xmlns="" xmlns:a16="http://schemas.microsoft.com/office/drawing/2014/main" id="{6EC94E43-323B-49B8-8CD2-7E68AE0BE22F}"/>
                  </a:ext>
                </a:extLst>
              </p:cNvPr>
              <p:cNvSpPr/>
              <p:nvPr/>
            </p:nvSpPr>
            <p:spPr>
              <a:xfrm rot="5400000">
                <a:off x="2975957" y="1285599"/>
                <a:ext cx="2882767" cy="2019586"/>
              </a:xfrm>
              <a:prstGeom prst="trapezoid">
                <a:avLst>
                  <a:gd name="adj" fmla="val 28469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Random</a:t>
                </a:r>
              </a:p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Kitchen </a:t>
                </a:r>
                <a:r>
                  <a:rPr lang="nl-NL" dirty="0" err="1">
                    <a:solidFill>
                      <a:schemeClr val="tx1"/>
                    </a:solidFill>
                  </a:rPr>
                  <a:t>Sinks</a:t>
                </a:r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endParaRPr lang="nl-N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nl-NL" dirty="0" err="1">
                    <a:solidFill>
                      <a:schemeClr val="tx1"/>
                    </a:solidFill>
                  </a:rPr>
                  <a:t>q</a:t>
                </a:r>
                <a:r>
                  <a:rPr lang="nl-NL" baseline="-25000" dirty="0" err="1">
                    <a:solidFill>
                      <a:schemeClr val="tx1"/>
                    </a:solidFill>
                  </a:rPr>
                  <a:t>φ</a:t>
                </a:r>
                <a:r>
                  <a:rPr lang="nl-NL" dirty="0">
                    <a:solidFill>
                      <a:schemeClr val="tx1"/>
                    </a:solidFill>
                  </a:rPr>
                  <a:t>(</a:t>
                </a:r>
                <a:r>
                  <a:rPr lang="nl-NL" dirty="0" err="1">
                    <a:solidFill>
                      <a:schemeClr val="tx1"/>
                    </a:solidFill>
                  </a:rPr>
                  <a:t>z|x</a:t>
                </a:r>
                <a:r>
                  <a:rPr lang="nl-NL" dirty="0">
                    <a:solidFill>
                      <a:schemeClr val="tx1"/>
                    </a:solidFill>
                  </a:rPr>
                  <a:t>)</a:t>
                </a:r>
                <a:endParaRPr lang="nl-NL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="" xmlns:a16="http://schemas.microsoft.com/office/drawing/2014/main" id="{971E65F7-9C23-431F-BFD0-E2C7AFD9B273}"/>
                  </a:ext>
                </a:extLst>
              </p:cNvPr>
              <p:cNvSpPr/>
              <p:nvPr/>
            </p:nvSpPr>
            <p:spPr>
              <a:xfrm>
                <a:off x="2836645" y="854008"/>
                <a:ext cx="577024" cy="28827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Input (X)</a:t>
                </a:r>
              </a:p>
            </p:txBody>
          </p:sp>
          <p:sp>
            <p:nvSpPr>
              <p:cNvPr id="17" name="Rechthoek 16">
                <a:extLst>
                  <a:ext uri="{FF2B5EF4-FFF2-40B4-BE49-F238E27FC236}">
                    <a16:creationId xmlns="" xmlns:a16="http://schemas.microsoft.com/office/drawing/2014/main" id="{0FE5A34D-4A05-4DD5-B644-BD09B5F489CE}"/>
                  </a:ext>
                </a:extLst>
              </p:cNvPr>
              <p:cNvSpPr/>
              <p:nvPr/>
            </p:nvSpPr>
            <p:spPr>
              <a:xfrm>
                <a:off x="5427133" y="1424512"/>
                <a:ext cx="288512" cy="17347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Single </a:t>
                </a:r>
                <a:r>
                  <a:rPr lang="nl-NL" sz="1400" dirty="0" err="1">
                    <a:solidFill>
                      <a:schemeClr val="tx1"/>
                    </a:solidFill>
                  </a:rPr>
                  <a:t>Layer</a:t>
                </a:r>
                <a:endParaRPr lang="nl-NL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hthoek 20">
              <a:extLst>
                <a:ext uri="{FF2B5EF4-FFF2-40B4-BE49-F238E27FC236}">
                  <a16:creationId xmlns="" xmlns:a16="http://schemas.microsoft.com/office/drawing/2014/main" id="{97EB7AB1-A31D-4A20-972D-986B2490D0F1}"/>
                </a:ext>
              </a:extLst>
            </p:cNvPr>
            <p:cNvSpPr/>
            <p:nvPr/>
          </p:nvSpPr>
          <p:spPr>
            <a:xfrm>
              <a:off x="9659739" y="1424512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µ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="" xmlns:a16="http://schemas.microsoft.com/office/drawing/2014/main" id="{78A5AF5A-689E-4DC0-8532-CCAA0998C8FC}"/>
                </a:ext>
              </a:extLst>
            </p:cNvPr>
            <p:cNvSpPr/>
            <p:nvPr/>
          </p:nvSpPr>
          <p:spPr>
            <a:xfrm>
              <a:off x="9659739" y="2294427"/>
              <a:ext cx="288512" cy="86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hthoek 22">
            <a:extLst>
              <a:ext uri="{FF2B5EF4-FFF2-40B4-BE49-F238E27FC236}">
                <a16:creationId xmlns="" xmlns:a16="http://schemas.microsoft.com/office/drawing/2014/main" id="{926916F6-F44D-419D-A54B-28941C5EA283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Partially</a:t>
            </a:r>
            <a:r>
              <a:rPr lang="nl-NL" sz="1400" dirty="0"/>
              <a:t> </a:t>
            </a:r>
            <a:r>
              <a:rPr lang="nl-NL" sz="1400" dirty="0" err="1"/>
              <a:t>Learnable</a:t>
            </a:r>
            <a:r>
              <a:rPr lang="nl-NL" sz="1400" dirty="0"/>
              <a:t> Encoders</a:t>
            </a:r>
          </a:p>
        </p:txBody>
      </p:sp>
    </p:spTree>
    <p:extLst>
      <p:ext uri="{BB962C8B-B14F-4D97-AF65-F5344CB8AC3E}">
        <p14:creationId xmlns:p14="http://schemas.microsoft.com/office/powerpoint/2010/main" val="37081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3E6AE87C-3510-419F-8283-940EE4BD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59" y="2105931"/>
            <a:ext cx="1830252" cy="1800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="" xmlns:a16="http://schemas.microsoft.com/office/drawing/2014/main" id="{9D55E3DE-122F-4AD3-87F5-DB412281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70" y="845931"/>
            <a:ext cx="2004201" cy="1800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7E152BD4-3AC1-4992-ABA8-8B28E485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700" y="845931"/>
            <a:ext cx="2004201" cy="1800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4FE3815A-62B6-436D-82B7-8330F0DAD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670" y="3356349"/>
            <a:ext cx="2007983" cy="1800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FEBC8B6F-EA51-45AA-978E-3AFF32DE0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482" y="3356349"/>
            <a:ext cx="2011764" cy="1800000"/>
          </a:xfrm>
          <a:prstGeom prst="rect">
            <a:avLst/>
          </a:prstGeom>
        </p:spPr>
      </p:pic>
      <p:grpSp>
        <p:nvGrpSpPr>
          <p:cNvPr id="11" name="Groep 10">
            <a:extLst>
              <a:ext uri="{FF2B5EF4-FFF2-40B4-BE49-F238E27FC236}">
                <a16:creationId xmlns="" xmlns:a16="http://schemas.microsoft.com/office/drawing/2014/main" id="{5E40AE2E-B3FD-491A-A44C-AC61D5A2E3A9}"/>
              </a:ext>
            </a:extLst>
          </p:cNvPr>
          <p:cNvGrpSpPr/>
          <p:nvPr/>
        </p:nvGrpSpPr>
        <p:grpSpPr>
          <a:xfrm>
            <a:off x="312751" y="453091"/>
            <a:ext cx="1937605" cy="2157637"/>
            <a:chOff x="4047388" y="1110524"/>
            <a:chExt cx="2700001" cy="3116942"/>
          </a:xfrm>
        </p:grpSpPr>
        <p:grpSp>
          <p:nvGrpSpPr>
            <p:cNvPr id="12" name="Groep 11">
              <a:extLst>
                <a:ext uri="{FF2B5EF4-FFF2-40B4-BE49-F238E27FC236}">
                  <a16:creationId xmlns="" xmlns:a16="http://schemas.microsoft.com/office/drawing/2014/main" id="{F427E2D9-E105-4CC1-BD3F-D3AF21777AEA}"/>
                </a:ext>
              </a:extLst>
            </p:cNvPr>
            <p:cNvGrpSpPr/>
            <p:nvPr/>
          </p:nvGrpSpPr>
          <p:grpSpPr>
            <a:xfrm>
              <a:off x="4047388" y="1110524"/>
              <a:ext cx="2700001" cy="2450204"/>
              <a:chOff x="4047388" y="1123401"/>
              <a:chExt cx="2700001" cy="2450204"/>
            </a:xfrm>
          </p:grpSpPr>
          <p:sp>
            <p:nvSpPr>
              <p:cNvPr id="14" name="Rechthoek 13">
                <a:extLst>
                  <a:ext uri="{FF2B5EF4-FFF2-40B4-BE49-F238E27FC236}">
                    <a16:creationId xmlns="" xmlns:a16="http://schemas.microsoft.com/office/drawing/2014/main" id="{E6ED7C5A-4DAD-430A-B153-C7470E52A5FF}"/>
                  </a:ext>
                </a:extLst>
              </p:cNvPr>
              <p:cNvSpPr/>
              <p:nvPr/>
            </p:nvSpPr>
            <p:spPr>
              <a:xfrm>
                <a:off x="4047388" y="1790137"/>
                <a:ext cx="2700000" cy="45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Vector</a:t>
                </a:r>
                <a:endParaRPr lang="nl-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hoek 14">
                <a:extLst>
                  <a:ext uri="{FF2B5EF4-FFF2-40B4-BE49-F238E27FC236}">
                    <a16:creationId xmlns="" xmlns:a16="http://schemas.microsoft.com/office/drawing/2014/main" id="{55B86A89-70AA-4002-8397-76226402B149}"/>
                  </a:ext>
                </a:extLst>
              </p:cNvPr>
              <p:cNvSpPr/>
              <p:nvPr/>
            </p:nvSpPr>
            <p:spPr>
              <a:xfrm>
                <a:off x="4047389" y="2456872"/>
                <a:ext cx="2700000" cy="45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Neural</a:t>
                </a:r>
                <a:r>
                  <a:rPr lang="nl-NL" sz="1400" b="1" dirty="0">
                    <a:solidFill>
                      <a:schemeClr val="tx1"/>
                    </a:solidFill>
                  </a:rPr>
                  <a:t> Network</a:t>
                </a: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="" xmlns:a16="http://schemas.microsoft.com/office/drawing/2014/main" id="{B8134F9D-1803-4E7D-B8D9-FDC43F48D96F}"/>
                  </a:ext>
                </a:extLst>
              </p:cNvPr>
              <p:cNvSpPr/>
              <p:nvPr/>
            </p:nvSpPr>
            <p:spPr>
              <a:xfrm>
                <a:off x="4047389" y="3123605"/>
                <a:ext cx="2700000" cy="45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>
                    <a:solidFill>
                      <a:schemeClr val="tx1"/>
                    </a:solidFill>
                  </a:rPr>
                  <a:t>Distribution</a:t>
                </a:r>
              </a:p>
            </p:txBody>
          </p:sp>
          <p:sp>
            <p:nvSpPr>
              <p:cNvPr id="17" name="Rechthoek 16">
                <a:extLst>
                  <a:ext uri="{FF2B5EF4-FFF2-40B4-BE49-F238E27FC236}">
                    <a16:creationId xmlns="" xmlns:a16="http://schemas.microsoft.com/office/drawing/2014/main" id="{3BCEB78E-5F25-43A4-B90D-4795C99BBCCE}"/>
                  </a:ext>
                </a:extLst>
              </p:cNvPr>
              <p:cNvSpPr/>
              <p:nvPr/>
            </p:nvSpPr>
            <p:spPr>
              <a:xfrm>
                <a:off x="4047389" y="1123401"/>
                <a:ext cx="2700000" cy="45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b="1" dirty="0" err="1">
                    <a:solidFill>
                      <a:schemeClr val="tx1"/>
                    </a:solidFill>
                  </a:rPr>
                  <a:t>Scalar</a:t>
                </a:r>
                <a:endParaRPr lang="nl-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chthoek 12">
              <a:extLst>
                <a:ext uri="{FF2B5EF4-FFF2-40B4-BE49-F238E27FC236}">
                  <a16:creationId xmlns="" xmlns:a16="http://schemas.microsoft.com/office/drawing/2014/main" id="{A9F3D751-FF1F-4DE8-8EB1-AE284869A74C}"/>
                </a:ext>
              </a:extLst>
            </p:cNvPr>
            <p:cNvSpPr/>
            <p:nvPr/>
          </p:nvSpPr>
          <p:spPr>
            <a:xfrm>
              <a:off x="4047389" y="3777466"/>
              <a:ext cx="2700000" cy="45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b="1" dirty="0">
                  <a:solidFill>
                    <a:schemeClr val="tx1"/>
                  </a:solidFill>
                </a:rPr>
                <a:t>Non-</a:t>
              </a:r>
              <a:r>
                <a:rPr lang="nl-NL" sz="1000" b="1" dirty="0" err="1">
                  <a:solidFill>
                    <a:schemeClr val="tx1"/>
                  </a:solidFill>
                </a:rPr>
                <a:t>Learnable</a:t>
              </a:r>
              <a:r>
                <a:rPr lang="nl-NL" sz="1000" b="1" dirty="0">
                  <a:solidFill>
                    <a:schemeClr val="tx1"/>
                  </a:solidFill>
                </a:rPr>
                <a:t> </a:t>
              </a:r>
              <a:r>
                <a:rPr lang="nl-NL" sz="1000" b="1" dirty="0" err="1">
                  <a:solidFill>
                    <a:schemeClr val="tx1"/>
                  </a:solidFill>
                </a:rPr>
                <a:t>Transformations</a:t>
              </a:r>
              <a:endParaRPr lang="nl-NL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hthoek 17">
            <a:extLst>
              <a:ext uri="{FF2B5EF4-FFF2-40B4-BE49-F238E27FC236}">
                <a16:creationId xmlns="" xmlns:a16="http://schemas.microsoft.com/office/drawing/2014/main" id="{20DB6F5A-0A2E-4715-8374-7C0E53418931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Overview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7655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="" xmlns:a16="http://schemas.microsoft.com/office/drawing/2014/main" id="{41756957-7357-466A-A833-A1AEDBCFE320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Data Sets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="" xmlns:a16="http://schemas.microsoft.com/office/drawing/2014/main" id="{8591C3EE-9A45-45D8-8F64-6BC56E6EB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60" y="305491"/>
            <a:ext cx="2340000" cy="234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Afbeelding 8" descr="Afbeelding met pijl&#10;&#10;Automatisch gegenereerde beschrijving">
            <a:extLst>
              <a:ext uri="{FF2B5EF4-FFF2-40B4-BE49-F238E27FC236}">
                <a16:creationId xmlns="" xmlns:a16="http://schemas.microsoft.com/office/drawing/2014/main" id="{FC669DAB-6BF4-481B-B96F-33385CD0D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60" y="305491"/>
            <a:ext cx="2340000" cy="234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1" name="Afbeelding 10" descr="Afbeelding met tekst, verschillend, diverse, bos&#10;&#10;Automatisch gegenereerde beschrijving">
            <a:extLst>
              <a:ext uri="{FF2B5EF4-FFF2-40B4-BE49-F238E27FC236}">
                <a16:creationId xmlns="" xmlns:a16="http://schemas.microsoft.com/office/drawing/2014/main" id="{5FBE6BDF-08EB-4B01-ADD0-FF8D618800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60" y="3005931"/>
            <a:ext cx="2340000" cy="234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="" xmlns:a16="http://schemas.microsoft.com/office/drawing/2014/main" id="{6E5E92A1-C9C4-4C7C-9577-4E40D2BCBD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60" y="3005931"/>
            <a:ext cx="2340000" cy="234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810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="" xmlns:a16="http://schemas.microsoft.com/office/drawing/2014/main" id="{3E4F7087-F9A3-4147-8164-C5644C6CEBC2}"/>
              </a:ext>
            </a:extLst>
          </p:cNvPr>
          <p:cNvSpPr/>
          <p:nvPr/>
        </p:nvSpPr>
        <p:spPr>
          <a:xfrm>
            <a:off x="2106540" y="1924970"/>
            <a:ext cx="3599920" cy="720000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Model </a:t>
            </a:r>
            <a:r>
              <a:rPr lang="nl-NL" dirty="0" err="1"/>
              <a:t>Complexity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="" xmlns:a16="http://schemas.microsoft.com/office/drawing/2014/main" id="{2620195E-B641-40E8-A702-A5E76AD75640}"/>
              </a:ext>
            </a:extLst>
          </p:cNvPr>
          <p:cNvSpPr/>
          <p:nvPr/>
        </p:nvSpPr>
        <p:spPr>
          <a:xfrm>
            <a:off x="2106540" y="3006012"/>
            <a:ext cx="3599920" cy="720000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Reconstruction</a:t>
            </a:r>
            <a:r>
              <a:rPr lang="nl-NL" dirty="0"/>
              <a:t> Error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="" xmlns:a16="http://schemas.microsoft.com/office/drawing/2014/main" id="{90EB6CA2-F3AF-42D5-9933-A5D957954A0F}"/>
              </a:ext>
            </a:extLst>
          </p:cNvPr>
          <p:cNvSpPr/>
          <p:nvPr/>
        </p:nvSpPr>
        <p:spPr>
          <a:xfrm>
            <a:off x="6066460" y="1924970"/>
            <a:ext cx="3599920" cy="720000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Computation</a:t>
            </a:r>
            <a:r>
              <a:rPr lang="nl-NL" dirty="0"/>
              <a:t> Speed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="" xmlns:a16="http://schemas.microsoft.com/office/drawing/2014/main" id="{FE81A3A3-B91F-4881-BD0E-6157C1492B6F}"/>
              </a:ext>
            </a:extLst>
          </p:cNvPr>
          <p:cNvSpPr/>
          <p:nvPr/>
        </p:nvSpPr>
        <p:spPr>
          <a:xfrm>
            <a:off x="6066460" y="3005131"/>
            <a:ext cx="3599920" cy="720000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FID-score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="" xmlns:a16="http://schemas.microsoft.com/office/drawing/2014/main" id="{6B7B555D-E127-4A89-952D-BEF4F78038AD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Evaluation </a:t>
            </a:r>
            <a:r>
              <a:rPr lang="nl-NL" sz="1400" dirty="0" err="1"/>
              <a:t>Metrics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4133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="" xmlns:a16="http://schemas.microsoft.com/office/drawing/2014/main" id="{AA1979B3-484D-4C9B-B270-789BFAF4A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"/>
            <a:ext cx="10693400" cy="6011035"/>
          </a:xfrm>
          <a:prstGeom prst="rect">
            <a:avLst/>
          </a:prstGeom>
        </p:spPr>
      </p:pic>
      <p:sp>
        <p:nvSpPr>
          <p:cNvPr id="3" name="Tijdelijke aanduiding voor dianummer 2" hidden="1">
            <a:extLst>
              <a:ext uri="{FF2B5EF4-FFF2-40B4-BE49-F238E27FC236}">
                <a16:creationId xmlns="" xmlns:a16="http://schemas.microsoft.com/office/drawing/2014/main" id="{AB9B7FC4-EB90-435A-9AF6-CF743FC67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7AAB128-787B-40A8-82DD-8D2D00FF7C38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sp>
        <p:nvSpPr>
          <p:cNvPr id="14" name="Rechthoek 13">
            <a:extLst>
              <a:ext uri="{FF2B5EF4-FFF2-40B4-BE49-F238E27FC236}">
                <a16:creationId xmlns="" xmlns:a16="http://schemas.microsoft.com/office/drawing/2014/main" id="{7401DE96-332B-4CD3-8A5C-30C69A3F930D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MNIST:</a:t>
            </a:r>
          </a:p>
          <a:p>
            <a:pPr algn="ctr"/>
            <a:r>
              <a:rPr lang="nl-NL" sz="1400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40223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="" xmlns:a16="http://schemas.microsoft.com/office/drawing/2014/main" id="{826BC262-F0B2-4E5E-9CA2-C9B54CDD6464}"/>
              </a:ext>
            </a:extLst>
          </p:cNvPr>
          <p:cNvSpPr/>
          <p:nvPr/>
        </p:nvSpPr>
        <p:spPr>
          <a:xfrm>
            <a:off x="1746300" y="1561574"/>
            <a:ext cx="7200800" cy="144016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Questions</a:t>
            </a:r>
            <a:r>
              <a:rPr lang="nl-NL" sz="3200" dirty="0" smtClean="0"/>
              <a:t>?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4456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pijl&#10;&#10;Automatisch gegenereerde beschrijving">
            <a:extLst>
              <a:ext uri="{FF2B5EF4-FFF2-40B4-BE49-F238E27FC236}">
                <a16:creationId xmlns="" xmlns:a16="http://schemas.microsoft.com/office/drawing/2014/main" id="{DEFFD1BE-B887-4411-B6A7-59B65897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00" y="270147"/>
            <a:ext cx="5400000" cy="540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" name="Rechthoek 5">
            <a:extLst>
              <a:ext uri="{FF2B5EF4-FFF2-40B4-BE49-F238E27FC236}">
                <a16:creationId xmlns="" xmlns:a16="http://schemas.microsoft.com/office/drawing/2014/main" id="{BA593DAE-C6DA-477B-AB19-190093550B0C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MNIST: </a:t>
            </a:r>
            <a:r>
              <a:rPr lang="nl-NL" sz="1400" dirty="0" err="1"/>
              <a:t>Generated</a:t>
            </a:r>
            <a:r>
              <a:rPr lang="nl-NL" sz="1400" dirty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5368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="" xmlns:a16="http://schemas.microsoft.com/office/drawing/2014/main" id="{28D4259E-D2D7-498E-9D1C-8AA868649024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Imagenette</a:t>
            </a:r>
            <a:r>
              <a:rPr lang="nl-NL" sz="1400" dirty="0" smtClean="0">
                <a:solidFill>
                  <a:schemeClr val="tx2"/>
                </a:solidFill>
              </a:rPr>
              <a:t>:</a:t>
            </a:r>
          </a:p>
          <a:p>
            <a:pPr algn="ctr"/>
            <a:endParaRPr lang="nl-NL" sz="1400" dirty="0"/>
          </a:p>
        </p:txBody>
      </p:sp>
      <p:pic>
        <p:nvPicPr>
          <p:cNvPr id="9" name="Tijdelijke aanduiding voor inhoud 4" descr="Afbeelding met tekst, verkoopautomaat&#10;&#10;Automatisch gegenereerde beschrijving">
            <a:extLst>
              <a:ext uri="{FF2B5EF4-FFF2-40B4-BE49-F238E27FC236}">
                <a16:creationId xmlns="" xmlns:a16="http://schemas.microsoft.com/office/drawing/2014/main" id="{19898D5D-2DD9-46C2-838A-2E702D47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88"/>
          <a:stretch/>
        </p:blipFill>
        <p:spPr>
          <a:xfrm>
            <a:off x="2128412" y="305228"/>
            <a:ext cx="554288" cy="53649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0" name="Tijdelijke aanduiding voor inhoud 4" descr="Afbeelding met tekst, verkoopautomaat&#10;&#10;Automatisch gegenereerde beschrijving">
            <a:extLst>
              <a:ext uri="{FF2B5EF4-FFF2-40B4-BE49-F238E27FC236}">
                <a16:creationId xmlns="" xmlns:a16="http://schemas.microsoft.com/office/drawing/2014/main" id="{19898D5D-2DD9-46C2-838A-2E702D47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89"/>
          <a:stretch/>
        </p:blipFill>
        <p:spPr>
          <a:xfrm>
            <a:off x="8010700" y="305230"/>
            <a:ext cx="554288" cy="53649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4058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 descr="Afbeelding met tekst, verkoopautomaat&#10;&#10;Automatisch gegenereerde beschrijving">
            <a:extLst>
              <a:ext uri="{FF2B5EF4-FFF2-40B4-BE49-F238E27FC236}">
                <a16:creationId xmlns="" xmlns:a16="http://schemas.microsoft.com/office/drawing/2014/main" id="{19898D5D-2DD9-46C2-838A-2E702D47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8"/>
          <a:stretch/>
        </p:blipFill>
        <p:spPr>
          <a:xfrm>
            <a:off x="7506700" y="305230"/>
            <a:ext cx="1058288" cy="53649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7" name="Tijdelijke aanduiding voor inhoud 4" descr="Afbeelding met tekst, verkoopautomaat&#10;&#10;Automatisch gegenereerde beschrijving">
            <a:extLst>
              <a:ext uri="{FF2B5EF4-FFF2-40B4-BE49-F238E27FC236}">
                <a16:creationId xmlns="" xmlns:a16="http://schemas.microsoft.com/office/drawing/2014/main" id="{19898D5D-2DD9-46C2-838A-2E702D47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58"/>
          <a:stretch/>
        </p:blipFill>
        <p:spPr>
          <a:xfrm>
            <a:off x="2128412" y="305229"/>
            <a:ext cx="1058288" cy="53649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" name="Rechthoek 5">
            <a:extLst>
              <a:ext uri="{FF2B5EF4-FFF2-40B4-BE49-F238E27FC236}">
                <a16:creationId xmlns="" xmlns:a16="http://schemas.microsoft.com/office/drawing/2014/main" id="{28D4259E-D2D7-498E-9D1C-8AA868649024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Imagenette:</a:t>
            </a:r>
          </a:p>
          <a:p>
            <a:pPr algn="ctr"/>
            <a:r>
              <a:rPr lang="nl-NL" sz="1400" dirty="0" err="1" smtClean="0"/>
              <a:t>Reconstruction</a:t>
            </a:r>
            <a:endParaRPr lang="nl-NL" sz="1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0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, verkoopautomaat&#10;&#10;Automatisch gegenereerde beschrijving">
            <a:extLst>
              <a:ext uri="{FF2B5EF4-FFF2-40B4-BE49-F238E27FC236}">
                <a16:creationId xmlns="" xmlns:a16="http://schemas.microsoft.com/office/drawing/2014/main" id="{19898D5D-2DD9-46C2-838A-2E702D479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12" y="305230"/>
            <a:ext cx="6436576" cy="536491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" name="Rechthoek 5">
            <a:extLst>
              <a:ext uri="{FF2B5EF4-FFF2-40B4-BE49-F238E27FC236}">
                <a16:creationId xmlns="" xmlns:a16="http://schemas.microsoft.com/office/drawing/2014/main" id="{28D4259E-D2D7-498E-9D1C-8AA868649024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Imagenette:</a:t>
            </a:r>
          </a:p>
          <a:p>
            <a:pPr algn="ctr"/>
            <a:r>
              <a:rPr lang="nl-NL" sz="1400" dirty="0" err="1"/>
              <a:t>Interpolation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8029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>
            <a:extLst>
              <a:ext uri="{FF2B5EF4-FFF2-40B4-BE49-F238E27FC236}">
                <a16:creationId xmlns="" xmlns:a16="http://schemas.microsoft.com/office/drawing/2014/main" id="{1F25BA9B-3401-4D57-82E5-D5498C1047FF}"/>
              </a:ext>
            </a:extLst>
          </p:cNvPr>
          <p:cNvGrpSpPr>
            <a:grpSpLocks noChangeAspect="1"/>
          </p:cNvGrpSpPr>
          <p:nvPr/>
        </p:nvGrpSpPr>
        <p:grpSpPr>
          <a:xfrm>
            <a:off x="5882736" y="1630059"/>
            <a:ext cx="4500000" cy="3140079"/>
            <a:chOff x="1381878" y="127567"/>
            <a:chExt cx="8252285" cy="5758404"/>
          </a:xfrm>
        </p:grpSpPr>
        <p:sp>
          <p:nvSpPr>
            <p:cNvPr id="30" name="Trapezium 29">
              <a:extLst>
                <a:ext uri="{FF2B5EF4-FFF2-40B4-BE49-F238E27FC236}">
                  <a16:creationId xmlns="" xmlns:a16="http://schemas.microsoft.com/office/drawing/2014/main" id="{E1967A18-7DBF-4230-955C-69CCA53D2BFC}"/>
                </a:ext>
              </a:extLst>
            </p:cNvPr>
            <p:cNvSpPr/>
            <p:nvPr/>
          </p:nvSpPr>
          <p:spPr>
            <a:xfrm rot="5400000">
              <a:off x="6934163" y="1925931"/>
              <a:ext cx="2520000" cy="2159999"/>
            </a:xfrm>
            <a:prstGeom prst="trapezoid">
              <a:avLst>
                <a:gd name="adj" fmla="val 42063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100" dirty="0">
                  <a:solidFill>
                    <a:schemeClr val="tx1"/>
                  </a:solidFill>
                </a:rPr>
                <a:t>Discriminator</a:t>
              </a:r>
            </a:p>
            <a:p>
              <a:pPr algn="ctr"/>
              <a:endParaRPr lang="nl-NL" sz="1100" dirty="0">
                <a:solidFill>
                  <a:schemeClr val="tx1"/>
                </a:solidFill>
              </a:endParaRPr>
            </a:p>
            <a:p>
              <a:pPr algn="ctr"/>
              <a:r>
                <a:rPr lang="nl-NL" sz="1100" dirty="0" err="1">
                  <a:solidFill>
                    <a:schemeClr val="tx1"/>
                  </a:solidFill>
                </a:rPr>
                <a:t>q</a:t>
              </a:r>
              <a:r>
                <a:rPr lang="nl-NL" sz="1100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sz="1100" dirty="0">
                  <a:solidFill>
                    <a:schemeClr val="tx1"/>
                  </a:solidFill>
                </a:rPr>
                <a:t>(</a:t>
              </a:r>
              <a:r>
                <a:rPr lang="nl-NL" sz="1100" dirty="0" err="1">
                  <a:solidFill>
                    <a:schemeClr val="tx1"/>
                  </a:solidFill>
                </a:rPr>
                <a:t>z|x</a:t>
              </a:r>
              <a:r>
                <a:rPr lang="nl-NL" sz="1100" dirty="0">
                  <a:solidFill>
                    <a:schemeClr val="tx1"/>
                  </a:solidFill>
                </a:rPr>
                <a:t>)</a:t>
              </a:r>
              <a:endParaRPr lang="nl-NL" sz="11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hoek 30">
              <a:extLst>
                <a:ext uri="{FF2B5EF4-FFF2-40B4-BE49-F238E27FC236}">
                  <a16:creationId xmlns="" xmlns:a16="http://schemas.microsoft.com/office/drawing/2014/main" id="{309EE655-0DC0-4A88-88AF-87F366F40C03}"/>
                </a:ext>
              </a:extLst>
            </p:cNvPr>
            <p:cNvSpPr/>
            <p:nvPr/>
          </p:nvSpPr>
          <p:spPr>
            <a:xfrm>
              <a:off x="2128438" y="4081091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 err="1">
                  <a:solidFill>
                    <a:schemeClr val="tx1"/>
                  </a:solidFill>
                </a:rPr>
                <a:t>z</a:t>
              </a:r>
              <a:endParaRPr lang="nl-NL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Trapezium 31">
              <a:extLst>
                <a:ext uri="{FF2B5EF4-FFF2-40B4-BE49-F238E27FC236}">
                  <a16:creationId xmlns="" xmlns:a16="http://schemas.microsoft.com/office/drawing/2014/main" id="{6D58193A-B5DC-4905-A7A5-928FE660CBB1}"/>
                </a:ext>
              </a:extLst>
            </p:cNvPr>
            <p:cNvSpPr/>
            <p:nvPr/>
          </p:nvSpPr>
          <p:spPr>
            <a:xfrm rot="16200000">
              <a:off x="2308438" y="3537895"/>
              <a:ext cx="2520000" cy="2160000"/>
            </a:xfrm>
            <a:prstGeom prst="trapezoid">
              <a:avLst>
                <a:gd name="adj" fmla="val 33267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sz="1100" dirty="0">
                  <a:solidFill>
                    <a:schemeClr val="tx1"/>
                  </a:solidFill>
                </a:rPr>
                <a:t>Generator</a:t>
              </a:r>
            </a:p>
            <a:p>
              <a:pPr algn="ctr"/>
              <a:endParaRPr lang="nl-NL" sz="1100" dirty="0">
                <a:solidFill>
                  <a:schemeClr val="tx1"/>
                </a:solidFill>
              </a:endParaRPr>
            </a:p>
            <a:p>
              <a:pPr algn="ctr"/>
              <a:r>
                <a:rPr lang="nl-NL" sz="1100" dirty="0" err="1">
                  <a:solidFill>
                    <a:schemeClr val="tx1"/>
                  </a:solidFill>
                </a:rPr>
                <a:t>p</a:t>
              </a:r>
              <a:r>
                <a:rPr lang="nl-NL" sz="1100" baseline="-25000" dirty="0" err="1">
                  <a:solidFill>
                    <a:schemeClr val="tx1"/>
                  </a:solidFill>
                </a:rPr>
                <a:t>θ</a:t>
              </a:r>
              <a:r>
                <a:rPr lang="nl-NL" sz="1100" dirty="0">
                  <a:solidFill>
                    <a:schemeClr val="tx1"/>
                  </a:solidFill>
                </a:rPr>
                <a:t>(</a:t>
              </a:r>
              <a:r>
                <a:rPr lang="nl-NL" sz="1100" dirty="0" err="1">
                  <a:solidFill>
                    <a:schemeClr val="tx1"/>
                  </a:solidFill>
                </a:rPr>
                <a:t>x|z</a:t>
              </a:r>
              <a:r>
                <a:rPr lang="nl-NL" sz="1100" dirty="0">
                  <a:solidFill>
                    <a:schemeClr val="tx1"/>
                  </a:solidFill>
                </a:rPr>
                <a:t>)</a:t>
              </a:r>
              <a:endParaRPr lang="nl-NL" sz="1100" baseline="-25000" dirty="0">
                <a:solidFill>
                  <a:schemeClr val="tx1"/>
                </a:solidFill>
              </a:endParaRPr>
            </a:p>
            <a:p>
              <a:pPr algn="ctr"/>
              <a:endParaRPr lang="nl-NL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hoek 32">
              <a:extLst>
                <a:ext uri="{FF2B5EF4-FFF2-40B4-BE49-F238E27FC236}">
                  <a16:creationId xmlns="" xmlns:a16="http://schemas.microsoft.com/office/drawing/2014/main" id="{EFD9E61E-2D69-473B-AB04-F6333BDDAD5D}"/>
                </a:ext>
              </a:extLst>
            </p:cNvPr>
            <p:cNvSpPr/>
            <p:nvPr/>
          </p:nvSpPr>
          <p:spPr>
            <a:xfrm>
              <a:off x="4640936" y="127567"/>
              <a:ext cx="540000" cy="25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100" dirty="0">
                  <a:solidFill>
                    <a:schemeClr val="tx1"/>
                  </a:solidFill>
                </a:rPr>
                <a:t>True Sample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="" xmlns:a16="http://schemas.microsoft.com/office/drawing/2014/main" id="{7DBB6F2E-E8CF-4C40-9616-36CB1483AE04}"/>
                </a:ext>
              </a:extLst>
            </p:cNvPr>
            <p:cNvSpPr/>
            <p:nvPr/>
          </p:nvSpPr>
          <p:spPr>
            <a:xfrm>
              <a:off x="1893223" y="3527284"/>
              <a:ext cx="821988" cy="4329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700" i="1" dirty="0">
                  <a:solidFill>
                    <a:schemeClr val="bg1"/>
                  </a:solidFill>
                </a:rPr>
                <a:t>Latent </a:t>
              </a:r>
            </a:p>
            <a:p>
              <a:pPr algn="ctr"/>
              <a:r>
                <a:rPr lang="nl-NL" sz="700" i="1" dirty="0">
                  <a:solidFill>
                    <a:schemeClr val="bg1"/>
                  </a:solidFill>
                </a:rPr>
                <a:t>Space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="" xmlns:a16="http://schemas.microsoft.com/office/drawing/2014/main" id="{54156441-0BB4-4762-8CE6-7EE89542A217}"/>
                </a:ext>
              </a:extLst>
            </p:cNvPr>
            <p:cNvSpPr/>
            <p:nvPr/>
          </p:nvSpPr>
          <p:spPr>
            <a:xfrm>
              <a:off x="9274163" y="2647567"/>
              <a:ext cx="36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5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="" xmlns:a16="http://schemas.microsoft.com/office/drawing/2014/main" id="{D292F517-FF50-4129-A2B4-685CD0FD5057}"/>
                </a:ext>
              </a:extLst>
            </p:cNvPr>
            <p:cNvSpPr/>
            <p:nvPr/>
          </p:nvSpPr>
          <p:spPr>
            <a:xfrm>
              <a:off x="1381878" y="4077895"/>
              <a:ext cx="36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</a:rPr>
                <a:t>N(0, 1)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="" xmlns:a16="http://schemas.microsoft.com/office/drawing/2014/main" id="{B5722F5A-EFF2-476F-A452-06E5B1100823}"/>
                </a:ext>
              </a:extLst>
            </p:cNvPr>
            <p:cNvSpPr/>
            <p:nvPr/>
          </p:nvSpPr>
          <p:spPr>
            <a:xfrm>
              <a:off x="4640936" y="3365971"/>
              <a:ext cx="540000" cy="25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100" dirty="0" err="1">
                  <a:solidFill>
                    <a:schemeClr val="tx1"/>
                  </a:solidFill>
                </a:rPr>
                <a:t>Generated</a:t>
              </a:r>
              <a:r>
                <a:rPr lang="nl-NL" sz="1100" dirty="0">
                  <a:solidFill>
                    <a:schemeClr val="tx1"/>
                  </a:solidFill>
                </a:rPr>
                <a:t> Sample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="" xmlns:a16="http://schemas.microsoft.com/office/drawing/2014/main" id="{A45DF239-8570-4D54-9896-012BAA044296}"/>
                </a:ext>
              </a:extLst>
            </p:cNvPr>
            <p:cNvSpPr/>
            <p:nvPr/>
          </p:nvSpPr>
          <p:spPr>
            <a:xfrm>
              <a:off x="6574164" y="1745931"/>
              <a:ext cx="540000" cy="25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1100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39" name="Rechte verbindingslijn 38">
              <a:extLst>
                <a:ext uri="{FF2B5EF4-FFF2-40B4-BE49-F238E27FC236}">
                  <a16:creationId xmlns="" xmlns:a16="http://schemas.microsoft.com/office/drawing/2014/main" id="{0C2A27DA-2167-4CDD-88FB-A897CB419A0B}"/>
                </a:ext>
              </a:extLst>
            </p:cNvPr>
            <p:cNvCxnSpPr>
              <a:cxnSpLocks/>
              <a:stCxn id="36" idx="3"/>
              <a:endCxn id="31" idx="1"/>
            </p:cNvCxnSpPr>
            <p:nvPr/>
          </p:nvCxnSpPr>
          <p:spPr>
            <a:xfrm>
              <a:off x="1741878" y="4617895"/>
              <a:ext cx="386560" cy="3196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ingslijn: gebogen 39">
              <a:extLst>
                <a:ext uri="{FF2B5EF4-FFF2-40B4-BE49-F238E27FC236}">
                  <a16:creationId xmlns="" xmlns:a16="http://schemas.microsoft.com/office/drawing/2014/main" id="{9FA521DF-836D-4E7B-A0B8-A6000E99CBF1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5180936" y="1387567"/>
              <a:ext cx="1393228" cy="1260000"/>
            </a:xfrm>
            <a:prstGeom prst="bentConnector3">
              <a:avLst/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Verbindingslijn: gebogen 40">
              <a:extLst>
                <a:ext uri="{FF2B5EF4-FFF2-40B4-BE49-F238E27FC236}">
                  <a16:creationId xmlns="" xmlns:a16="http://schemas.microsoft.com/office/drawing/2014/main" id="{6838CF4D-FF85-4CFD-A5A0-2D4C400163BC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5180936" y="3361825"/>
              <a:ext cx="1393228" cy="1264146"/>
            </a:xfrm>
            <a:prstGeom prst="bentConnector3">
              <a:avLst/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hoek 41">
              <a:extLst>
                <a:ext uri="{FF2B5EF4-FFF2-40B4-BE49-F238E27FC236}">
                  <a16:creationId xmlns="" xmlns:a16="http://schemas.microsoft.com/office/drawing/2014/main" id="{CC223137-5380-45A2-9770-C7D6100A1771}"/>
                </a:ext>
              </a:extLst>
            </p:cNvPr>
            <p:cNvSpPr/>
            <p:nvPr/>
          </p:nvSpPr>
          <p:spPr>
            <a:xfrm rot="5400000">
              <a:off x="8142092" y="-719232"/>
              <a:ext cx="468000" cy="2174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900" dirty="0" err="1">
                  <a:solidFill>
                    <a:schemeClr val="tx1"/>
                  </a:solidFill>
                </a:rPr>
                <a:t>Adverserial</a:t>
              </a:r>
              <a:r>
                <a:rPr lang="nl-NL" sz="900" dirty="0">
                  <a:solidFill>
                    <a:schemeClr val="tx1"/>
                  </a:solidFill>
                </a:rPr>
                <a:t> </a:t>
              </a:r>
              <a:r>
                <a:rPr lang="nl-NL" sz="900" dirty="0" err="1">
                  <a:solidFill>
                    <a:schemeClr val="tx1"/>
                  </a:solidFill>
                </a:rPr>
                <a:t>Loss</a:t>
              </a:r>
              <a:r>
                <a:rPr lang="nl-NL" sz="900" dirty="0">
                  <a:solidFill>
                    <a:schemeClr val="tx1"/>
                  </a:solidFill>
                </a:rPr>
                <a:t> (1)</a:t>
              </a:r>
            </a:p>
          </p:txBody>
        </p:sp>
        <p:sp>
          <p:nvSpPr>
            <p:cNvPr id="43" name="Rechthoek 42">
              <a:extLst>
                <a:ext uri="{FF2B5EF4-FFF2-40B4-BE49-F238E27FC236}">
                  <a16:creationId xmlns="" xmlns:a16="http://schemas.microsoft.com/office/drawing/2014/main" id="{A3F2487B-5C70-44C4-B0C5-03AEEC6E1080}"/>
                </a:ext>
              </a:extLst>
            </p:cNvPr>
            <p:cNvSpPr/>
            <p:nvPr/>
          </p:nvSpPr>
          <p:spPr>
            <a:xfrm rot="5400000">
              <a:off x="8142092" y="4556695"/>
              <a:ext cx="468000" cy="2174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sz="900" dirty="0" err="1">
                  <a:solidFill>
                    <a:schemeClr val="tx1"/>
                  </a:solidFill>
                </a:rPr>
                <a:t>Adverserial</a:t>
              </a:r>
              <a:r>
                <a:rPr lang="nl-NL" sz="900" dirty="0">
                  <a:solidFill>
                    <a:schemeClr val="tx1"/>
                  </a:solidFill>
                </a:rPr>
                <a:t> </a:t>
              </a:r>
              <a:r>
                <a:rPr lang="nl-NL" sz="900" dirty="0" err="1">
                  <a:solidFill>
                    <a:schemeClr val="tx1"/>
                  </a:solidFill>
                </a:rPr>
                <a:t>Loss</a:t>
              </a:r>
              <a:r>
                <a:rPr lang="nl-NL" sz="900" dirty="0">
                  <a:solidFill>
                    <a:schemeClr val="tx1"/>
                  </a:solidFill>
                </a:rPr>
                <a:t> (1)</a:t>
              </a:r>
            </a:p>
          </p:txBody>
        </p:sp>
        <p:cxnSp>
          <p:nvCxnSpPr>
            <p:cNvPr id="44" name="Verbindingslijn: gebogen 43">
              <a:extLst>
                <a:ext uri="{FF2B5EF4-FFF2-40B4-BE49-F238E27FC236}">
                  <a16:creationId xmlns="" xmlns:a16="http://schemas.microsoft.com/office/drawing/2014/main" id="{0769A866-FBE4-4E8E-A45F-156B5E8FFE69}"/>
                </a:ext>
              </a:extLst>
            </p:cNvPr>
            <p:cNvCxnSpPr>
              <a:stCxn id="33" idx="3"/>
              <a:endCxn id="42" idx="3"/>
            </p:cNvCxnSpPr>
            <p:nvPr/>
          </p:nvCxnSpPr>
          <p:spPr>
            <a:xfrm flipV="1">
              <a:off x="5180936" y="601968"/>
              <a:ext cx="3195156" cy="785599"/>
            </a:xfrm>
            <a:prstGeom prst="bentConnector4">
              <a:avLst>
                <a:gd name="adj1" fmla="val 99997"/>
                <a:gd name="adj2" fmla="val 70901"/>
              </a:avLst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Verbindingslijn: gebogen 44">
              <a:extLst>
                <a:ext uri="{FF2B5EF4-FFF2-40B4-BE49-F238E27FC236}">
                  <a16:creationId xmlns="" xmlns:a16="http://schemas.microsoft.com/office/drawing/2014/main" id="{02E9D89A-8CA5-46B8-A497-4FD56593CE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92330" y="1231658"/>
              <a:ext cx="2045600" cy="1078071"/>
            </a:xfrm>
            <a:prstGeom prst="bentConnector3">
              <a:avLst>
                <a:gd name="adj1" fmla="val 68711"/>
              </a:avLst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Verbindingslijn: gebogen 45">
              <a:extLst>
                <a:ext uri="{FF2B5EF4-FFF2-40B4-BE49-F238E27FC236}">
                  <a16:creationId xmlns="" xmlns:a16="http://schemas.microsoft.com/office/drawing/2014/main" id="{12D06703-D080-4F59-B9C2-91E133E86614}"/>
                </a:ext>
              </a:extLst>
            </p:cNvPr>
            <p:cNvCxnSpPr>
              <a:cxnSpLocks/>
              <a:stCxn id="35" idx="2"/>
              <a:endCxn id="43" idx="1"/>
            </p:cNvCxnSpPr>
            <p:nvPr/>
          </p:nvCxnSpPr>
          <p:spPr>
            <a:xfrm rot="5400000">
              <a:off x="7893965" y="3849695"/>
              <a:ext cx="2042328" cy="1078073"/>
            </a:xfrm>
            <a:prstGeom prst="bentConnector3">
              <a:avLst>
                <a:gd name="adj1" fmla="val 61680"/>
              </a:avLst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Verbindingslijn: gebogen 46">
              <a:extLst>
                <a:ext uri="{FF2B5EF4-FFF2-40B4-BE49-F238E27FC236}">
                  <a16:creationId xmlns="" xmlns:a16="http://schemas.microsoft.com/office/drawing/2014/main" id="{D1974B9D-3052-4C80-9B05-BF944B01E96A}"/>
                </a:ext>
              </a:extLst>
            </p:cNvPr>
            <p:cNvCxnSpPr>
              <a:stCxn id="37" idx="3"/>
              <a:endCxn id="43" idx="1"/>
            </p:cNvCxnSpPr>
            <p:nvPr/>
          </p:nvCxnSpPr>
          <p:spPr>
            <a:xfrm>
              <a:off x="5180936" y="4625971"/>
              <a:ext cx="3195156" cy="783924"/>
            </a:xfrm>
            <a:prstGeom prst="bentConnector4">
              <a:avLst>
                <a:gd name="adj1" fmla="val 46338"/>
                <a:gd name="adj2" fmla="val -21"/>
              </a:avLst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hthoek 55">
            <a:extLst>
              <a:ext uri="{FF2B5EF4-FFF2-40B4-BE49-F238E27FC236}">
                <a16:creationId xmlns="" xmlns:a16="http://schemas.microsoft.com/office/drawing/2014/main" id="{C16ADD53-3C57-4CDC-A2EA-7A22ECE607CF}"/>
              </a:ext>
            </a:extLst>
          </p:cNvPr>
          <p:cNvSpPr/>
          <p:nvPr/>
        </p:nvSpPr>
        <p:spPr>
          <a:xfrm>
            <a:off x="435367" y="629667"/>
            <a:ext cx="4263160" cy="540305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Variational</a:t>
            </a:r>
            <a:r>
              <a:rPr lang="nl-NL" dirty="0"/>
              <a:t> </a:t>
            </a:r>
            <a:r>
              <a:rPr lang="nl-NL" dirty="0" err="1"/>
              <a:t>AutoEncoder</a:t>
            </a:r>
            <a:endParaRPr lang="nl-NL" dirty="0"/>
          </a:p>
        </p:txBody>
      </p:sp>
      <p:sp>
        <p:nvSpPr>
          <p:cNvPr id="57" name="Rechthoek 56">
            <a:extLst>
              <a:ext uri="{FF2B5EF4-FFF2-40B4-BE49-F238E27FC236}">
                <a16:creationId xmlns="" xmlns:a16="http://schemas.microsoft.com/office/drawing/2014/main" id="{A9B783BD-7027-4ACC-AA13-8BE93B0189B1}"/>
              </a:ext>
            </a:extLst>
          </p:cNvPr>
          <p:cNvSpPr/>
          <p:nvPr/>
        </p:nvSpPr>
        <p:spPr>
          <a:xfrm>
            <a:off x="5978294" y="629667"/>
            <a:ext cx="4263160" cy="540305"/>
          </a:xfrm>
          <a:prstGeom prst="rect">
            <a:avLst/>
          </a:prstGeom>
          <a:solidFill>
            <a:schemeClr val="bg2"/>
          </a:solidFill>
          <a:ln>
            <a:solidFill>
              <a:srgbClr val="00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Generative</a:t>
            </a:r>
            <a:r>
              <a:rPr lang="nl-NL" dirty="0"/>
              <a:t> </a:t>
            </a:r>
            <a:r>
              <a:rPr lang="nl-NL" dirty="0" err="1"/>
              <a:t>Adverserial</a:t>
            </a:r>
            <a:r>
              <a:rPr lang="nl-NL" dirty="0"/>
              <a:t> Network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="" xmlns:a16="http://schemas.microsoft.com/office/drawing/2014/main" id="{247476FB-6B41-472B-A582-7ACEC1FC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4" y="2128911"/>
            <a:ext cx="4500000" cy="2525316"/>
          </a:xfrm>
          <a:prstGeom prst="rect">
            <a:avLst/>
          </a:prstGeom>
        </p:spPr>
      </p:pic>
      <p:sp>
        <p:nvSpPr>
          <p:cNvPr id="48" name="Rechthoek 47">
            <a:extLst>
              <a:ext uri="{FF2B5EF4-FFF2-40B4-BE49-F238E27FC236}">
                <a16:creationId xmlns="" xmlns:a16="http://schemas.microsoft.com/office/drawing/2014/main" id="{4AAF9F81-72F9-4100-9956-A0935463056E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Generative</a:t>
            </a:r>
            <a:r>
              <a:rPr lang="nl-NL" sz="1400" dirty="0"/>
              <a:t> </a:t>
            </a:r>
            <a:r>
              <a:rPr lang="nl-NL" sz="1400" dirty="0" err="1"/>
              <a:t>Models</a:t>
            </a:r>
            <a:endParaRPr lang="nl-NL" sz="1400" dirty="0"/>
          </a:p>
        </p:txBody>
      </p:sp>
      <p:sp>
        <p:nvSpPr>
          <p:cNvPr id="2" name="Ovaal 1"/>
          <p:cNvSpPr/>
          <p:nvPr/>
        </p:nvSpPr>
        <p:spPr>
          <a:xfrm>
            <a:off x="6137775" y="3370249"/>
            <a:ext cx="489490" cy="1113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al 26"/>
          <p:cNvSpPr/>
          <p:nvPr/>
        </p:nvSpPr>
        <p:spPr>
          <a:xfrm>
            <a:off x="2849560" y="2370248"/>
            <a:ext cx="489490" cy="1113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5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>
            <a:extLst>
              <a:ext uri="{FF2B5EF4-FFF2-40B4-BE49-F238E27FC236}">
                <a16:creationId xmlns="" xmlns:a16="http://schemas.microsoft.com/office/drawing/2014/main" id="{702553F5-BADF-460D-8BDD-F8670155C75B}"/>
              </a:ext>
            </a:extLst>
          </p:cNvPr>
          <p:cNvGrpSpPr/>
          <p:nvPr/>
        </p:nvGrpSpPr>
        <p:grpSpPr>
          <a:xfrm>
            <a:off x="312751" y="453091"/>
            <a:ext cx="1937605" cy="1696104"/>
            <a:chOff x="4047388" y="1123401"/>
            <a:chExt cx="2700001" cy="2450205"/>
          </a:xfrm>
        </p:grpSpPr>
        <p:sp>
          <p:nvSpPr>
            <p:cNvPr id="33" name="Rechthoek 32">
              <a:extLst>
                <a:ext uri="{FF2B5EF4-FFF2-40B4-BE49-F238E27FC236}">
                  <a16:creationId xmlns="" xmlns:a16="http://schemas.microsoft.com/office/drawing/2014/main" id="{7A12C927-F60E-4A54-94B8-9B2506EADD79}"/>
                </a:ext>
              </a:extLst>
            </p:cNvPr>
            <p:cNvSpPr/>
            <p:nvPr/>
          </p:nvSpPr>
          <p:spPr>
            <a:xfrm>
              <a:off x="4047388" y="1790136"/>
              <a:ext cx="2700000" cy="45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Vector</a:t>
              </a:r>
              <a:endParaRPr lang="nl-NL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hoek 36">
              <a:extLst>
                <a:ext uri="{FF2B5EF4-FFF2-40B4-BE49-F238E27FC236}">
                  <a16:creationId xmlns="" xmlns:a16="http://schemas.microsoft.com/office/drawing/2014/main" id="{E405E10F-916D-4A4F-8821-C6F68F79E915}"/>
                </a:ext>
              </a:extLst>
            </p:cNvPr>
            <p:cNvSpPr/>
            <p:nvPr/>
          </p:nvSpPr>
          <p:spPr>
            <a:xfrm>
              <a:off x="4047389" y="2456871"/>
              <a:ext cx="2700000" cy="45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Neural</a:t>
              </a:r>
              <a:r>
                <a:rPr lang="nl-NL" sz="1400" b="1" dirty="0">
                  <a:solidFill>
                    <a:schemeClr val="tx1"/>
                  </a:solidFill>
                </a:rPr>
                <a:t> Network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="" xmlns:a16="http://schemas.microsoft.com/office/drawing/2014/main" id="{0845E348-7608-4028-BB37-4CF5EA3B5A76}"/>
                </a:ext>
              </a:extLst>
            </p:cNvPr>
            <p:cNvSpPr/>
            <p:nvPr/>
          </p:nvSpPr>
          <p:spPr>
            <a:xfrm>
              <a:off x="4047389" y="3123606"/>
              <a:ext cx="2700000" cy="45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Distribution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="" xmlns:a16="http://schemas.microsoft.com/office/drawing/2014/main" id="{58B6CAD9-A51F-45CA-BEF8-4748929CB2B1}"/>
                </a:ext>
              </a:extLst>
            </p:cNvPr>
            <p:cNvSpPr/>
            <p:nvPr/>
          </p:nvSpPr>
          <p:spPr>
            <a:xfrm>
              <a:off x="4047389" y="1123401"/>
              <a:ext cx="2700000" cy="45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Scalar</a:t>
              </a:r>
              <a:endParaRPr lang="nl-NL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="" xmlns:a16="http://schemas.microsoft.com/office/drawing/2014/main" id="{C95454F3-C87C-4E3C-9716-38AAB3B5E883}"/>
              </a:ext>
            </a:extLst>
          </p:cNvPr>
          <p:cNvGrpSpPr/>
          <p:nvPr/>
        </p:nvGrpSpPr>
        <p:grpSpPr>
          <a:xfrm>
            <a:off x="4576729" y="847959"/>
            <a:ext cx="5460716" cy="3842552"/>
            <a:chOff x="2917146" y="825767"/>
            <a:chExt cx="6813780" cy="4798580"/>
          </a:xfrm>
        </p:grpSpPr>
        <p:sp>
          <p:nvSpPr>
            <p:cNvPr id="6" name="Trapezium 5">
              <a:extLst>
                <a:ext uri="{FF2B5EF4-FFF2-40B4-BE49-F238E27FC236}">
                  <a16:creationId xmlns="" xmlns:a16="http://schemas.microsoft.com/office/drawing/2014/main" id="{4B87F8C2-E463-49A7-B8BA-D6BD8D278B2C}"/>
                </a:ext>
              </a:extLst>
            </p:cNvPr>
            <p:cNvSpPr/>
            <p:nvPr/>
          </p:nvSpPr>
          <p:spPr>
            <a:xfrm rot="5400000">
              <a:off x="3089511" y="1373321"/>
              <a:ext cx="3600000" cy="2520002"/>
            </a:xfrm>
            <a:prstGeom prst="trapezoid">
              <a:avLst>
                <a:gd name="adj" fmla="val 49975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q</a:t>
              </a:r>
              <a:r>
                <a:rPr lang="nl-NL" baseline="-25000" dirty="0" err="1">
                  <a:solidFill>
                    <a:schemeClr val="tx1"/>
                  </a:solidFill>
                </a:rPr>
                <a:t>φ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z|x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hoek 9">
              <a:extLst>
                <a:ext uri="{FF2B5EF4-FFF2-40B4-BE49-F238E27FC236}">
                  <a16:creationId xmlns="" xmlns:a16="http://schemas.microsoft.com/office/drawing/2014/main" id="{B3118607-B41D-40AE-A77B-7FBB109B8F11}"/>
                </a:ext>
              </a:extLst>
            </p:cNvPr>
            <p:cNvSpPr/>
            <p:nvPr/>
          </p:nvSpPr>
          <p:spPr>
            <a:xfrm>
              <a:off x="6136541" y="2099670"/>
              <a:ext cx="360000" cy="10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z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Trapezium 10">
              <a:extLst>
                <a:ext uri="{FF2B5EF4-FFF2-40B4-BE49-F238E27FC236}">
                  <a16:creationId xmlns="" xmlns:a16="http://schemas.microsoft.com/office/drawing/2014/main" id="{B48691D6-3C9D-400D-9202-546AFD6630FA}"/>
                </a:ext>
              </a:extLst>
            </p:cNvPr>
            <p:cNvSpPr/>
            <p:nvPr/>
          </p:nvSpPr>
          <p:spPr>
            <a:xfrm rot="16200000">
              <a:off x="5952653" y="1374603"/>
              <a:ext cx="3600000" cy="2520000"/>
            </a:xfrm>
            <a:prstGeom prst="trapezoid">
              <a:avLst>
                <a:gd name="adj" fmla="val 50318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p</a:t>
              </a:r>
              <a:r>
                <a:rPr lang="nl-NL" baseline="-25000" dirty="0" err="1">
                  <a:solidFill>
                    <a:schemeClr val="tx1"/>
                  </a:solidFill>
                </a:rPr>
                <a:t>θ</a:t>
              </a:r>
              <a:r>
                <a:rPr lang="nl-NL" dirty="0">
                  <a:solidFill>
                    <a:schemeClr val="tx1"/>
                  </a:solidFill>
                </a:rPr>
                <a:t>(</a:t>
              </a:r>
              <a:r>
                <a:rPr lang="nl-NL" dirty="0" err="1">
                  <a:solidFill>
                    <a:schemeClr val="tx1"/>
                  </a:solidFill>
                </a:rPr>
                <a:t>x|z</a:t>
              </a:r>
              <a:r>
                <a:rPr lang="nl-NL" dirty="0">
                  <a:solidFill>
                    <a:schemeClr val="tx1"/>
                  </a:solidFill>
                </a:rPr>
                <a:t>)</a:t>
              </a:r>
              <a:endParaRPr lang="nl-NL" baseline="-25000" dirty="0">
                <a:solidFill>
                  <a:schemeClr val="tx1"/>
                </a:solidFill>
              </a:endParaRPr>
            </a:p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="" xmlns:a16="http://schemas.microsoft.com/office/drawing/2014/main" id="{0B73C228-D174-4CF1-A6DE-D725B39F279F}"/>
                </a:ext>
              </a:extLst>
            </p:cNvPr>
            <p:cNvSpPr/>
            <p:nvPr/>
          </p:nvSpPr>
          <p:spPr>
            <a:xfrm>
              <a:off x="9010926" y="825767"/>
              <a:ext cx="720000" cy="36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Reconstructed</a:t>
              </a:r>
              <a:r>
                <a:rPr lang="nl-NL" dirty="0">
                  <a:solidFill>
                    <a:schemeClr val="tx1"/>
                  </a:solidFill>
                </a:rPr>
                <a:t> Input (X’)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="" xmlns:a16="http://schemas.microsoft.com/office/drawing/2014/main" id="{B5F329B8-2EC2-486E-B21D-1CB049CBE88F}"/>
                </a:ext>
              </a:extLst>
            </p:cNvPr>
            <p:cNvSpPr/>
            <p:nvPr/>
          </p:nvSpPr>
          <p:spPr>
            <a:xfrm>
              <a:off x="5956540" y="1564871"/>
              <a:ext cx="719999" cy="425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50" i="1" dirty="0">
                  <a:solidFill>
                    <a:schemeClr val="bg1"/>
                  </a:solidFill>
                </a:rPr>
                <a:t>Latent </a:t>
              </a:r>
            </a:p>
            <a:p>
              <a:pPr algn="ctr"/>
              <a:r>
                <a:rPr lang="nl-NL" sz="1050" i="1" dirty="0">
                  <a:solidFill>
                    <a:schemeClr val="bg1"/>
                  </a:solidFill>
                </a:rPr>
                <a:t>Space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="" xmlns:a16="http://schemas.microsoft.com/office/drawing/2014/main" id="{BD5EE749-47EC-414A-A03B-64D564173CF4}"/>
                </a:ext>
              </a:extLst>
            </p:cNvPr>
            <p:cNvSpPr/>
            <p:nvPr/>
          </p:nvSpPr>
          <p:spPr>
            <a:xfrm>
              <a:off x="5232048" y="5156991"/>
              <a:ext cx="2173318" cy="467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 err="1">
                  <a:solidFill>
                    <a:schemeClr val="tx1"/>
                  </a:solidFill>
                </a:rPr>
                <a:t>Reconstruction</a:t>
              </a:r>
              <a:r>
                <a:rPr lang="nl-NL" sz="1200" dirty="0">
                  <a:solidFill>
                    <a:schemeClr val="tx1"/>
                  </a:solidFill>
                </a:rPr>
                <a:t> Error</a:t>
              </a:r>
            </a:p>
          </p:txBody>
        </p:sp>
        <p:cxnSp>
          <p:nvCxnSpPr>
            <p:cNvPr id="27" name="Verbindingslijn: gebogen 26">
              <a:extLst>
                <a:ext uri="{FF2B5EF4-FFF2-40B4-BE49-F238E27FC236}">
                  <a16:creationId xmlns="" xmlns:a16="http://schemas.microsoft.com/office/drawing/2014/main" id="{6AE108C3-DB47-4B25-B580-DBF6E8A41D71}"/>
                </a:ext>
              </a:extLst>
            </p:cNvPr>
            <p:cNvCxnSpPr>
              <a:cxnSpLocks/>
              <a:stCxn id="34" idx="2"/>
              <a:endCxn id="23" idx="2"/>
            </p:cNvCxnSpPr>
            <p:nvPr/>
          </p:nvCxnSpPr>
          <p:spPr>
            <a:xfrm rot="16200000" flipH="1">
              <a:off x="4202413" y="3508053"/>
              <a:ext cx="1191026" cy="3041561"/>
            </a:xfrm>
            <a:prstGeom prst="bentConnector3">
              <a:avLst>
                <a:gd name="adj1" fmla="val 123969"/>
              </a:avLst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Verbindingslijn: gebogen 27">
              <a:extLst>
                <a:ext uri="{FF2B5EF4-FFF2-40B4-BE49-F238E27FC236}">
                  <a16:creationId xmlns="" xmlns:a16="http://schemas.microsoft.com/office/drawing/2014/main" id="{82E38214-94B0-4877-B5F5-C0B43215FB6D}"/>
                </a:ext>
              </a:extLst>
            </p:cNvPr>
            <p:cNvCxnSpPr>
              <a:stCxn id="12" idx="2"/>
              <a:endCxn id="23" idx="2"/>
            </p:cNvCxnSpPr>
            <p:nvPr/>
          </p:nvCxnSpPr>
          <p:spPr>
            <a:xfrm rot="5400000">
              <a:off x="7245528" y="3498947"/>
              <a:ext cx="1198580" cy="3052219"/>
            </a:xfrm>
            <a:prstGeom prst="bentConnector3">
              <a:avLst>
                <a:gd name="adj1" fmla="val 123818"/>
              </a:avLst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hthoek 33">
              <a:extLst>
                <a:ext uri="{FF2B5EF4-FFF2-40B4-BE49-F238E27FC236}">
                  <a16:creationId xmlns="" xmlns:a16="http://schemas.microsoft.com/office/drawing/2014/main" id="{D6AB9514-E755-43D1-B9A7-10E3E2BBFC1D}"/>
                </a:ext>
              </a:extLst>
            </p:cNvPr>
            <p:cNvSpPr/>
            <p:nvPr/>
          </p:nvSpPr>
          <p:spPr>
            <a:xfrm>
              <a:off x="2917146" y="833322"/>
              <a:ext cx="720000" cy="3599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Input (X)</a:t>
              </a:r>
            </a:p>
          </p:txBody>
        </p:sp>
      </p:grpSp>
      <p:sp>
        <p:nvSpPr>
          <p:cNvPr id="18" name="Rechthoek 17">
            <a:extLst>
              <a:ext uri="{FF2B5EF4-FFF2-40B4-BE49-F238E27FC236}">
                <a16:creationId xmlns="" xmlns:a16="http://schemas.microsoft.com/office/drawing/2014/main" id="{CD591024-792D-4917-BF6E-F7986E53FAC6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AutoEncoder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7097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>
            <a:extLst>
              <a:ext uri="{FF2B5EF4-FFF2-40B4-BE49-F238E27FC236}">
                <a16:creationId xmlns="" xmlns:a16="http://schemas.microsoft.com/office/drawing/2014/main" id="{702553F5-BADF-460D-8BDD-F8670155C75B}"/>
              </a:ext>
            </a:extLst>
          </p:cNvPr>
          <p:cNvGrpSpPr/>
          <p:nvPr/>
        </p:nvGrpSpPr>
        <p:grpSpPr>
          <a:xfrm>
            <a:off x="312751" y="453091"/>
            <a:ext cx="1937605" cy="1696104"/>
            <a:chOff x="4047388" y="1123401"/>
            <a:chExt cx="2700001" cy="2450205"/>
          </a:xfrm>
        </p:grpSpPr>
        <p:sp>
          <p:nvSpPr>
            <p:cNvPr id="33" name="Rechthoek 32">
              <a:extLst>
                <a:ext uri="{FF2B5EF4-FFF2-40B4-BE49-F238E27FC236}">
                  <a16:creationId xmlns="" xmlns:a16="http://schemas.microsoft.com/office/drawing/2014/main" id="{7A12C927-F60E-4A54-94B8-9B2506EADD79}"/>
                </a:ext>
              </a:extLst>
            </p:cNvPr>
            <p:cNvSpPr/>
            <p:nvPr/>
          </p:nvSpPr>
          <p:spPr>
            <a:xfrm>
              <a:off x="4047388" y="1790136"/>
              <a:ext cx="2700000" cy="45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Vector</a:t>
              </a:r>
              <a:endParaRPr lang="nl-NL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hoek 36">
              <a:extLst>
                <a:ext uri="{FF2B5EF4-FFF2-40B4-BE49-F238E27FC236}">
                  <a16:creationId xmlns="" xmlns:a16="http://schemas.microsoft.com/office/drawing/2014/main" id="{E405E10F-916D-4A4F-8821-C6F68F79E915}"/>
                </a:ext>
              </a:extLst>
            </p:cNvPr>
            <p:cNvSpPr/>
            <p:nvPr/>
          </p:nvSpPr>
          <p:spPr>
            <a:xfrm>
              <a:off x="4047389" y="2456871"/>
              <a:ext cx="2700000" cy="45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Neural</a:t>
              </a:r>
              <a:r>
                <a:rPr lang="nl-NL" sz="1400" b="1" dirty="0">
                  <a:solidFill>
                    <a:schemeClr val="tx1"/>
                  </a:solidFill>
                </a:rPr>
                <a:t> Network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="" xmlns:a16="http://schemas.microsoft.com/office/drawing/2014/main" id="{0845E348-7608-4028-BB37-4CF5EA3B5A76}"/>
                </a:ext>
              </a:extLst>
            </p:cNvPr>
            <p:cNvSpPr/>
            <p:nvPr/>
          </p:nvSpPr>
          <p:spPr>
            <a:xfrm>
              <a:off x="4047389" y="3123606"/>
              <a:ext cx="2700000" cy="45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</a:rPr>
                <a:t>Distribution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="" xmlns:a16="http://schemas.microsoft.com/office/drawing/2014/main" id="{58B6CAD9-A51F-45CA-BEF8-4748929CB2B1}"/>
                </a:ext>
              </a:extLst>
            </p:cNvPr>
            <p:cNvSpPr/>
            <p:nvPr/>
          </p:nvSpPr>
          <p:spPr>
            <a:xfrm>
              <a:off x="4047389" y="1123401"/>
              <a:ext cx="2700000" cy="45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 err="1">
                  <a:solidFill>
                    <a:schemeClr val="tx1"/>
                  </a:solidFill>
                </a:rPr>
                <a:t>Scalar</a:t>
              </a:r>
              <a:endParaRPr lang="nl-NL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ep 20">
            <a:extLst>
              <a:ext uri="{FF2B5EF4-FFF2-40B4-BE49-F238E27FC236}">
                <a16:creationId xmlns="" xmlns:a16="http://schemas.microsoft.com/office/drawing/2014/main" id="{80B03485-2756-4116-A2BA-4B3037606C55}"/>
              </a:ext>
            </a:extLst>
          </p:cNvPr>
          <p:cNvGrpSpPr/>
          <p:nvPr/>
        </p:nvGrpSpPr>
        <p:grpSpPr>
          <a:xfrm>
            <a:off x="2836645" y="847959"/>
            <a:ext cx="7200800" cy="3842553"/>
            <a:chOff x="2836645" y="847959"/>
            <a:chExt cx="7200800" cy="3842553"/>
          </a:xfrm>
        </p:grpSpPr>
        <p:grpSp>
          <p:nvGrpSpPr>
            <p:cNvPr id="19" name="Groep 18">
              <a:extLst>
                <a:ext uri="{FF2B5EF4-FFF2-40B4-BE49-F238E27FC236}">
                  <a16:creationId xmlns="" xmlns:a16="http://schemas.microsoft.com/office/drawing/2014/main" id="{7E4A0A4B-5421-489C-8E44-605EADD86236}"/>
                </a:ext>
              </a:extLst>
            </p:cNvPr>
            <p:cNvGrpSpPr/>
            <p:nvPr/>
          </p:nvGrpSpPr>
          <p:grpSpPr>
            <a:xfrm>
              <a:off x="2836645" y="847959"/>
              <a:ext cx="7200800" cy="3842553"/>
              <a:chOff x="2836645" y="847959"/>
              <a:chExt cx="7200800" cy="3842553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="" xmlns:a16="http://schemas.microsoft.com/office/drawing/2014/main" id="{C95454F3-C87C-4E3C-9716-38AAB3B5E883}"/>
                  </a:ext>
                </a:extLst>
              </p:cNvPr>
              <p:cNvGrpSpPr/>
              <p:nvPr/>
            </p:nvGrpSpPr>
            <p:grpSpPr>
              <a:xfrm>
                <a:off x="2836645" y="847959"/>
                <a:ext cx="7200800" cy="3842553"/>
                <a:chOff x="745907" y="825767"/>
                <a:chExt cx="8985019" cy="4798581"/>
              </a:xfrm>
            </p:grpSpPr>
            <p:sp>
              <p:nvSpPr>
                <p:cNvPr id="6" name="Trapezium 5">
                  <a:extLst>
                    <a:ext uri="{FF2B5EF4-FFF2-40B4-BE49-F238E27FC236}">
                      <a16:creationId xmlns="" xmlns:a16="http://schemas.microsoft.com/office/drawing/2014/main" id="{4B87F8C2-E463-49A7-B8BA-D6BD8D278B2C}"/>
                    </a:ext>
                  </a:extLst>
                </p:cNvPr>
                <p:cNvSpPr/>
                <p:nvPr/>
              </p:nvSpPr>
              <p:spPr>
                <a:xfrm rot="5400000">
                  <a:off x="918268" y="1373321"/>
                  <a:ext cx="3600000" cy="2520000"/>
                </a:xfrm>
                <a:prstGeom prst="trapezoid">
                  <a:avLst>
                    <a:gd name="adj" fmla="val 28469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Encoder</a:t>
                  </a:r>
                </a:p>
                <a:p>
                  <a:pPr algn="ctr"/>
                  <a:endParaRPr lang="nl-NL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nl-NL" dirty="0" err="1">
                      <a:solidFill>
                        <a:schemeClr val="tx1"/>
                      </a:solidFill>
                    </a:rPr>
                    <a:t>q</a:t>
                  </a:r>
                  <a:r>
                    <a:rPr lang="nl-NL" baseline="-25000" dirty="0" err="1">
                      <a:solidFill>
                        <a:schemeClr val="tx1"/>
                      </a:solidFill>
                    </a:rPr>
                    <a:t>φ</a:t>
                  </a:r>
                  <a:r>
                    <a:rPr lang="nl-NL" dirty="0">
                      <a:solidFill>
                        <a:schemeClr val="tx1"/>
                      </a:solidFill>
                    </a:rPr>
                    <a:t>(</a:t>
                  </a:r>
                  <a:r>
                    <a:rPr lang="nl-NL" dirty="0" err="1">
                      <a:solidFill>
                        <a:schemeClr val="tx1"/>
                      </a:solidFill>
                    </a:rPr>
                    <a:t>z|x</a:t>
                  </a:r>
                  <a:r>
                    <a:rPr lang="nl-NL" dirty="0">
                      <a:solidFill>
                        <a:schemeClr val="tx1"/>
                      </a:solidFill>
                    </a:rPr>
                    <a:t>)</a:t>
                  </a:r>
                  <a:endParaRPr lang="nl-NL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hthoek 7">
                  <a:extLst>
                    <a:ext uri="{FF2B5EF4-FFF2-40B4-BE49-F238E27FC236}">
                      <a16:creationId xmlns="" xmlns:a16="http://schemas.microsoft.com/office/drawing/2014/main" id="{A3D0D726-7BBA-409B-A4A8-FC73F9B543E0}"/>
                    </a:ext>
                  </a:extLst>
                </p:cNvPr>
                <p:cNvSpPr/>
                <p:nvPr/>
              </p:nvSpPr>
              <p:spPr>
                <a:xfrm>
                  <a:off x="3978268" y="1553320"/>
                  <a:ext cx="360000" cy="1080000"/>
                </a:xfrm>
                <a:prstGeom prst="rect">
                  <a:avLst/>
                </a:prstGeom>
                <a:solidFill>
                  <a:srgbClr val="89D5C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µ</a:t>
                  </a:r>
                </a:p>
              </p:txBody>
            </p:sp>
            <p:sp>
              <p:nvSpPr>
                <p:cNvPr id="9" name="Rechthoek 8">
                  <a:extLst>
                    <a:ext uri="{FF2B5EF4-FFF2-40B4-BE49-F238E27FC236}">
                      <a16:creationId xmlns="" xmlns:a16="http://schemas.microsoft.com/office/drawing/2014/main" id="{D6659F0B-E120-43BE-8931-EC8670FE2131}"/>
                    </a:ext>
                  </a:extLst>
                </p:cNvPr>
                <p:cNvSpPr/>
                <p:nvPr/>
              </p:nvSpPr>
              <p:spPr>
                <a:xfrm>
                  <a:off x="3978268" y="2639670"/>
                  <a:ext cx="360000" cy="1080000"/>
                </a:xfrm>
                <a:prstGeom prst="rect">
                  <a:avLst/>
                </a:prstGeom>
                <a:solidFill>
                  <a:srgbClr val="89D5C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dirty="0">
                      <a:solidFill>
                        <a:schemeClr val="tx1"/>
                      </a:solidFill>
                    </a:rPr>
                    <a:t>δ</a:t>
                  </a:r>
                  <a:r>
                    <a:rPr lang="nl-NL" sz="1200" baseline="30000" dirty="0">
                      <a:solidFill>
                        <a:schemeClr val="tx1"/>
                      </a:solidFill>
                    </a:rPr>
                    <a:t>2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hthoek 9">
                  <a:extLst>
                    <a:ext uri="{FF2B5EF4-FFF2-40B4-BE49-F238E27FC236}">
                      <a16:creationId xmlns="" xmlns:a16="http://schemas.microsoft.com/office/drawing/2014/main" id="{B3118607-B41D-40AE-A77B-7FBB109B8F11}"/>
                    </a:ext>
                  </a:extLst>
                </p:cNvPr>
                <p:cNvSpPr/>
                <p:nvPr/>
              </p:nvSpPr>
              <p:spPr>
                <a:xfrm>
                  <a:off x="6136541" y="2099670"/>
                  <a:ext cx="360000" cy="10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err="1">
                      <a:solidFill>
                        <a:schemeClr val="tx1"/>
                      </a:solidFill>
                    </a:rPr>
                    <a:t>z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Trapezium 10">
                  <a:extLst>
                    <a:ext uri="{FF2B5EF4-FFF2-40B4-BE49-F238E27FC236}">
                      <a16:creationId xmlns="" xmlns:a16="http://schemas.microsoft.com/office/drawing/2014/main" id="{B48691D6-3C9D-400D-9202-546AFD6630FA}"/>
                    </a:ext>
                  </a:extLst>
                </p:cNvPr>
                <p:cNvSpPr/>
                <p:nvPr/>
              </p:nvSpPr>
              <p:spPr>
                <a:xfrm rot="16200000">
                  <a:off x="5952653" y="1374603"/>
                  <a:ext cx="3600000" cy="2520000"/>
                </a:xfrm>
                <a:prstGeom prst="trapezoid">
                  <a:avLst>
                    <a:gd name="adj" fmla="val 5031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Decoder</a:t>
                  </a:r>
                </a:p>
                <a:p>
                  <a:pPr algn="ctr"/>
                  <a:endParaRPr lang="nl-NL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nl-NL" dirty="0" err="1">
                      <a:solidFill>
                        <a:schemeClr val="tx1"/>
                      </a:solidFill>
                    </a:rPr>
                    <a:t>p</a:t>
                  </a:r>
                  <a:r>
                    <a:rPr lang="nl-NL" baseline="-25000" dirty="0" err="1">
                      <a:solidFill>
                        <a:schemeClr val="tx1"/>
                      </a:solidFill>
                    </a:rPr>
                    <a:t>θ</a:t>
                  </a:r>
                  <a:r>
                    <a:rPr lang="nl-NL" dirty="0">
                      <a:solidFill>
                        <a:schemeClr val="tx1"/>
                      </a:solidFill>
                    </a:rPr>
                    <a:t>(</a:t>
                  </a:r>
                  <a:r>
                    <a:rPr lang="nl-NL" dirty="0" err="1">
                      <a:solidFill>
                        <a:schemeClr val="tx1"/>
                      </a:solidFill>
                    </a:rPr>
                    <a:t>x|z</a:t>
                  </a:r>
                  <a:r>
                    <a:rPr lang="nl-NL" dirty="0">
                      <a:solidFill>
                        <a:schemeClr val="tx1"/>
                      </a:solidFill>
                    </a:rPr>
                    <a:t>)</a:t>
                  </a:r>
                  <a:endParaRPr lang="nl-NL" baseline="-25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hthoek 11">
                  <a:extLst>
                    <a:ext uri="{FF2B5EF4-FFF2-40B4-BE49-F238E27FC236}">
                      <a16:creationId xmlns="" xmlns:a16="http://schemas.microsoft.com/office/drawing/2014/main" id="{0B73C228-D174-4CF1-A6DE-D725B39F279F}"/>
                    </a:ext>
                  </a:extLst>
                </p:cNvPr>
                <p:cNvSpPr/>
                <p:nvPr/>
              </p:nvSpPr>
              <p:spPr>
                <a:xfrm>
                  <a:off x="9010926" y="825767"/>
                  <a:ext cx="720000" cy="360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nl-NL" dirty="0" err="1">
                      <a:solidFill>
                        <a:schemeClr val="tx1"/>
                      </a:solidFill>
                    </a:rPr>
                    <a:t>Reconstructed</a:t>
                  </a:r>
                  <a:r>
                    <a:rPr lang="nl-NL" dirty="0">
                      <a:solidFill>
                        <a:schemeClr val="tx1"/>
                      </a:solidFill>
                    </a:rPr>
                    <a:t> Input (X’)</a:t>
                  </a:r>
                </a:p>
              </p:txBody>
            </p:sp>
            <p:sp>
              <p:nvSpPr>
                <p:cNvPr id="14" name="Rechthoek 13">
                  <a:extLst>
                    <a:ext uri="{FF2B5EF4-FFF2-40B4-BE49-F238E27FC236}">
                      <a16:creationId xmlns="" xmlns:a16="http://schemas.microsoft.com/office/drawing/2014/main" id="{B5F329B8-2EC2-486E-B21D-1CB049CBE88F}"/>
                    </a:ext>
                  </a:extLst>
                </p:cNvPr>
                <p:cNvSpPr/>
                <p:nvPr/>
              </p:nvSpPr>
              <p:spPr>
                <a:xfrm>
                  <a:off x="5956540" y="1564871"/>
                  <a:ext cx="719999" cy="4250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050" i="1" dirty="0">
                      <a:solidFill>
                        <a:schemeClr val="bg1"/>
                      </a:solidFill>
                    </a:rPr>
                    <a:t>Latent </a:t>
                  </a:r>
                </a:p>
                <a:p>
                  <a:pPr algn="ctr"/>
                  <a:r>
                    <a:rPr lang="nl-NL" sz="1050" i="1" dirty="0">
                      <a:solidFill>
                        <a:schemeClr val="bg1"/>
                      </a:solidFill>
                    </a:rPr>
                    <a:t>Space</a:t>
                  </a:r>
                </a:p>
              </p:txBody>
            </p:sp>
            <p:cxnSp>
              <p:nvCxnSpPr>
                <p:cNvPr id="15" name="Verbindingslijn: gebogen 14">
                  <a:extLst>
                    <a:ext uri="{FF2B5EF4-FFF2-40B4-BE49-F238E27FC236}">
                      <a16:creationId xmlns="" xmlns:a16="http://schemas.microsoft.com/office/drawing/2014/main" id="{4BB699A5-3E96-47FF-A7E9-8BEC2328B426}"/>
                    </a:ext>
                  </a:extLst>
                </p:cNvPr>
                <p:cNvCxnSpPr>
                  <a:cxnSpLocks/>
                  <a:stCxn id="8" idx="3"/>
                  <a:endCxn id="40" idx="1"/>
                </p:cNvCxnSpPr>
                <p:nvPr/>
              </p:nvCxnSpPr>
              <p:spPr>
                <a:xfrm>
                  <a:off x="4338268" y="2093320"/>
                  <a:ext cx="807192" cy="549162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Verbindingslijn: gebogen 15">
                  <a:extLst>
                    <a:ext uri="{FF2B5EF4-FFF2-40B4-BE49-F238E27FC236}">
                      <a16:creationId xmlns="" xmlns:a16="http://schemas.microsoft.com/office/drawing/2014/main" id="{EF776822-55F0-4D85-821A-406DE11A15EA}"/>
                    </a:ext>
                  </a:extLst>
                </p:cNvPr>
                <p:cNvCxnSpPr>
                  <a:cxnSpLocks/>
                  <a:stCxn id="9" idx="3"/>
                  <a:endCxn id="40" idx="1"/>
                </p:cNvCxnSpPr>
                <p:nvPr/>
              </p:nvCxnSpPr>
              <p:spPr>
                <a:xfrm flipV="1">
                  <a:off x="4338268" y="2642483"/>
                  <a:ext cx="807192" cy="537188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hthoek 19">
                  <a:extLst>
                    <a:ext uri="{FF2B5EF4-FFF2-40B4-BE49-F238E27FC236}">
                      <a16:creationId xmlns="" xmlns:a16="http://schemas.microsoft.com/office/drawing/2014/main" id="{FC58E73F-21B7-458A-9792-6F624112E198}"/>
                    </a:ext>
                  </a:extLst>
                </p:cNvPr>
                <p:cNvSpPr/>
                <p:nvPr/>
              </p:nvSpPr>
              <p:spPr>
                <a:xfrm>
                  <a:off x="6138709" y="3719670"/>
                  <a:ext cx="360000" cy="108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</a:rPr>
                    <a:t>Prior</a:t>
                  </a:r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="" xmlns:a16="http://schemas.microsoft.com/office/drawing/2014/main" id="{BD5EE749-47EC-414A-A03B-64D564173CF4}"/>
                    </a:ext>
                  </a:extLst>
                </p:cNvPr>
                <p:cNvSpPr/>
                <p:nvPr/>
              </p:nvSpPr>
              <p:spPr>
                <a:xfrm>
                  <a:off x="3218716" y="5156991"/>
                  <a:ext cx="2173318" cy="46735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200" dirty="0" err="1">
                      <a:solidFill>
                        <a:schemeClr val="tx1"/>
                      </a:solidFill>
                    </a:rPr>
                    <a:t>Reconstruction</a:t>
                  </a:r>
                  <a:r>
                    <a:rPr lang="nl-NL" sz="1200" dirty="0">
                      <a:solidFill>
                        <a:schemeClr val="tx1"/>
                      </a:solidFill>
                    </a:rPr>
                    <a:t> Error</a:t>
                  </a:r>
                </a:p>
              </p:txBody>
            </p:sp>
            <p:sp>
              <p:nvSpPr>
                <p:cNvPr id="24" name="Rechthoek 23">
                  <a:extLst>
                    <a:ext uri="{FF2B5EF4-FFF2-40B4-BE49-F238E27FC236}">
                      <a16:creationId xmlns="" xmlns:a16="http://schemas.microsoft.com/office/drawing/2014/main" id="{81549118-F832-414A-9FC8-8B34A824879E}"/>
                    </a:ext>
                  </a:extLst>
                </p:cNvPr>
                <p:cNvSpPr/>
                <p:nvPr/>
              </p:nvSpPr>
              <p:spPr>
                <a:xfrm>
                  <a:off x="5771933" y="5147502"/>
                  <a:ext cx="2173318" cy="46735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200" dirty="0" err="1">
                      <a:solidFill>
                        <a:schemeClr val="tx1"/>
                      </a:solidFill>
                    </a:rPr>
                    <a:t>Kullback-Leibler</a:t>
                  </a:r>
                  <a:r>
                    <a:rPr lang="nl-NL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nl-NL" sz="1200" dirty="0" err="1">
                      <a:solidFill>
                        <a:schemeClr val="tx1"/>
                      </a:solidFill>
                    </a:rPr>
                    <a:t>Divergence</a:t>
                  </a:r>
                  <a:endParaRPr lang="nl-NL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Verbindingslijn: gebogen 24">
                  <a:extLst>
                    <a:ext uri="{FF2B5EF4-FFF2-40B4-BE49-F238E27FC236}">
                      <a16:creationId xmlns="" xmlns:a16="http://schemas.microsoft.com/office/drawing/2014/main" id="{195DD8F6-1F21-4DB2-A9C2-C9228F192E6A}"/>
                    </a:ext>
                  </a:extLst>
                </p:cNvPr>
                <p:cNvCxnSpPr>
                  <a:stCxn id="10" idx="2"/>
                  <a:endCxn id="24" idx="0"/>
                </p:cNvCxnSpPr>
                <p:nvPr/>
              </p:nvCxnSpPr>
              <p:spPr>
                <a:xfrm rot="16200000" flipH="1">
                  <a:off x="5603650" y="3892560"/>
                  <a:ext cx="1967832" cy="542051"/>
                </a:xfrm>
                <a:prstGeom prst="bentConnector3">
                  <a:avLst>
                    <a:gd name="adj1" fmla="val 14891"/>
                  </a:avLst>
                </a:prstGeom>
                <a:ln w="381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Rechte verbindingslijn 25">
                  <a:extLst>
                    <a:ext uri="{FF2B5EF4-FFF2-40B4-BE49-F238E27FC236}">
                      <a16:creationId xmlns="" xmlns:a16="http://schemas.microsoft.com/office/drawing/2014/main" id="{FB313B7A-0E14-4AE3-A362-18A9BDCB35C4}"/>
                    </a:ext>
                  </a:extLst>
                </p:cNvPr>
                <p:cNvCxnSpPr>
                  <a:cxnSpLocks/>
                  <a:stCxn id="10" idx="1"/>
                  <a:endCxn id="40" idx="3"/>
                </p:cNvCxnSpPr>
                <p:nvPr/>
              </p:nvCxnSpPr>
              <p:spPr>
                <a:xfrm flipH="1">
                  <a:off x="5505459" y="2639671"/>
                  <a:ext cx="631083" cy="2812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Verbindingslijn: gebogen 26">
                  <a:extLst>
                    <a:ext uri="{FF2B5EF4-FFF2-40B4-BE49-F238E27FC236}">
                      <a16:creationId xmlns="" xmlns:a16="http://schemas.microsoft.com/office/drawing/2014/main" id="{6AE108C3-DB47-4B25-B580-DBF6E8A41D71}"/>
                    </a:ext>
                  </a:extLst>
                </p:cNvPr>
                <p:cNvCxnSpPr>
                  <a:cxnSpLocks/>
                  <a:stCxn id="34" idx="2"/>
                  <a:endCxn id="23" idx="2"/>
                </p:cNvCxnSpPr>
                <p:nvPr/>
              </p:nvCxnSpPr>
              <p:spPr>
                <a:xfrm rot="16200000" flipH="1">
                  <a:off x="2110128" y="3429100"/>
                  <a:ext cx="1191026" cy="3199468"/>
                </a:xfrm>
                <a:prstGeom prst="bentConnector3">
                  <a:avLst>
                    <a:gd name="adj1" fmla="val 119194"/>
                  </a:avLst>
                </a:prstGeom>
                <a:ln w="381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Verbindingslijn: gebogen 27">
                  <a:extLst>
                    <a:ext uri="{FF2B5EF4-FFF2-40B4-BE49-F238E27FC236}">
                      <a16:creationId xmlns="" xmlns:a16="http://schemas.microsoft.com/office/drawing/2014/main" id="{82E38214-94B0-4877-B5F5-C0B43215FB6D}"/>
                    </a:ext>
                  </a:extLst>
                </p:cNvPr>
                <p:cNvCxnSpPr>
                  <a:stCxn id="12" idx="2"/>
                  <a:endCxn id="23" idx="2"/>
                </p:cNvCxnSpPr>
                <p:nvPr/>
              </p:nvCxnSpPr>
              <p:spPr>
                <a:xfrm rot="5400000">
                  <a:off x="6238861" y="2492282"/>
                  <a:ext cx="1198580" cy="5065551"/>
                </a:xfrm>
                <a:prstGeom prst="bentConnector3">
                  <a:avLst>
                    <a:gd name="adj1" fmla="val 119073"/>
                  </a:avLst>
                </a:prstGeom>
                <a:ln w="381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hthoek 33">
                  <a:extLst>
                    <a:ext uri="{FF2B5EF4-FFF2-40B4-BE49-F238E27FC236}">
                      <a16:creationId xmlns="" xmlns:a16="http://schemas.microsoft.com/office/drawing/2014/main" id="{D6AB9514-E755-43D1-B9A7-10E3E2BBFC1D}"/>
                    </a:ext>
                  </a:extLst>
                </p:cNvPr>
                <p:cNvSpPr/>
                <p:nvPr/>
              </p:nvSpPr>
              <p:spPr>
                <a:xfrm>
                  <a:off x="745907" y="833321"/>
                  <a:ext cx="720000" cy="360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Input (X)</a:t>
                  </a:r>
                </a:p>
              </p:txBody>
            </p:sp>
            <p:sp>
              <p:nvSpPr>
                <p:cNvPr id="35" name="Rechthoek 34">
                  <a:extLst>
                    <a:ext uri="{FF2B5EF4-FFF2-40B4-BE49-F238E27FC236}">
                      <a16:creationId xmlns="" xmlns:a16="http://schemas.microsoft.com/office/drawing/2014/main" id="{0440490F-CB15-40EE-8EC2-1E4E3AD4F3E3}"/>
                    </a:ext>
                  </a:extLst>
                </p:cNvPr>
                <p:cNvSpPr/>
                <p:nvPr/>
              </p:nvSpPr>
              <p:spPr>
                <a:xfrm>
                  <a:off x="3978268" y="1545767"/>
                  <a:ext cx="360000" cy="10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µ</a:t>
                  </a:r>
                </a:p>
              </p:txBody>
            </p:sp>
            <p:sp>
              <p:nvSpPr>
                <p:cNvPr id="36" name="Rechthoek 35">
                  <a:extLst>
                    <a:ext uri="{FF2B5EF4-FFF2-40B4-BE49-F238E27FC236}">
                      <a16:creationId xmlns="" xmlns:a16="http://schemas.microsoft.com/office/drawing/2014/main" id="{8DB8945E-1B3A-466A-AF26-0D5081C2F5AC}"/>
                    </a:ext>
                  </a:extLst>
                </p:cNvPr>
                <p:cNvSpPr/>
                <p:nvPr/>
              </p:nvSpPr>
              <p:spPr>
                <a:xfrm>
                  <a:off x="3978268" y="2632117"/>
                  <a:ext cx="360000" cy="10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dirty="0">
                      <a:solidFill>
                        <a:schemeClr val="tx1"/>
                      </a:solidFill>
                    </a:rPr>
                    <a:t>δ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Rechthoek 39">
                <a:extLst>
                  <a:ext uri="{FF2B5EF4-FFF2-40B4-BE49-F238E27FC236}">
                    <a16:creationId xmlns="" xmlns:a16="http://schemas.microsoft.com/office/drawing/2014/main" id="{9378E652-65A1-4E23-B209-D972C2A2BDF6}"/>
                  </a:ext>
                </a:extLst>
              </p:cNvPr>
              <p:cNvSpPr/>
              <p:nvPr/>
            </p:nvSpPr>
            <p:spPr>
              <a:xfrm>
                <a:off x="6362547" y="1870313"/>
                <a:ext cx="288512" cy="864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nl-NL" sz="1200" dirty="0">
                    <a:solidFill>
                      <a:schemeClr val="tx1"/>
                    </a:solidFill>
                  </a:rPr>
                  <a:t>Latent Distr.</a:t>
                </a:r>
              </a:p>
            </p:txBody>
          </p:sp>
        </p:grpSp>
        <p:cxnSp>
          <p:nvCxnSpPr>
            <p:cNvPr id="41" name="Rechte verbindingslijn 40">
              <a:extLst>
                <a:ext uri="{FF2B5EF4-FFF2-40B4-BE49-F238E27FC236}">
                  <a16:creationId xmlns="" xmlns:a16="http://schemas.microsoft.com/office/drawing/2014/main" id="{521EE343-1073-422A-A718-724CA2E96617}"/>
                </a:ext>
              </a:extLst>
            </p:cNvPr>
            <p:cNvCxnSpPr/>
            <p:nvPr/>
          </p:nvCxnSpPr>
          <p:spPr>
            <a:xfrm>
              <a:off x="7301079" y="2732891"/>
              <a:ext cx="1737" cy="432415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hthoek 42">
            <a:extLst>
              <a:ext uri="{FF2B5EF4-FFF2-40B4-BE49-F238E27FC236}">
                <a16:creationId xmlns="" xmlns:a16="http://schemas.microsoft.com/office/drawing/2014/main" id="{85C5DF92-D19B-45B9-B375-3F718FF56084}"/>
              </a:ext>
            </a:extLst>
          </p:cNvPr>
          <p:cNvSpPr/>
          <p:nvPr/>
        </p:nvSpPr>
        <p:spPr>
          <a:xfrm>
            <a:off x="306140" y="4950147"/>
            <a:ext cx="1440000" cy="720000"/>
          </a:xfrm>
          <a:prstGeom prst="rect">
            <a:avLst/>
          </a:prstGeom>
          <a:solidFill>
            <a:schemeClr val="tx2"/>
          </a:solidFill>
          <a:ln>
            <a:solidFill>
              <a:srgbClr val="3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Variational</a:t>
            </a:r>
            <a:r>
              <a:rPr lang="nl-NL" sz="1400" dirty="0"/>
              <a:t> </a:t>
            </a:r>
            <a:r>
              <a:rPr lang="nl-NL" sz="1400" dirty="0" err="1"/>
              <a:t>AutoEncoder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81573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spitality Group">
  <a:themeElements>
    <a:clrScheme name="Hospitality Group">
      <a:dk1>
        <a:sysClr val="windowText" lastClr="000000"/>
      </a:dk1>
      <a:lt1>
        <a:sysClr val="window" lastClr="FFFFFF"/>
      </a:lt1>
      <a:dk2>
        <a:srgbClr val="00966E"/>
      </a:dk2>
      <a:lt2>
        <a:srgbClr val="00506E"/>
      </a:lt2>
      <a:accent1>
        <a:srgbClr val="00AAC7"/>
      </a:accent1>
      <a:accent2>
        <a:srgbClr val="434D9B"/>
      </a:accent2>
      <a:accent3>
        <a:srgbClr val="715085"/>
      </a:accent3>
      <a:accent4>
        <a:srgbClr val="B34D7B"/>
      </a:accent4>
      <a:accent5>
        <a:srgbClr val="F39869"/>
      </a:accent5>
      <a:accent6>
        <a:srgbClr val="FECE43"/>
      </a:accent6>
      <a:hlink>
        <a:srgbClr val="000000"/>
      </a:hlink>
      <a:folHlink>
        <a:srgbClr val="000000"/>
      </a:folHlink>
    </a:clrScheme>
    <a:fontScheme name="Hospitality Group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ospitality Group">
  <a:themeElements>
    <a:clrScheme name="HG">
      <a:dk1>
        <a:sysClr val="windowText" lastClr="000000"/>
      </a:dk1>
      <a:lt1>
        <a:sysClr val="window" lastClr="FFFFFF"/>
      </a:lt1>
      <a:dk2>
        <a:srgbClr val="00966E"/>
      </a:dk2>
      <a:lt2>
        <a:srgbClr val="00506E"/>
      </a:lt2>
      <a:accent1>
        <a:srgbClr val="00AAC7"/>
      </a:accent1>
      <a:accent2>
        <a:srgbClr val="434D9B"/>
      </a:accent2>
      <a:accent3>
        <a:srgbClr val="715085"/>
      </a:accent3>
      <a:accent4>
        <a:srgbClr val="B34D7B"/>
      </a:accent4>
      <a:accent5>
        <a:srgbClr val="F39869"/>
      </a:accent5>
      <a:accent6>
        <a:srgbClr val="FECE43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d4ea4d6c-f8ee-4916-b623-93c2a0370c88" Revision="1" Stencil="System.MyShapes" StencilVersion="1.0"/>
</Control>
</file>

<file path=customXml/item2.xml><?xml version="1.0" encoding="utf-8"?>
<Control xmlns="http://schemas.microsoft.com/VisualStudio/2011/storyboarding/control">
  <Id Name="0e1ec7eb-4200-4d1c-ab5c-a507bbd65da1" Revision="1" Stencil="System.MyShapes" StencilVersion="1.0"/>
</Control>
</file>

<file path=customXml/item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.xml><?xml version="1.0" encoding="utf-8"?>
<Control xmlns="http://schemas.microsoft.com/VisualStudio/2011/storyboarding/control">
  <Id Name="11a67ced-bca8-40cf-a81e-1a724b596d07" Revision="1" Stencil="System.MyShapes" StencilVersion="1.0"/>
</Control>
</file>

<file path=customXml/item5.xml><?xml version="1.0" encoding="utf-8"?>
<Control xmlns="http://schemas.microsoft.com/VisualStudio/2011/storyboarding/control">
  <Id Name="a477e855-942c-45a9-a0f6-f65c6cdf0b71" Revision="1" Stencil="System.MyShapes" StencilVersion="1.0"/>
</Control>
</file>

<file path=customXml/item6.xml><?xml version="1.0" encoding="utf-8"?>
<Control xmlns="http://schemas.microsoft.com/VisualStudio/2011/storyboarding/control">
  <Id Name="afe9bc6f-d9a5-4580-8827-ea42cadc4f77" Revision="1" Stencil="System.MyShapes" StencilVersion="1.0"/>
</Control>
</file>

<file path=customXml/item7.xml><?xml version="1.0" encoding="utf-8"?>
<Control xmlns="http://schemas.microsoft.com/VisualStudio/2011/storyboarding/control">
  <Id Name="c3db6a15-4be1-4aaf-b093-5bfd6cc9bc5b" Revision="1" Stencil="System.MyShapes" StencilVersion="1.0"/>
</Control>
</file>

<file path=customXml/item8.xml><?xml version="1.0" encoding="utf-8"?>
<Control xmlns="http://schemas.microsoft.com/VisualStudio/2011/storyboarding/control">
  <Id Name="a65bb702-a67e-4615-b6ca-96d4df06f235" Revision="1" Stencil="System.MyShapes" StencilVersion="1.0"/>
</Control>
</file>

<file path=customXml/item9.xml><?xml version="1.0" encoding="utf-8"?>
<Control xmlns="http://schemas.microsoft.com/VisualStudio/2011/storyboarding/control">
  <Id Name="764cbfa4-e080-4dac-a996-8ddd58a01419" Revision="1" Stencil="System.MyShapes" StencilVersion="1.0"/>
</Control>
</file>

<file path=customXml/itemProps1.xml><?xml version="1.0" encoding="utf-8"?>
<ds:datastoreItem xmlns:ds="http://schemas.openxmlformats.org/officeDocument/2006/customXml" ds:itemID="{AFF1CCFF-18F9-41FB-BD67-408E96E6CD4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1992F43-2C63-47FF-ACCA-80AB9D470A6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823A151-AA04-43A2-92DB-E4AC6AAEA71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9547E1C-EEB0-49E8-B2A2-37ED7638850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19162A7-4AB9-46AC-B191-CD7C0C207B5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4ACE39A-9797-47B7-8DA2-FBF56F67E90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820DBB6-371F-43B2-8D48-AF9623B7111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204D3D8-6837-4324-9135-B7330AFF2EE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5F48450-0F47-49F2-A2E2-0A74E4E54A8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713</TotalTime>
  <Words>388</Words>
  <Application>Microsoft Office PowerPoint</Application>
  <PresentationFormat>Aangepast</PresentationFormat>
  <Paragraphs>207</Paragraphs>
  <Slides>20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Wingdings</vt:lpstr>
      <vt:lpstr>Hospitality Group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Hospitality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Mick IJzer</dc:creator>
  <cp:lastModifiedBy>MICK</cp:lastModifiedBy>
  <cp:revision>56</cp:revision>
  <cp:lastPrinted>2014-12-18T09:03:57Z</cp:lastPrinted>
  <dcterms:created xsi:type="dcterms:W3CDTF">2021-02-15T15:36:32Z</dcterms:created>
  <dcterms:modified xsi:type="dcterms:W3CDTF">2021-07-05T12:35:55Z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