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fr-FR"/>
              <a:t>Modifiez le style du titre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CA430C0A-5464-4FE4-84EB-FF9C94016DF4}" type="datetimeFigureOut">
              <a:rPr lang="en-US" dirty="0"/>
              <a:t>8/14/2020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8/14/2020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8/14/2020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8/14/2020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fr-FR"/>
              <a:t>Modifiez le style du titre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60C6404-AD6E-4860-8E75-697CA40B95DA}" type="datetimeFigureOut">
              <a:rPr lang="en-US" dirty="0"/>
              <a:t>8/14/2020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8/14/2020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583436" y="3143250"/>
            <a:ext cx="4270248" cy="259677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4F7D4976-E339-4826-83B7-FBD03F55ECF8}" type="datetimeFigureOut">
              <a:rPr lang="en-US" dirty="0"/>
              <a:t>8/14/2020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‹N°›</a:t>
            </a:fld>
            <a:endParaRPr lang="en-US" dirty="0"/>
          </a:p>
        </p:txBody>
      </p:sp>
      <p:sp>
        <p:nvSpPr>
          <p:cNvPr id="10" name="Title 9"/>
          <p:cNvSpPr>
            <a:spLocks noGrp="1"/>
          </p:cNvSpPr>
          <p:nvPr>
            <p:ph type="title"/>
          </p:nvPr>
        </p:nvSpPr>
        <p:spPr/>
        <p:txBody>
          <a:bodyPr/>
          <a:lstStyle/>
          <a:p>
            <a:r>
              <a:rPr lang="fr-FR"/>
              <a:t>Modifiez le style du titre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8/14/2020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8/14/2020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fr-FR"/>
              <a:t>Modifiez le style du titre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9" name="Date Placeholder 8"/>
          <p:cNvSpPr>
            <a:spLocks noGrp="1"/>
          </p:cNvSpPr>
          <p:nvPr>
            <p:ph type="dt" sz="half" idx="10"/>
          </p:nvPr>
        </p:nvSpPr>
        <p:spPr/>
        <p:txBody>
          <a:bodyPr/>
          <a:lstStyle/>
          <a:p>
            <a:fld id="{D1BE4249-C0D0-4B06-8692-E8BB871AF643}" type="datetimeFigureOut">
              <a:rPr lang="en-US" dirty="0"/>
              <a:t>8/14/2020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8/14/2020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8/14/2020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F86DA8-7F26-4395-B4C2-CD3D18A9F556}"/>
              </a:ext>
            </a:extLst>
          </p:cNvPr>
          <p:cNvSpPr>
            <a:spLocks noGrp="1"/>
          </p:cNvSpPr>
          <p:nvPr>
            <p:ph type="ctrTitle"/>
          </p:nvPr>
        </p:nvSpPr>
        <p:spPr/>
        <p:txBody>
          <a:bodyPr>
            <a:normAutofit fontScale="90000"/>
          </a:bodyPr>
          <a:lstStyle/>
          <a:p>
            <a:r>
              <a:rPr lang="en-US" b="1" dirty="0"/>
              <a:t>The Battle of Neighborhoods</a:t>
            </a:r>
            <a:br>
              <a:rPr lang="en-US" b="1" dirty="0"/>
            </a:br>
            <a:r>
              <a:rPr lang="fr-FR" dirty="0">
                <a:solidFill>
                  <a:schemeClr val="accent1"/>
                </a:solidFill>
              </a:rPr>
              <a:t>IBM DATA SCIENCE CAPSTONE</a:t>
            </a:r>
          </a:p>
        </p:txBody>
      </p:sp>
      <p:sp>
        <p:nvSpPr>
          <p:cNvPr id="3" name="Sous-titre 2">
            <a:extLst>
              <a:ext uri="{FF2B5EF4-FFF2-40B4-BE49-F238E27FC236}">
                <a16:creationId xmlns:a16="http://schemas.microsoft.com/office/drawing/2014/main" id="{C0EF2EBA-3AB4-41F8-89E5-501AC3463356}"/>
              </a:ext>
            </a:extLst>
          </p:cNvPr>
          <p:cNvSpPr>
            <a:spLocks noGrp="1"/>
          </p:cNvSpPr>
          <p:nvPr>
            <p:ph type="subTitle" idx="1"/>
          </p:nvPr>
        </p:nvSpPr>
        <p:spPr/>
        <p:txBody>
          <a:bodyPr>
            <a:normAutofit/>
          </a:bodyPr>
          <a:lstStyle/>
          <a:p>
            <a:endParaRPr lang="fr-FR" b="1" dirty="0"/>
          </a:p>
          <a:p>
            <a:r>
              <a:rPr lang="en-US" dirty="0"/>
              <a:t>Safest Neighborhood for opening of commercial establishments  Vancouver.</a:t>
            </a:r>
          </a:p>
          <a:p>
            <a:endParaRPr lang="fr-FR" dirty="0"/>
          </a:p>
        </p:txBody>
      </p:sp>
    </p:spTree>
    <p:extLst>
      <p:ext uri="{BB962C8B-B14F-4D97-AF65-F5344CB8AC3E}">
        <p14:creationId xmlns:p14="http://schemas.microsoft.com/office/powerpoint/2010/main" val="3842800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F86DA8-7F26-4395-B4C2-CD3D18A9F556}"/>
              </a:ext>
            </a:extLst>
          </p:cNvPr>
          <p:cNvSpPr>
            <a:spLocks noGrp="1"/>
          </p:cNvSpPr>
          <p:nvPr>
            <p:ph type="ctrTitle"/>
          </p:nvPr>
        </p:nvSpPr>
        <p:spPr>
          <a:xfrm>
            <a:off x="1600200" y="399496"/>
            <a:ext cx="8991600" cy="816746"/>
          </a:xfrm>
        </p:spPr>
        <p:txBody>
          <a:bodyPr>
            <a:normAutofit fontScale="90000"/>
          </a:bodyPr>
          <a:lstStyle/>
          <a:p>
            <a:pPr algn="l"/>
            <a:r>
              <a:rPr lang="en-US" b="1" dirty="0">
                <a:solidFill>
                  <a:schemeClr val="accent1"/>
                </a:solidFill>
              </a:rPr>
              <a:t>Index</a:t>
            </a:r>
            <a:endParaRPr lang="fr-FR" dirty="0"/>
          </a:p>
        </p:txBody>
      </p:sp>
      <p:sp>
        <p:nvSpPr>
          <p:cNvPr id="5" name="ZoneTexte 4">
            <a:extLst>
              <a:ext uri="{FF2B5EF4-FFF2-40B4-BE49-F238E27FC236}">
                <a16:creationId xmlns:a16="http://schemas.microsoft.com/office/drawing/2014/main" id="{ABEADF11-D44D-4FDA-B832-595C63A13EA1}"/>
              </a:ext>
            </a:extLst>
          </p:cNvPr>
          <p:cNvSpPr txBox="1"/>
          <p:nvPr/>
        </p:nvSpPr>
        <p:spPr>
          <a:xfrm>
            <a:off x="2235323" y="1632531"/>
            <a:ext cx="7721354" cy="5024068"/>
          </a:xfrm>
          <a:prstGeom prst="rect">
            <a:avLst/>
          </a:prstGeom>
          <a:noFill/>
        </p:spPr>
        <p:txBody>
          <a:bodyPr wrap="square">
            <a:spAutoFit/>
          </a:bodyPr>
          <a:lstStyle/>
          <a:p>
            <a:pPr algn="l">
              <a:lnSpc>
                <a:spcPct val="150000"/>
              </a:lnSpc>
              <a:buFont typeface="Arial" panose="020B0604020202020204" pitchFamily="34" charset="0"/>
              <a:buChar char="•"/>
            </a:pPr>
            <a:r>
              <a:rPr lang="en-US" sz="2800" b="0" i="0" dirty="0">
                <a:solidFill>
                  <a:srgbClr val="000000"/>
                </a:solidFill>
                <a:effectLst/>
                <a:latin typeface="+mj-lt"/>
              </a:rPr>
              <a:t> Introduction: Business Problem</a:t>
            </a:r>
          </a:p>
          <a:p>
            <a:pPr algn="l">
              <a:lnSpc>
                <a:spcPct val="150000"/>
              </a:lnSpc>
              <a:buFont typeface="Arial" panose="020B0604020202020204" pitchFamily="34" charset="0"/>
              <a:buChar char="•"/>
            </a:pPr>
            <a:r>
              <a:rPr lang="en-US" sz="2800" b="0" i="0" dirty="0">
                <a:solidFill>
                  <a:srgbClr val="000000"/>
                </a:solidFill>
                <a:effectLst/>
                <a:latin typeface="+mj-lt"/>
              </a:rPr>
              <a:t> Data</a:t>
            </a:r>
          </a:p>
          <a:p>
            <a:pPr algn="l">
              <a:lnSpc>
                <a:spcPct val="150000"/>
              </a:lnSpc>
              <a:buFont typeface="Arial" panose="020B0604020202020204" pitchFamily="34" charset="0"/>
              <a:buChar char="•"/>
            </a:pPr>
            <a:r>
              <a:rPr lang="en-US" sz="2800" b="0" i="0" dirty="0">
                <a:solidFill>
                  <a:srgbClr val="000000"/>
                </a:solidFill>
                <a:effectLst/>
                <a:latin typeface="+mj-lt"/>
              </a:rPr>
              <a:t> Methodology</a:t>
            </a:r>
          </a:p>
          <a:p>
            <a:pPr algn="l">
              <a:lnSpc>
                <a:spcPct val="150000"/>
              </a:lnSpc>
              <a:buFont typeface="Arial" panose="020B0604020202020204" pitchFamily="34" charset="0"/>
              <a:buChar char="•"/>
            </a:pPr>
            <a:r>
              <a:rPr lang="en-US" sz="2800" b="0" i="0" dirty="0">
                <a:solidFill>
                  <a:srgbClr val="000000"/>
                </a:solidFill>
                <a:effectLst/>
                <a:latin typeface="+mj-lt"/>
              </a:rPr>
              <a:t> Importing Libraries</a:t>
            </a:r>
          </a:p>
          <a:p>
            <a:pPr algn="l">
              <a:lnSpc>
                <a:spcPct val="150000"/>
              </a:lnSpc>
              <a:buFont typeface="Arial" panose="020B0604020202020204" pitchFamily="34" charset="0"/>
              <a:buChar char="•"/>
            </a:pPr>
            <a:r>
              <a:rPr lang="en-US" sz="2800" b="0" i="0" dirty="0">
                <a:solidFill>
                  <a:srgbClr val="000000"/>
                </a:solidFill>
                <a:effectLst/>
                <a:latin typeface="+mj-lt"/>
              </a:rPr>
              <a:t> Data Analysis</a:t>
            </a:r>
          </a:p>
          <a:p>
            <a:pPr algn="l">
              <a:lnSpc>
                <a:spcPct val="150000"/>
              </a:lnSpc>
              <a:buFont typeface="Arial" panose="020B0604020202020204" pitchFamily="34" charset="0"/>
              <a:buChar char="•"/>
            </a:pPr>
            <a:r>
              <a:rPr lang="en-US" sz="2800" b="0" i="0" dirty="0">
                <a:solidFill>
                  <a:srgbClr val="000000"/>
                </a:solidFill>
                <a:effectLst/>
                <a:latin typeface="+mj-lt"/>
              </a:rPr>
              <a:t> Results and Discussion</a:t>
            </a:r>
          </a:p>
          <a:p>
            <a:pPr algn="l">
              <a:lnSpc>
                <a:spcPct val="150000"/>
              </a:lnSpc>
              <a:buFont typeface="Arial" panose="020B0604020202020204" pitchFamily="34" charset="0"/>
              <a:buChar char="•"/>
            </a:pPr>
            <a:r>
              <a:rPr lang="en-US" sz="2800" b="0" i="0" dirty="0">
                <a:solidFill>
                  <a:srgbClr val="000000"/>
                </a:solidFill>
                <a:effectLst/>
                <a:latin typeface="+mj-lt"/>
              </a:rPr>
              <a:t> Conclusion</a:t>
            </a:r>
            <a:br>
              <a:rPr lang="en-US" sz="2000" dirty="0">
                <a:latin typeface="+mj-lt"/>
              </a:rPr>
            </a:br>
            <a:endParaRPr lang="fr-FR" sz="2000" dirty="0">
              <a:latin typeface="+mj-lt"/>
            </a:endParaRPr>
          </a:p>
        </p:txBody>
      </p:sp>
    </p:spTree>
    <p:extLst>
      <p:ext uri="{BB962C8B-B14F-4D97-AF65-F5344CB8AC3E}">
        <p14:creationId xmlns:p14="http://schemas.microsoft.com/office/powerpoint/2010/main" val="3991397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F86DA8-7F26-4395-B4C2-CD3D18A9F556}"/>
              </a:ext>
            </a:extLst>
          </p:cNvPr>
          <p:cNvSpPr>
            <a:spLocks noGrp="1"/>
          </p:cNvSpPr>
          <p:nvPr>
            <p:ph type="ctrTitle"/>
          </p:nvPr>
        </p:nvSpPr>
        <p:spPr>
          <a:xfrm>
            <a:off x="1600200" y="399496"/>
            <a:ext cx="8991600" cy="816746"/>
          </a:xfrm>
        </p:spPr>
        <p:txBody>
          <a:bodyPr>
            <a:normAutofit/>
          </a:bodyPr>
          <a:lstStyle/>
          <a:p>
            <a:pPr algn="l"/>
            <a:r>
              <a:rPr lang="en-US" sz="2800" b="1" dirty="0">
                <a:solidFill>
                  <a:schemeClr val="accent1"/>
                </a:solidFill>
              </a:rPr>
              <a:t>Introduction: Business Problem </a:t>
            </a:r>
            <a:endParaRPr lang="fr-FR" sz="2800" dirty="0">
              <a:solidFill>
                <a:schemeClr val="accent1"/>
              </a:solidFill>
            </a:endParaRPr>
          </a:p>
        </p:txBody>
      </p:sp>
      <p:sp>
        <p:nvSpPr>
          <p:cNvPr id="5" name="ZoneTexte 4">
            <a:extLst>
              <a:ext uri="{FF2B5EF4-FFF2-40B4-BE49-F238E27FC236}">
                <a16:creationId xmlns:a16="http://schemas.microsoft.com/office/drawing/2014/main" id="{ABEADF11-D44D-4FDA-B832-595C63A13EA1}"/>
              </a:ext>
            </a:extLst>
          </p:cNvPr>
          <p:cNvSpPr txBox="1"/>
          <p:nvPr/>
        </p:nvSpPr>
        <p:spPr>
          <a:xfrm>
            <a:off x="1600200" y="1632531"/>
            <a:ext cx="8991600" cy="4708981"/>
          </a:xfrm>
          <a:prstGeom prst="rect">
            <a:avLst/>
          </a:prstGeom>
          <a:noFill/>
        </p:spPr>
        <p:txBody>
          <a:bodyPr wrap="square">
            <a:spAutoFit/>
          </a:bodyPr>
          <a:lstStyle/>
          <a:p>
            <a:pPr marL="342900" indent="-342900">
              <a:buFont typeface="Arial" panose="020B0604020202020204" pitchFamily="34" charset="0"/>
              <a:buChar char="•"/>
            </a:pPr>
            <a:r>
              <a:rPr lang="en-US" sz="2000" dirty="0"/>
              <a:t>The aim of this project is to find a safe and secure location for opening of commercial establishments in Vancouver, Canada. Specifically, this report will be targeted to stakeholders interested in opening any business place like Grocery Store in Vancouver City, Canada.</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first task would be to choose the safest borough by </a:t>
            </a:r>
            <a:r>
              <a:rPr lang="en-US" sz="2000" dirty="0" err="1"/>
              <a:t>analysing</a:t>
            </a:r>
            <a:r>
              <a:rPr lang="en-US" sz="2000" dirty="0"/>
              <a:t> crime data for opening a grocery store and short listing a </a:t>
            </a:r>
            <a:r>
              <a:rPr lang="en-US" sz="2000" dirty="0" err="1"/>
              <a:t>neighbourhood</a:t>
            </a:r>
            <a:r>
              <a:rPr lang="en-US" sz="2000" dirty="0"/>
              <a:t>, where grocery stores are not amongst the most </a:t>
            </a:r>
            <a:r>
              <a:rPr lang="en-US" sz="2000" dirty="0" err="1"/>
              <a:t>commom</a:t>
            </a:r>
            <a:r>
              <a:rPr lang="en-US" sz="2000" dirty="0"/>
              <a:t> venues, and yet as close to the city as possible.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We will make use of our data science tools to </a:t>
            </a:r>
            <a:r>
              <a:rPr lang="en-US" sz="2000" dirty="0" err="1"/>
              <a:t>analyse</a:t>
            </a:r>
            <a:r>
              <a:rPr lang="en-US" sz="2000" dirty="0"/>
              <a:t> data and focus on the safest borough and explore its neighborhoods and the 10 most common venues in each neighborhood so that the best neighborhood where grocery store is not amongst the most common venue can be selected.</a:t>
            </a:r>
          </a:p>
          <a:p>
            <a:endParaRPr lang="en-US" sz="2000" dirty="0"/>
          </a:p>
        </p:txBody>
      </p:sp>
    </p:spTree>
    <p:extLst>
      <p:ext uri="{BB962C8B-B14F-4D97-AF65-F5344CB8AC3E}">
        <p14:creationId xmlns:p14="http://schemas.microsoft.com/office/powerpoint/2010/main" val="3732171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F86DA8-7F26-4395-B4C2-CD3D18A9F556}"/>
              </a:ext>
            </a:extLst>
          </p:cNvPr>
          <p:cNvSpPr>
            <a:spLocks noGrp="1"/>
          </p:cNvSpPr>
          <p:nvPr>
            <p:ph type="ctrTitle"/>
          </p:nvPr>
        </p:nvSpPr>
        <p:spPr>
          <a:xfrm>
            <a:off x="1600200" y="399496"/>
            <a:ext cx="8991600" cy="816746"/>
          </a:xfrm>
        </p:spPr>
        <p:txBody>
          <a:bodyPr>
            <a:normAutofit/>
          </a:bodyPr>
          <a:lstStyle/>
          <a:p>
            <a:pPr algn="l"/>
            <a:r>
              <a:rPr lang="en-US" sz="2800" b="1" dirty="0">
                <a:solidFill>
                  <a:schemeClr val="accent1"/>
                </a:solidFill>
              </a:rPr>
              <a:t>DATA</a:t>
            </a:r>
            <a:endParaRPr lang="fr-FR" sz="2800" dirty="0">
              <a:solidFill>
                <a:schemeClr val="accent1"/>
              </a:solidFill>
            </a:endParaRPr>
          </a:p>
        </p:txBody>
      </p:sp>
      <p:sp>
        <p:nvSpPr>
          <p:cNvPr id="5" name="ZoneTexte 4">
            <a:extLst>
              <a:ext uri="{FF2B5EF4-FFF2-40B4-BE49-F238E27FC236}">
                <a16:creationId xmlns:a16="http://schemas.microsoft.com/office/drawing/2014/main" id="{ABEADF11-D44D-4FDA-B832-595C63A13EA1}"/>
              </a:ext>
            </a:extLst>
          </p:cNvPr>
          <p:cNvSpPr txBox="1"/>
          <p:nvPr/>
        </p:nvSpPr>
        <p:spPr>
          <a:xfrm>
            <a:off x="1600200" y="2298357"/>
            <a:ext cx="8991600" cy="2893100"/>
          </a:xfrm>
          <a:prstGeom prst="rect">
            <a:avLst/>
          </a:prstGeom>
          <a:noFill/>
        </p:spPr>
        <p:txBody>
          <a:bodyPr wrap="square">
            <a:spAutoFit/>
          </a:bodyPr>
          <a:lstStyle/>
          <a:p>
            <a:r>
              <a:rPr lang="en-US" dirty="0"/>
              <a:t>Based on definition of our problem, factors that will influence our </a:t>
            </a:r>
            <a:r>
              <a:rPr lang="en-US" dirty="0" err="1"/>
              <a:t>decission</a:t>
            </a:r>
            <a:r>
              <a:rPr lang="en-US" dirty="0"/>
              <a:t> are:</a:t>
            </a:r>
          </a:p>
          <a:p>
            <a:endParaRPr lang="en-US" dirty="0"/>
          </a:p>
          <a:p>
            <a:pPr lvl="1">
              <a:buFont typeface="Wingdings" panose="05000000000000000000" pitchFamily="2" charset="2"/>
              <a:buChar char="Ø"/>
            </a:pPr>
            <a:r>
              <a:rPr lang="en-US" dirty="0"/>
              <a:t>finding the safest borough based on crime statistics</a:t>
            </a:r>
          </a:p>
          <a:p>
            <a:pPr lvl="1">
              <a:buFont typeface="Wingdings" panose="05000000000000000000" pitchFamily="2" charset="2"/>
              <a:buChar char="Ø"/>
            </a:pPr>
            <a:r>
              <a:rPr lang="en-US" dirty="0"/>
              <a:t>finding the most common venues</a:t>
            </a:r>
          </a:p>
          <a:p>
            <a:pPr lvl="1">
              <a:buFont typeface="Wingdings" panose="05000000000000000000" pitchFamily="2" charset="2"/>
              <a:buChar char="Ø"/>
            </a:pPr>
            <a:r>
              <a:rPr lang="en-US" dirty="0"/>
              <a:t>choosing the right </a:t>
            </a:r>
            <a:r>
              <a:rPr lang="en-US" dirty="0" err="1"/>
              <a:t>neighbourhood</a:t>
            </a:r>
            <a:r>
              <a:rPr lang="en-US" dirty="0"/>
              <a:t> within the borough</a:t>
            </a:r>
          </a:p>
          <a:p>
            <a:pPr lvl="1">
              <a:buFont typeface="Wingdings" panose="05000000000000000000" pitchFamily="2" charset="2"/>
              <a:buChar char="Ø"/>
            </a:pPr>
            <a:endParaRPr lang="en-US" dirty="0"/>
          </a:p>
          <a:p>
            <a:r>
              <a:rPr lang="en-US" dirty="0"/>
              <a:t>We will be using the geographical coordinates of Vancouver to plot </a:t>
            </a:r>
            <a:r>
              <a:rPr lang="en-US" dirty="0" err="1"/>
              <a:t>neighbourhoods</a:t>
            </a:r>
            <a:r>
              <a:rPr lang="en-US" dirty="0"/>
              <a:t> in a borough that is safe and in the city's vicinity, and finally cluster our neighborhoods and present our findings.</a:t>
            </a:r>
          </a:p>
          <a:p>
            <a:endParaRPr lang="en-US" sz="2000" dirty="0"/>
          </a:p>
        </p:txBody>
      </p:sp>
    </p:spTree>
    <p:extLst>
      <p:ext uri="{BB962C8B-B14F-4D97-AF65-F5344CB8AC3E}">
        <p14:creationId xmlns:p14="http://schemas.microsoft.com/office/powerpoint/2010/main" val="1227291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F86DA8-7F26-4395-B4C2-CD3D18A9F556}"/>
              </a:ext>
            </a:extLst>
          </p:cNvPr>
          <p:cNvSpPr>
            <a:spLocks noGrp="1"/>
          </p:cNvSpPr>
          <p:nvPr>
            <p:ph type="ctrTitle"/>
          </p:nvPr>
        </p:nvSpPr>
        <p:spPr>
          <a:xfrm>
            <a:off x="1600200" y="399496"/>
            <a:ext cx="8991600" cy="816746"/>
          </a:xfrm>
        </p:spPr>
        <p:txBody>
          <a:bodyPr>
            <a:normAutofit/>
          </a:bodyPr>
          <a:lstStyle/>
          <a:p>
            <a:pPr algn="l"/>
            <a:r>
              <a:rPr lang="en-US" sz="2800" b="1" dirty="0">
                <a:solidFill>
                  <a:schemeClr val="accent1"/>
                </a:solidFill>
              </a:rPr>
              <a:t>DATA</a:t>
            </a:r>
            <a:endParaRPr lang="fr-FR" sz="2800" dirty="0">
              <a:solidFill>
                <a:schemeClr val="accent1"/>
              </a:solidFill>
            </a:endParaRPr>
          </a:p>
        </p:txBody>
      </p:sp>
      <p:sp>
        <p:nvSpPr>
          <p:cNvPr id="5" name="ZoneTexte 4">
            <a:extLst>
              <a:ext uri="{FF2B5EF4-FFF2-40B4-BE49-F238E27FC236}">
                <a16:creationId xmlns:a16="http://schemas.microsoft.com/office/drawing/2014/main" id="{ABEADF11-D44D-4FDA-B832-595C63A13EA1}"/>
              </a:ext>
            </a:extLst>
          </p:cNvPr>
          <p:cNvSpPr txBox="1"/>
          <p:nvPr/>
        </p:nvSpPr>
        <p:spPr>
          <a:xfrm>
            <a:off x="1600200" y="1561509"/>
            <a:ext cx="8991600" cy="5663089"/>
          </a:xfrm>
          <a:prstGeom prst="rect">
            <a:avLst/>
          </a:prstGeom>
          <a:noFill/>
        </p:spPr>
        <p:txBody>
          <a:bodyPr wrap="square">
            <a:spAutoFit/>
          </a:bodyPr>
          <a:lstStyle/>
          <a:p>
            <a:r>
              <a:rPr lang="en-US" dirty="0"/>
              <a:t>Part 1: Using a real world data the Vancouver Crimes from 2003 to 2019 : A dataset consisting of the crime statistics of each </a:t>
            </a:r>
            <a:r>
              <a:rPr lang="en-US" dirty="0" err="1"/>
              <a:t>Neighbourhoof</a:t>
            </a:r>
            <a:r>
              <a:rPr lang="en-US" dirty="0"/>
              <a:t> in Vancouver along with type of crime, recorded year, month and hour.</a:t>
            </a:r>
          </a:p>
          <a:p>
            <a:endParaRPr lang="en-US" dirty="0"/>
          </a:p>
          <a:p>
            <a:r>
              <a:rPr lang="en-US" dirty="0"/>
              <a:t> Part 2: Gathering additional information of the list of officially categorized boroughs in Vancouver from Wikipedia.: Borough information will be used to map the existing data where each </a:t>
            </a:r>
            <a:r>
              <a:rPr lang="en-US" dirty="0" err="1"/>
              <a:t>neighbourhood</a:t>
            </a:r>
            <a:r>
              <a:rPr lang="en-US" dirty="0"/>
              <a:t> can be assigned with the right borough.</a:t>
            </a:r>
          </a:p>
          <a:p>
            <a:pPr lvl="1">
              <a:buFont typeface="Wingdings" panose="05000000000000000000" pitchFamily="2" charset="2"/>
              <a:buChar char="§"/>
            </a:pPr>
            <a:endParaRPr lang="en-US" dirty="0"/>
          </a:p>
          <a:p>
            <a:r>
              <a:rPr lang="en-US" dirty="0"/>
              <a:t>Part 3: Creating a new consolidated dataset of the Neighborhoods, along with their boroughs, crime data and the respective </a:t>
            </a:r>
            <a:r>
              <a:rPr lang="en-US" dirty="0" err="1"/>
              <a:t>Neighbourhood's</a:t>
            </a:r>
            <a:r>
              <a:rPr lang="en-US" dirty="0"/>
              <a:t> co-ordinates.: This data will be fetched using </a:t>
            </a:r>
            <a:r>
              <a:rPr lang="en-US" dirty="0" err="1"/>
              <a:t>OpenCage</a:t>
            </a:r>
            <a:r>
              <a:rPr lang="en-US" dirty="0"/>
              <a:t> Geocoder to find the safest borough and explore the </a:t>
            </a:r>
            <a:r>
              <a:rPr lang="en-US" dirty="0" err="1"/>
              <a:t>neighbourhood</a:t>
            </a:r>
            <a:r>
              <a:rPr lang="en-US" dirty="0"/>
              <a:t> by plotting it on maps using Folium and perform exploratory data analysis.</a:t>
            </a:r>
          </a:p>
          <a:p>
            <a:endParaRPr lang="en-US" dirty="0"/>
          </a:p>
          <a:p>
            <a:r>
              <a:rPr lang="en-US" dirty="0"/>
              <a:t>Part 4: Creating a new consolidated dataset of the Neighborhoods, boroughs, and the most common venues and the respective </a:t>
            </a:r>
            <a:r>
              <a:rPr lang="en-US" dirty="0" err="1"/>
              <a:t>Neighbourhood</a:t>
            </a:r>
            <a:r>
              <a:rPr lang="en-US" dirty="0"/>
              <a:t> along with co-ordinates.: This data will be fetched using Four Square API to explore the </a:t>
            </a:r>
            <a:r>
              <a:rPr lang="en-US" dirty="0" err="1"/>
              <a:t>neighbourhood</a:t>
            </a:r>
            <a:r>
              <a:rPr lang="en-US" dirty="0"/>
              <a:t> venues and to apply machine learning algorithm to cluster the </a:t>
            </a:r>
            <a:r>
              <a:rPr lang="en-US" dirty="0" err="1"/>
              <a:t>neighbourhoods</a:t>
            </a:r>
            <a:r>
              <a:rPr lang="en-US" dirty="0"/>
              <a:t> and present the findings by plotting it on maps using Folium.</a:t>
            </a:r>
          </a:p>
          <a:p>
            <a:pPr lvl="1">
              <a:buFont typeface="Wingdings" panose="05000000000000000000" pitchFamily="2" charset="2"/>
              <a:buChar char="§"/>
            </a:pPr>
            <a:endParaRPr lang="en-US" dirty="0"/>
          </a:p>
          <a:p>
            <a:endParaRPr lang="en-US" sz="2000" dirty="0"/>
          </a:p>
        </p:txBody>
      </p:sp>
    </p:spTree>
    <p:extLst>
      <p:ext uri="{BB962C8B-B14F-4D97-AF65-F5344CB8AC3E}">
        <p14:creationId xmlns:p14="http://schemas.microsoft.com/office/powerpoint/2010/main" val="2369819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F86DA8-7F26-4395-B4C2-CD3D18A9F556}"/>
              </a:ext>
            </a:extLst>
          </p:cNvPr>
          <p:cNvSpPr>
            <a:spLocks noGrp="1"/>
          </p:cNvSpPr>
          <p:nvPr>
            <p:ph type="ctrTitle"/>
          </p:nvPr>
        </p:nvSpPr>
        <p:spPr>
          <a:xfrm>
            <a:off x="1600200" y="399496"/>
            <a:ext cx="8991600" cy="816746"/>
          </a:xfrm>
        </p:spPr>
        <p:txBody>
          <a:bodyPr>
            <a:normAutofit/>
          </a:bodyPr>
          <a:lstStyle/>
          <a:p>
            <a:pPr algn="l"/>
            <a:r>
              <a:rPr lang="en-US" sz="2800" b="1" dirty="0">
                <a:solidFill>
                  <a:schemeClr val="accent1"/>
                </a:solidFill>
              </a:rPr>
              <a:t>METHODOLOGY</a:t>
            </a:r>
            <a:endParaRPr lang="fr-FR" sz="2800" dirty="0">
              <a:solidFill>
                <a:schemeClr val="accent1"/>
              </a:solidFill>
            </a:endParaRPr>
          </a:p>
        </p:txBody>
      </p:sp>
      <p:sp>
        <p:nvSpPr>
          <p:cNvPr id="5" name="ZoneTexte 4">
            <a:extLst>
              <a:ext uri="{FF2B5EF4-FFF2-40B4-BE49-F238E27FC236}">
                <a16:creationId xmlns:a16="http://schemas.microsoft.com/office/drawing/2014/main" id="{ABEADF11-D44D-4FDA-B832-595C63A13EA1}"/>
              </a:ext>
            </a:extLst>
          </p:cNvPr>
          <p:cNvSpPr txBox="1"/>
          <p:nvPr/>
        </p:nvSpPr>
        <p:spPr>
          <a:xfrm>
            <a:off x="1600200" y="2120802"/>
            <a:ext cx="8991600" cy="3139321"/>
          </a:xfrm>
          <a:prstGeom prst="rect">
            <a:avLst/>
          </a:prstGeom>
          <a:noFill/>
        </p:spPr>
        <p:txBody>
          <a:bodyPr wrap="square">
            <a:spAutoFit/>
          </a:bodyPr>
          <a:lstStyle/>
          <a:p>
            <a:pPr algn="just"/>
            <a:r>
              <a:rPr lang="en-US" b="0" i="0" dirty="0">
                <a:solidFill>
                  <a:srgbClr val="000000"/>
                </a:solidFill>
                <a:effectLst/>
                <a:latin typeface="+mj-lt"/>
              </a:rPr>
              <a:t>Categorized the methodology section into two parts:</a:t>
            </a:r>
          </a:p>
          <a:p>
            <a:pPr algn="just"/>
            <a:endParaRPr lang="en-US" b="0" i="0" dirty="0">
              <a:solidFill>
                <a:srgbClr val="000000"/>
              </a:solidFill>
              <a:effectLst/>
              <a:latin typeface="+mj-lt"/>
            </a:endParaRPr>
          </a:p>
          <a:p>
            <a:pPr algn="just">
              <a:buFont typeface="Arial" panose="020B0604020202020204" pitchFamily="34" charset="0"/>
              <a:buChar char="•"/>
            </a:pPr>
            <a:r>
              <a:rPr lang="en-US" b="0" i="0" dirty="0">
                <a:solidFill>
                  <a:srgbClr val="000000"/>
                </a:solidFill>
                <a:effectLst/>
                <a:latin typeface="+mj-lt"/>
              </a:rPr>
              <a:t> Exploratory Data Analysis: </a:t>
            </a:r>
            <a:r>
              <a:rPr lang="en-US" b="0" i="0" dirty="0" err="1">
                <a:solidFill>
                  <a:srgbClr val="000000"/>
                </a:solidFill>
                <a:effectLst/>
                <a:latin typeface="+mj-lt"/>
              </a:rPr>
              <a:t>Visualise</a:t>
            </a:r>
            <a:r>
              <a:rPr lang="en-US" b="0" i="0" dirty="0">
                <a:solidFill>
                  <a:srgbClr val="000000"/>
                </a:solidFill>
                <a:effectLst/>
                <a:latin typeface="+mj-lt"/>
              </a:rPr>
              <a:t> the crime repots in different Vancouver boroughs to </a:t>
            </a:r>
            <a:r>
              <a:rPr lang="en-US" b="0" i="0" dirty="0" err="1">
                <a:solidFill>
                  <a:srgbClr val="000000"/>
                </a:solidFill>
                <a:effectLst/>
                <a:latin typeface="+mj-lt"/>
              </a:rPr>
              <a:t>idenity</a:t>
            </a:r>
            <a:r>
              <a:rPr lang="en-US" b="0" i="0" dirty="0">
                <a:solidFill>
                  <a:srgbClr val="000000"/>
                </a:solidFill>
                <a:effectLst/>
                <a:latin typeface="+mj-lt"/>
              </a:rPr>
              <a:t> the safest borough and </a:t>
            </a:r>
            <a:r>
              <a:rPr lang="en-US" b="0" i="0" dirty="0" err="1">
                <a:solidFill>
                  <a:srgbClr val="000000"/>
                </a:solidFill>
                <a:effectLst/>
                <a:latin typeface="+mj-lt"/>
              </a:rPr>
              <a:t>normalise</a:t>
            </a:r>
            <a:r>
              <a:rPr lang="en-US" b="0" i="0" dirty="0">
                <a:solidFill>
                  <a:srgbClr val="000000"/>
                </a:solidFill>
                <a:effectLst/>
                <a:latin typeface="+mj-lt"/>
              </a:rPr>
              <a:t> the neighborhoods of that borough. We will Use the resulting data and find 10 most common venues in each neighborhood.</a:t>
            </a:r>
          </a:p>
          <a:p>
            <a:pPr algn="just">
              <a:buFont typeface="Arial" panose="020B0604020202020204" pitchFamily="34" charset="0"/>
              <a:buChar char="•"/>
            </a:pPr>
            <a:endParaRPr lang="en-US" b="0" i="0" dirty="0">
              <a:solidFill>
                <a:srgbClr val="000000"/>
              </a:solidFill>
              <a:effectLst/>
              <a:latin typeface="+mj-lt"/>
            </a:endParaRPr>
          </a:p>
          <a:p>
            <a:pPr algn="just">
              <a:buFont typeface="Arial" panose="020B0604020202020204" pitchFamily="34" charset="0"/>
              <a:buChar char="•"/>
            </a:pPr>
            <a:r>
              <a:rPr lang="en-US" b="0" i="0" dirty="0">
                <a:solidFill>
                  <a:srgbClr val="000000"/>
                </a:solidFill>
                <a:effectLst/>
                <a:latin typeface="+mj-lt"/>
              </a:rPr>
              <a:t> Modelling: To help stakeholders choose the right neighborhood within a borough we will be clustering similar neighborhoods using K - means clustering which is a form of unsupervised machine learning algorithm that clusters data based on predefined cluster size. We will use K-Means clustering to address this problem so as to group data based on existing venues which will help in the decision making process</a:t>
            </a:r>
          </a:p>
        </p:txBody>
      </p:sp>
    </p:spTree>
    <p:extLst>
      <p:ext uri="{BB962C8B-B14F-4D97-AF65-F5344CB8AC3E}">
        <p14:creationId xmlns:p14="http://schemas.microsoft.com/office/powerpoint/2010/main" val="2656046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F86DA8-7F26-4395-B4C2-CD3D18A9F556}"/>
              </a:ext>
            </a:extLst>
          </p:cNvPr>
          <p:cNvSpPr>
            <a:spLocks noGrp="1"/>
          </p:cNvSpPr>
          <p:nvPr>
            <p:ph type="ctrTitle"/>
          </p:nvPr>
        </p:nvSpPr>
        <p:spPr>
          <a:xfrm>
            <a:off x="1600200" y="399496"/>
            <a:ext cx="8991600" cy="816746"/>
          </a:xfrm>
        </p:spPr>
        <p:txBody>
          <a:bodyPr>
            <a:normAutofit/>
          </a:bodyPr>
          <a:lstStyle/>
          <a:p>
            <a:pPr algn="l"/>
            <a:r>
              <a:rPr lang="en-US" sz="2800" b="1" dirty="0">
                <a:solidFill>
                  <a:schemeClr val="accent1"/>
                </a:solidFill>
              </a:rPr>
              <a:t>Results and Discussion </a:t>
            </a:r>
            <a:endParaRPr lang="fr-FR" sz="2800" b="1" dirty="0">
              <a:solidFill>
                <a:schemeClr val="accent1"/>
              </a:solidFill>
            </a:endParaRPr>
          </a:p>
        </p:txBody>
      </p:sp>
      <p:sp>
        <p:nvSpPr>
          <p:cNvPr id="5" name="ZoneTexte 4">
            <a:extLst>
              <a:ext uri="{FF2B5EF4-FFF2-40B4-BE49-F238E27FC236}">
                <a16:creationId xmlns:a16="http://schemas.microsoft.com/office/drawing/2014/main" id="{ABEADF11-D44D-4FDA-B832-595C63A13EA1}"/>
              </a:ext>
            </a:extLst>
          </p:cNvPr>
          <p:cNvSpPr txBox="1"/>
          <p:nvPr/>
        </p:nvSpPr>
        <p:spPr>
          <a:xfrm>
            <a:off x="1600200" y="2120802"/>
            <a:ext cx="8991600" cy="3139321"/>
          </a:xfrm>
          <a:prstGeom prst="rect">
            <a:avLst/>
          </a:prstGeom>
          <a:noFill/>
        </p:spPr>
        <p:txBody>
          <a:bodyPr wrap="square">
            <a:spAutoFit/>
          </a:bodyPr>
          <a:lstStyle/>
          <a:p>
            <a:r>
              <a:rPr lang="en-US" dirty="0"/>
              <a:t>The objective of the business problem was to help stakeholders identify one of the safest borough in Vancouver, and an appropriate neighborhood within the borough to set up a commercial establishment especially a Grocery store. </a:t>
            </a:r>
          </a:p>
          <a:p>
            <a:endParaRPr lang="en-US" dirty="0"/>
          </a:p>
          <a:p>
            <a:r>
              <a:rPr lang="en-US" dirty="0"/>
              <a:t>This has been achieved by first making use of Vancouver crime data to identify a safe </a:t>
            </a:r>
            <a:r>
              <a:rPr lang="en-US" dirty="0" err="1"/>
              <a:t>borugh</a:t>
            </a:r>
            <a:r>
              <a:rPr lang="en-US" dirty="0"/>
              <a:t> with considerable number of neighborhood for any business to be viable. After selecting the borough it was imperative to choose the right neighborhood where grocery shops were not among venues in a close proximity to each other. </a:t>
            </a:r>
          </a:p>
          <a:p>
            <a:endParaRPr lang="en-US" dirty="0"/>
          </a:p>
          <a:p>
            <a:r>
              <a:rPr lang="en-US" dirty="0"/>
              <a:t>We achieved this by grouping the neighborhoods into clusters to assist the stakeholders by providing them with </a:t>
            </a:r>
            <a:r>
              <a:rPr lang="en-US" dirty="0" err="1"/>
              <a:t>relavent</a:t>
            </a:r>
            <a:r>
              <a:rPr lang="en-US" dirty="0"/>
              <a:t> data about venues and safety of a given neighborhood.</a:t>
            </a:r>
          </a:p>
        </p:txBody>
      </p:sp>
    </p:spTree>
    <p:extLst>
      <p:ext uri="{BB962C8B-B14F-4D97-AF65-F5344CB8AC3E}">
        <p14:creationId xmlns:p14="http://schemas.microsoft.com/office/powerpoint/2010/main" val="826960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F86DA8-7F26-4395-B4C2-CD3D18A9F556}"/>
              </a:ext>
            </a:extLst>
          </p:cNvPr>
          <p:cNvSpPr>
            <a:spLocks noGrp="1"/>
          </p:cNvSpPr>
          <p:nvPr>
            <p:ph type="ctrTitle"/>
          </p:nvPr>
        </p:nvSpPr>
        <p:spPr>
          <a:xfrm>
            <a:off x="1600200" y="399496"/>
            <a:ext cx="8991600" cy="816746"/>
          </a:xfrm>
        </p:spPr>
        <p:txBody>
          <a:bodyPr>
            <a:normAutofit/>
          </a:bodyPr>
          <a:lstStyle/>
          <a:p>
            <a:pPr algn="l"/>
            <a:r>
              <a:rPr lang="en-US" sz="2000" b="1" dirty="0">
                <a:solidFill>
                  <a:schemeClr val="accent1"/>
                </a:solidFill>
              </a:rPr>
              <a:t>5 Cluster of safety in West Side Borough </a:t>
            </a:r>
            <a:endParaRPr lang="fr-FR" sz="2000" b="1" dirty="0">
              <a:solidFill>
                <a:schemeClr val="accent1"/>
              </a:solidFill>
            </a:endParaRPr>
          </a:p>
        </p:txBody>
      </p:sp>
      <p:pic>
        <p:nvPicPr>
          <p:cNvPr id="3" name="Picture 6">
            <a:extLst>
              <a:ext uri="{FF2B5EF4-FFF2-40B4-BE49-F238E27FC236}">
                <a16:creationId xmlns:a16="http://schemas.microsoft.com/office/drawing/2014/main" id="{F5004292-2A6A-4B20-87F2-0FF1CA508C66}"/>
              </a:ext>
            </a:extLst>
          </p:cNvPr>
          <p:cNvPicPr>
            <a:picLocks noChangeAspect="1"/>
          </p:cNvPicPr>
          <p:nvPr/>
        </p:nvPicPr>
        <p:blipFill>
          <a:blip r:embed="rId2"/>
          <a:stretch>
            <a:fillRect/>
          </a:stretch>
        </p:blipFill>
        <p:spPr>
          <a:xfrm>
            <a:off x="2392108" y="2147429"/>
            <a:ext cx="7407784" cy="3734992"/>
          </a:xfrm>
          <a:prstGeom prst="rect">
            <a:avLst/>
          </a:prstGeom>
        </p:spPr>
      </p:pic>
      <p:sp>
        <p:nvSpPr>
          <p:cNvPr id="7" name="ZoneTexte 6">
            <a:extLst>
              <a:ext uri="{FF2B5EF4-FFF2-40B4-BE49-F238E27FC236}">
                <a16:creationId xmlns:a16="http://schemas.microsoft.com/office/drawing/2014/main" id="{18FC3772-B5BE-413C-A3E4-E87C7E17CC64}"/>
              </a:ext>
            </a:extLst>
          </p:cNvPr>
          <p:cNvSpPr txBox="1"/>
          <p:nvPr/>
        </p:nvSpPr>
        <p:spPr>
          <a:xfrm>
            <a:off x="4144022" y="1410158"/>
            <a:ext cx="3903956" cy="369332"/>
          </a:xfrm>
          <a:prstGeom prst="rect">
            <a:avLst/>
          </a:prstGeom>
          <a:noFill/>
        </p:spPr>
        <p:txBody>
          <a:bodyPr wrap="square">
            <a:spAutoFit/>
          </a:bodyPr>
          <a:lstStyle/>
          <a:p>
            <a:pPr algn="ctr"/>
            <a:r>
              <a:rPr lang="en-US" i="1" dirty="0"/>
              <a:t>Where Each Color Represent A cluster</a:t>
            </a:r>
          </a:p>
        </p:txBody>
      </p:sp>
    </p:spTree>
    <p:extLst>
      <p:ext uri="{BB962C8B-B14F-4D97-AF65-F5344CB8AC3E}">
        <p14:creationId xmlns:p14="http://schemas.microsoft.com/office/powerpoint/2010/main" val="312340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F86DA8-7F26-4395-B4C2-CD3D18A9F556}"/>
              </a:ext>
            </a:extLst>
          </p:cNvPr>
          <p:cNvSpPr>
            <a:spLocks noGrp="1"/>
          </p:cNvSpPr>
          <p:nvPr>
            <p:ph type="ctrTitle"/>
          </p:nvPr>
        </p:nvSpPr>
        <p:spPr>
          <a:xfrm>
            <a:off x="1600200" y="399496"/>
            <a:ext cx="8991600" cy="816746"/>
          </a:xfrm>
        </p:spPr>
        <p:txBody>
          <a:bodyPr>
            <a:normAutofit/>
          </a:bodyPr>
          <a:lstStyle/>
          <a:p>
            <a:pPr algn="l"/>
            <a:r>
              <a:rPr lang="en-US" sz="2800" b="1" dirty="0">
                <a:solidFill>
                  <a:schemeClr val="accent1"/>
                </a:solidFill>
              </a:rPr>
              <a:t>Conclusion</a:t>
            </a:r>
            <a:endParaRPr lang="fr-FR" sz="2800" dirty="0">
              <a:solidFill>
                <a:schemeClr val="accent1"/>
              </a:solidFill>
            </a:endParaRPr>
          </a:p>
        </p:txBody>
      </p:sp>
      <p:sp>
        <p:nvSpPr>
          <p:cNvPr id="5" name="ZoneTexte 4">
            <a:extLst>
              <a:ext uri="{FF2B5EF4-FFF2-40B4-BE49-F238E27FC236}">
                <a16:creationId xmlns:a16="http://schemas.microsoft.com/office/drawing/2014/main" id="{ABEADF11-D44D-4FDA-B832-595C63A13EA1}"/>
              </a:ext>
            </a:extLst>
          </p:cNvPr>
          <p:cNvSpPr txBox="1"/>
          <p:nvPr/>
        </p:nvSpPr>
        <p:spPr>
          <a:xfrm>
            <a:off x="1600200" y="2120802"/>
            <a:ext cx="8991600" cy="2031325"/>
          </a:xfrm>
          <a:prstGeom prst="rect">
            <a:avLst/>
          </a:prstGeom>
          <a:noFill/>
        </p:spPr>
        <p:txBody>
          <a:bodyPr wrap="square">
            <a:spAutoFit/>
          </a:bodyPr>
          <a:lstStyle/>
          <a:p>
            <a:r>
              <a:rPr lang="en-US" dirty="0"/>
              <a:t>explored the crime data to understand different types of crimes in all neighborhoods of Vancouver and later categorized them into different boroughs, this helped us group the neighborhoods into boroughs and choose the safest borough first. </a:t>
            </a:r>
          </a:p>
          <a:p>
            <a:endParaRPr lang="en-US" dirty="0"/>
          </a:p>
          <a:p>
            <a:r>
              <a:rPr lang="en-US" dirty="0"/>
              <a:t>Once we confirmed the borough the number of neighborhoods for consideration also comes down, we further shortlist the neighborhoods based on the common venues, to choose a neighborhood which best suits the business problem.</a:t>
            </a:r>
          </a:p>
        </p:txBody>
      </p:sp>
    </p:spTree>
    <p:extLst>
      <p:ext uri="{BB962C8B-B14F-4D97-AF65-F5344CB8AC3E}">
        <p14:creationId xmlns:p14="http://schemas.microsoft.com/office/powerpoint/2010/main" val="269956665"/>
      </p:ext>
    </p:extLst>
  </p:cSld>
  <p:clrMapOvr>
    <a:masterClrMapping/>
  </p:clrMapOvr>
</p:sld>
</file>

<file path=ppt/theme/theme1.xml><?xml version="1.0" encoding="utf-8"?>
<a:theme xmlns:a="http://schemas.openxmlformats.org/drawingml/2006/main" name="Colis">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docProps/app.xml><?xml version="1.0" encoding="utf-8"?>
<Properties xmlns="http://schemas.openxmlformats.org/officeDocument/2006/extended-properties" xmlns:vt="http://schemas.openxmlformats.org/officeDocument/2006/docPropsVTypes">
  <Template>TM10001115[[fn=Colis]]</Template>
  <TotalTime>19</TotalTime>
  <Words>791</Words>
  <Application>Microsoft Office PowerPoint</Application>
  <PresentationFormat>Grand écran</PresentationFormat>
  <Paragraphs>51</Paragraphs>
  <Slides>9</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9</vt:i4>
      </vt:variant>
    </vt:vector>
  </HeadingPairs>
  <TitlesOfParts>
    <vt:vector size="13" baseType="lpstr">
      <vt:lpstr>Arial</vt:lpstr>
      <vt:lpstr>Gill Sans MT</vt:lpstr>
      <vt:lpstr>Wingdings</vt:lpstr>
      <vt:lpstr>Colis</vt:lpstr>
      <vt:lpstr>The Battle of Neighborhoods IBM DATA SCIENCE CAPSTONE</vt:lpstr>
      <vt:lpstr>Index</vt:lpstr>
      <vt:lpstr>Introduction: Business Problem </vt:lpstr>
      <vt:lpstr>DATA</vt:lpstr>
      <vt:lpstr>DATA</vt:lpstr>
      <vt:lpstr>METHODOLOGY</vt:lpstr>
      <vt:lpstr>Results and Discussion </vt:lpstr>
      <vt:lpstr>5 Cluster of safety in West Side Borough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 IBM DATA SCIENCE CAPSTONE</dc:title>
  <dc:creator>Mick eusebio</dc:creator>
  <cp:lastModifiedBy>Mick eusebio</cp:lastModifiedBy>
  <cp:revision>6</cp:revision>
  <dcterms:created xsi:type="dcterms:W3CDTF">2020-08-14T21:46:57Z</dcterms:created>
  <dcterms:modified xsi:type="dcterms:W3CDTF">2020-08-14T22:06:18Z</dcterms:modified>
</cp:coreProperties>
</file>