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give a takeaway message from each graph in each title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Takeaway message should be one sentence each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9b2bad9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9b2bad9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-38000 smaller data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b0e7a742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b0e7a74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function: metric of success, ‘HOW the transformer learns’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Epoch: one training session for a result (one batch), number of epochs is determined by how long it takes for the loss to converge at a single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loss: loss of transformer during the training process, the model is still </a:t>
            </a:r>
            <a:r>
              <a:rPr lang="en"/>
              <a:t>actively</a:t>
            </a:r>
            <a:r>
              <a:rPr lang="en"/>
              <a:t> changing at this point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loss: Loss of transformer AFTER training process, the model is not </a:t>
            </a:r>
            <a:r>
              <a:rPr lang="en"/>
              <a:t>actively</a:t>
            </a:r>
            <a:r>
              <a:rPr lang="en"/>
              <a:t> changing at this point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b0e7a74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b0e7a74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phase 1 and 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bfb970b5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bfb970b5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= amount of encoders working simultaneously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why one layer is better = talk about overfitting less weights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bfb970b5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bfb970b5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input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Smaller sequence length = more focus put on the peaks in the data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d5243a9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d5243a9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 Loss function: Model’s success metric, asses performance of model, ‘how it learns’ </a:t>
            </a:r>
            <a:endParaRPr sz="17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Mean Squared Error (MSE) penalizes large errors more than small one.</a:t>
            </a:r>
            <a:endParaRPr sz="1700">
              <a:solidFill>
                <a:srgbClr val="2027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Earth Mover's Distance provides a way to consider the overall shape and dynamics of the data series.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a300906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a300906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median of window: needed a metric that would cut through the noise of the imputed time series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8daec3a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8daec3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9cdc11418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9cdc11418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9cdc11418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9cdc11418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9cdc114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9cdc114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729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02729"/>
              </a:buClr>
              <a:buSzPts val="1800"/>
              <a:buChar char="●"/>
            </a:pPr>
            <a:r>
              <a:rPr lang="en" sz="1800">
                <a:solidFill>
                  <a:srgbClr val="202729"/>
                </a:solidFill>
              </a:rPr>
              <a:t>Although there are many statistical methods to impute missing data, in this work we leveraged transformer model to impute missing one way delay (OWD)</a:t>
            </a:r>
            <a:endParaRPr sz="1800">
              <a:solidFill>
                <a:srgbClr val="20272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4d51e391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4d51e391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Models]: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rgbClr val="202729"/>
                </a:solidFill>
              </a:rPr>
              <a:t>Machine Learning (ML) can successfully handle complex and nonlinear relationships between multiple variables</a:t>
            </a:r>
            <a:endParaRPr sz="1500">
              <a:solidFill>
                <a:srgbClr val="20272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rgbClr val="1F2328"/>
                </a:solidFill>
                <a:highlight>
                  <a:srgbClr val="FFFFFF"/>
                </a:highlight>
              </a:rPr>
              <a:t>Autoregressive Integrated Moving Average (ARIMA)</a:t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rgbClr val="1F2328"/>
                </a:solidFill>
                <a:highlight>
                  <a:srgbClr val="FFFFFF"/>
                </a:highlight>
              </a:rPr>
              <a:t>Stationary time series  </a:t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F2328"/>
                </a:solidFill>
                <a:highlight>
                  <a:srgbClr val="FFFFFF"/>
                </a:highlight>
              </a:rPr>
              <a:t>Long Short-Term Memory (LSTM) Networks</a:t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1F2328"/>
                </a:solidFill>
                <a:highlight>
                  <a:srgbClr val="FFFFFF"/>
                </a:highlight>
              </a:rPr>
              <a:t>Long-term dependencies </a:t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F2328"/>
                </a:solidFill>
                <a:highlight>
                  <a:srgbClr val="FFFFFF"/>
                </a:highlight>
              </a:rPr>
              <a:t>Gated Recurrent Unit (GRU) Networks:</a:t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1F2328"/>
                </a:solidFill>
                <a:highlight>
                  <a:srgbClr val="FFFFFF"/>
                </a:highlight>
              </a:rPr>
              <a:t>Temporal dependencies in network latency data </a:t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F2328"/>
                </a:solidFill>
                <a:highlight>
                  <a:srgbClr val="FFFFFF"/>
                </a:highlight>
              </a:rPr>
              <a:t>Gaussian Processes (GPs</a:t>
            </a:r>
            <a:r>
              <a:rPr lang="en" sz="1500">
                <a:solidFill>
                  <a:srgbClr val="1F2328"/>
                </a:solidFill>
                <a:highlight>
                  <a:schemeClr val="lt1"/>
                </a:highlight>
              </a:rPr>
              <a:t>)</a:t>
            </a:r>
            <a:endParaRPr sz="15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40C28"/>
                </a:solidFill>
              </a:rPr>
              <a:t>Few parameters to make predictions</a:t>
            </a:r>
            <a:endParaRPr sz="1500">
              <a:solidFill>
                <a:srgbClr val="040C28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40C28"/>
                </a:solidFill>
              </a:rPr>
              <a:t>Transformers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4d51e391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4d51e391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202729"/>
              </a:buClr>
              <a:buSzPts val="1800"/>
              <a:buChar char="●"/>
            </a:pPr>
            <a:r>
              <a:rPr lang="en" sz="1800">
                <a:solidFill>
                  <a:srgbClr val="202729"/>
                </a:solidFill>
              </a:rPr>
              <a:t>U</a:t>
            </a:r>
            <a:r>
              <a:rPr lang="en" sz="1800">
                <a:solidFill>
                  <a:srgbClr val="202729"/>
                </a:solidFill>
              </a:rPr>
              <a:t>ses</a:t>
            </a:r>
            <a:r>
              <a:rPr lang="en" sz="1800">
                <a:solidFill>
                  <a:srgbClr val="202729"/>
                </a:solidFill>
              </a:rPr>
              <a:t> a self-attention mechanism that captures relationship and dependency of one element to all others elements in an input sequence like relation of a word with other words in a sentence</a:t>
            </a:r>
            <a:endParaRPr sz="1400">
              <a:solidFill>
                <a:srgbClr val="20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bfb970b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bfb970b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[]Add goals for each phase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51e391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4d51e391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Definition of one way delay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multiple paths converge at an Autonomous System (AS), the network traffic and network measurements such as queue lengths and latency, are correlated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.Paths share some links so they are often affected by similar conditions such as network congestion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Queue Lengths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When packets arrive at an AS they are placed into a queue to be processed. If multiple paths converge at a single point, they will share this queue, so the queue length would be affected by the combined traffic of all these paths.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Latency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is the delay between when a packet is sent and when it is received. It is affected by factors like distance the packet has to travel, and network congestion. When a network is congested, latency between multiple converging paths could be correlated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bfb970b5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bfb970b5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the pearson correlation metric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bfb970b5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bfb970b5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bfb970b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bfb970b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add another arrow from normalized to coarse-grained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445375"/>
            <a:ext cx="8520600" cy="8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Network Measurement Data Imputation</a:t>
            </a:r>
            <a:endParaRPr sz="5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16800" y="3137975"/>
            <a:ext cx="87045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Graduate Mentor: Fengchen Gong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Faculty </a:t>
            </a:r>
            <a:r>
              <a:rPr lang="en" sz="1700">
                <a:solidFill>
                  <a:schemeClr val="lt1"/>
                </a:solidFill>
              </a:rPr>
              <a:t>Mentors</a:t>
            </a:r>
            <a:r>
              <a:rPr lang="en" sz="1700">
                <a:solidFill>
                  <a:schemeClr val="lt1"/>
                </a:solidFill>
              </a:rPr>
              <a:t>: Professor Apostolaki and </a:t>
            </a:r>
            <a:r>
              <a:rPr lang="en" sz="1700">
                <a:solidFill>
                  <a:schemeClr val="lt1"/>
                </a:solidFill>
              </a:rPr>
              <a:t>Professor Gupta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Research Mentors: Bikash Poudel and Mohammad Mahdi Bidmeshki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364150" y="2017000"/>
            <a:ext cx="43911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Lois Omotara and Mickey Shamah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213425" y="17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Encoder Learning the Missing Data</a:t>
            </a:r>
            <a:endParaRPr/>
          </a:p>
        </p:txBody>
      </p:sp>
      <p:grpSp>
        <p:nvGrpSpPr>
          <p:cNvPr id="154" name="Google Shape;154;p22"/>
          <p:cNvGrpSpPr/>
          <p:nvPr/>
        </p:nvGrpSpPr>
        <p:grpSpPr>
          <a:xfrm>
            <a:off x="4960100" y="1790575"/>
            <a:ext cx="4073635" cy="2247125"/>
            <a:chOff x="4960100" y="1790575"/>
            <a:chExt cx="4073635" cy="2247125"/>
          </a:xfrm>
        </p:grpSpPr>
        <p:sp>
          <p:nvSpPr>
            <p:cNvPr id="155" name="Google Shape;155;p22"/>
            <p:cNvSpPr txBox="1"/>
            <p:nvPr/>
          </p:nvSpPr>
          <p:spPr>
            <a:xfrm>
              <a:off x="6312750" y="3731100"/>
              <a:ext cx="2159700" cy="30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Sequence position</a:t>
              </a:r>
              <a:endParaRPr sz="8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56" name="Google Shape;156;p22"/>
            <p:cNvGrpSpPr/>
            <p:nvPr/>
          </p:nvGrpSpPr>
          <p:grpSpPr>
            <a:xfrm>
              <a:off x="4960100" y="1790575"/>
              <a:ext cx="4073635" cy="2022475"/>
              <a:chOff x="5264900" y="2095375"/>
              <a:chExt cx="4073635" cy="2022475"/>
            </a:xfrm>
          </p:grpSpPr>
          <p:pic>
            <p:nvPicPr>
              <p:cNvPr id="157" name="Google Shape;157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94001" y="2095375"/>
                <a:ext cx="3744535" cy="2022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" name="Google Shape;158;p22"/>
              <p:cNvSpPr txBox="1"/>
              <p:nvPr/>
            </p:nvSpPr>
            <p:spPr>
              <a:xfrm rot="-5400000">
                <a:off x="4746500" y="2931250"/>
                <a:ext cx="1365900" cy="329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highlight>
                      <a:schemeClr val="lt1"/>
                    </a:highlight>
                    <a:latin typeface="Proxima Nova"/>
                    <a:ea typeface="Proxima Nova"/>
                    <a:cs typeface="Proxima Nova"/>
                    <a:sym typeface="Proxima Nova"/>
                  </a:rPr>
                  <a:t>One Way Delay(ms)</a:t>
                </a:r>
                <a:endParaRPr sz="1000"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6916"/>
          <a:stretch/>
        </p:blipFill>
        <p:spPr>
          <a:xfrm>
            <a:off x="110225" y="1655324"/>
            <a:ext cx="3160201" cy="233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257600" y="1403250"/>
            <a:ext cx="3160200" cy="2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Normalized Latency Across Path 8 to Destination Number 2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3499700" y="2448725"/>
            <a:ext cx="1244400" cy="708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Encoder</a:t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4744100" y="2802425"/>
            <a:ext cx="213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3270425" y="2802413"/>
            <a:ext cx="213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987" y="1172124"/>
            <a:ext cx="5402025" cy="32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2572938" y="4470450"/>
            <a:ext cx="3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Model learning rate vs number of epochs (MSE) </a:t>
            </a:r>
            <a:endParaRPr/>
          </a:p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88450"/>
            <a:ext cx="8520600" cy="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 Loss for Transformer Encoder on Smaller Dataset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655625" y="593575"/>
            <a:ext cx="76035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Phase 2: Training on a Larger Dataset</a:t>
            </a:r>
            <a:endParaRPr sz="3320"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1149925" y="1677375"/>
            <a:ext cx="7109100" cy="2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Goals: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Train the transformer with full dataset without adjusting the hyperparameters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Hyperparameter Tuning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Loss Function Tuning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10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the Number of Layers</a:t>
            </a:r>
            <a:endParaRPr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63" y="580850"/>
            <a:ext cx="5454863" cy="423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9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the Sequence Length</a:t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362" y="757063"/>
            <a:ext cx="5333287" cy="4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00" y="1390442"/>
            <a:ext cx="4191800" cy="326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36" y="1352626"/>
            <a:ext cx="4230150" cy="33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99750" y="101925"/>
            <a:ext cx="8921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Tuning Loss Function: Earth Mover's Distance(EMD) vs Mean Squared Error(MSE)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0" y="1302825"/>
            <a:ext cx="4099925" cy="322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193150" y="256800"/>
            <a:ext cx="8714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How Well Transformer Encoder Impute the OWD?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550" y="1302825"/>
            <a:ext cx="4328974" cy="341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Cloudlab/jupyter: Experiment expirations, working between cloudlab and VS-code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Overfitting during Training: </a:t>
            </a:r>
            <a:r>
              <a:rPr lang="en">
                <a:solidFill>
                  <a:schemeClr val="dk1"/>
                </a:solidFill>
              </a:rPr>
              <a:t>Model can </a:t>
            </a:r>
            <a:r>
              <a:rPr lang="en">
                <a:solidFill>
                  <a:schemeClr val="dk1"/>
                </a:solidFill>
              </a:rPr>
              <a:t>overfit</a:t>
            </a:r>
            <a:r>
              <a:rPr lang="en">
                <a:solidFill>
                  <a:schemeClr val="dk1"/>
                </a:solidFill>
              </a:rPr>
              <a:t> training data which makes it less useful when imputing other data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Right Loss Function: Model’s learning is directly related to how its penalized, tuning the loss function incorrectly can have massive consequences like a constant value being imputed. Therefore, finding a correct way to control this was a huge challenge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257675" y="48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1152475"/>
            <a:ext cx="8520600" cy="3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b="1" lang="en">
                <a:solidFill>
                  <a:srgbClr val="374151"/>
                </a:solidFill>
              </a:rPr>
              <a:t>Time Series Data Imputation:</a:t>
            </a:r>
            <a:endParaRPr b="1"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374151"/>
                </a:solidFill>
              </a:rPr>
              <a:t>Noise Tolerance:</a:t>
            </a:r>
            <a:r>
              <a:rPr lang="en" sz="1800">
                <a:solidFill>
                  <a:srgbClr val="374151"/>
                </a:solidFill>
              </a:rPr>
              <a:t> Future work should focus on creating models that can effectively deal with and filter out high levels of noise</a:t>
            </a:r>
            <a:endParaRPr sz="1800"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374151"/>
                </a:solidFill>
              </a:rPr>
              <a:t>Scalability:</a:t>
            </a:r>
            <a:r>
              <a:rPr lang="en" sz="1800">
                <a:solidFill>
                  <a:srgbClr val="374151"/>
                </a:solidFill>
              </a:rPr>
              <a:t> Future work should focus on developing efficient algorithms that can handle large-scale coarse-grained time series data</a:t>
            </a:r>
            <a:endParaRPr b="1" sz="1800">
              <a:solidFill>
                <a:srgbClr val="374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b="1" lang="en">
                <a:solidFill>
                  <a:srgbClr val="374151"/>
                </a:solidFill>
              </a:rPr>
              <a:t>Our Project:</a:t>
            </a:r>
            <a:endParaRPr b="1"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374151"/>
                </a:solidFill>
              </a:rPr>
              <a:t>Decoder:</a:t>
            </a:r>
            <a:r>
              <a:rPr lang="en" sz="1800">
                <a:solidFill>
                  <a:srgbClr val="374151"/>
                </a:solidFill>
              </a:rPr>
              <a:t> A </a:t>
            </a:r>
            <a:r>
              <a:rPr lang="en" sz="1800">
                <a:solidFill>
                  <a:srgbClr val="374151"/>
                </a:solidFill>
              </a:rPr>
              <a:t>decoder</a:t>
            </a:r>
            <a:r>
              <a:rPr lang="en" sz="1800">
                <a:solidFill>
                  <a:srgbClr val="374151"/>
                </a:solidFill>
              </a:rPr>
              <a:t> can be implemented to further refine results</a:t>
            </a:r>
            <a:endParaRPr sz="1800"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○"/>
            </a:pPr>
            <a:r>
              <a:rPr lang="en" sz="1800">
                <a:solidFill>
                  <a:srgbClr val="374151"/>
                </a:solidFill>
              </a:rPr>
              <a:t>Impute multiple time series simultaneously </a:t>
            </a:r>
            <a:endParaRPr sz="1800"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○"/>
            </a:pPr>
            <a:r>
              <a:rPr lang="en" sz="1800">
                <a:solidFill>
                  <a:srgbClr val="374151"/>
                </a:solidFill>
              </a:rPr>
              <a:t>Multiple sources</a:t>
            </a:r>
            <a:endParaRPr sz="1800"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○"/>
            </a:pPr>
            <a:r>
              <a:rPr lang="en" sz="1800">
                <a:solidFill>
                  <a:srgbClr val="374151"/>
                </a:solidFill>
              </a:rPr>
              <a:t>Using stricter penalization methods on model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555375" y="891700"/>
            <a:ext cx="8123100" cy="19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35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latin typeface="Arial"/>
                <a:ea typeface="Arial"/>
                <a:cs typeface="Arial"/>
                <a:sym typeface="Arial"/>
              </a:rPr>
              <a:t>Any Questions</a:t>
            </a:r>
            <a:r>
              <a:rPr lang="en" sz="3520">
                <a:latin typeface="Arial"/>
                <a:ea typeface="Arial"/>
                <a:cs typeface="Arial"/>
                <a:sym typeface="Arial"/>
              </a:rPr>
              <a:t>? </a:t>
            </a:r>
            <a:endParaRPr sz="35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6850"/>
            <a:ext cx="8520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The Need for Imputing Data in Network Analysis</a:t>
            </a:r>
            <a:endParaRPr sz="252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59300" y="1032000"/>
            <a:ext cx="4201200" cy="30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Fine grained data is necessary for debugging and safeguarding tasks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Problem: </a:t>
            </a:r>
            <a:r>
              <a:rPr lang="en" sz="1800">
                <a:solidFill>
                  <a:schemeClr val="dk1"/>
                </a:solidFill>
              </a:rPr>
              <a:t>Network monitoring data are coarse-grained, sampled, and sometimes unreliable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Solution: </a:t>
            </a:r>
            <a:r>
              <a:rPr lang="en" sz="1800">
                <a:solidFill>
                  <a:schemeClr val="dk1"/>
                </a:solidFill>
              </a:rPr>
              <a:t>use a telemet</a:t>
            </a:r>
            <a:r>
              <a:rPr lang="en">
                <a:solidFill>
                  <a:schemeClr val="dk1"/>
                </a:solidFill>
              </a:rPr>
              <a:t>ry </a:t>
            </a:r>
            <a:r>
              <a:rPr lang="en" sz="1800">
                <a:solidFill>
                  <a:schemeClr val="dk1"/>
                </a:solidFill>
              </a:rPr>
              <a:t>imputation layer that refines the coarse-grained data fed to management tasks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9420" l="1683" r="26072" t="24932"/>
          <a:stretch/>
        </p:blipFill>
        <p:spPr>
          <a:xfrm>
            <a:off x="4201829" y="1082200"/>
            <a:ext cx="4819325" cy="24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360500" y="3537150"/>
            <a:ext cx="4471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Figure taken from presentation from Prof.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Apostolaki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93600" y="7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Use Transformer Model for Data Imputation?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34325" y="646675"/>
            <a:ext cx="5634900" cy="4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ransformer is a sequence to sequence ML model used to learn correlatio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ns over a long series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ansformers are more suitable choice for data imputation compared to other ML models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Has the ability to handle long correlated sequences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process all the elements in a sequence in parallel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take into account multiple features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3605"/>
          <a:stretch/>
        </p:blipFill>
        <p:spPr>
          <a:xfrm>
            <a:off x="5884200" y="837163"/>
            <a:ext cx="3030000" cy="29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387000" y="4631625"/>
            <a:ext cx="33396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56300" y="3782150"/>
            <a:ext cx="35127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https://towardsdatascience.com/transformers-explained-visually-part-1-overview-of-functionality-95a6dd460452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15125" y="73975"/>
            <a:ext cx="647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Transformer-Encoder Work? 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16225" y="636725"/>
            <a:ext cx="5389200" cy="4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Multi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-Head Attention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Sublayer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 self-attention mechanism that captures relationship and dependency of one element to all others elements in an input sequence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multi-head, self-attention operation is performed multiple times in parallel, each head with its own learned set of parameters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Feed Forward Sub-Layer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Learn higher-level features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Allow model to learn hierarchical representations and capture different levels of abstractions in the input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100" y="150173"/>
            <a:ext cx="1974700" cy="36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229750" y="3829450"/>
            <a:ext cx="3791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Attention Is All You Need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https://arxiv.org/pdf/1706.03762.pdf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96400" y="691850"/>
            <a:ext cx="82269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Phase 1: Training on a Smaller Dataset</a:t>
            </a:r>
            <a:endParaRPr sz="332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96400" y="1691900"/>
            <a:ext cx="79254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Goals: 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Check the correlation in one way delay (OWD) across different network path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Prepare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coarse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grained data for experiment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Establish a ground truth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Modify the transformer model to fit our data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29350" y="0"/>
            <a:ext cx="901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in </a:t>
            </a:r>
            <a:r>
              <a:rPr lang="en"/>
              <a:t>Network</a:t>
            </a:r>
            <a:r>
              <a:rPr lang="en"/>
              <a:t> Latency </a:t>
            </a:r>
            <a:r>
              <a:rPr lang="en"/>
              <a:t>Measurements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54175" y="572700"/>
            <a:ext cx="82842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 multiple paths converge at an Autonomous System (AS), the network traffic and network measurements such as one way delay (OWD) are correlated</a:t>
            </a:r>
            <a:endParaRPr i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paths share some links therefore they are often affected by similar conditions such as network congestion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275" y="2343175"/>
            <a:ext cx="5510400" cy="210231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18"/>
          <p:cNvSpPr txBox="1"/>
          <p:nvPr/>
        </p:nvSpPr>
        <p:spPr>
          <a:xfrm>
            <a:off x="1217750" y="4435700"/>
            <a:ext cx="661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https://www.khanacademy.org/computing/computers-and-internet/xcae6f4a7ff015e7d:the-internet/xcae6f4a7ff015e7d:routing-with-redundancy/a/redundancy-fault-tolerance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46" y="626700"/>
            <a:ext cx="5222875" cy="42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67075" y="0"/>
            <a:ext cx="88542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Correlation Matrix for Single Source to Multiple Destinations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746838" y="4663225"/>
            <a:ext cx="1377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Destination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 rot="-5400000">
            <a:off x="1002038" y="2438400"/>
            <a:ext cx="1377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Destination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809825" y="4046875"/>
            <a:ext cx="460500" cy="393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809825" y="3536700"/>
            <a:ext cx="460500" cy="393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809825" y="3026525"/>
            <a:ext cx="460500" cy="393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124150" y="4046875"/>
            <a:ext cx="460500" cy="393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4524125" y="4098200"/>
            <a:ext cx="460500" cy="393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222325" y="3536700"/>
            <a:ext cx="460500" cy="393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76" y="891796"/>
            <a:ext cx="3761951" cy="32808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0"/>
          <p:cNvCxnSpPr>
            <a:stCxn id="129" idx="3"/>
            <a:endCxn id="130" idx="1"/>
          </p:cNvCxnSpPr>
          <p:nvPr/>
        </p:nvCxnSpPr>
        <p:spPr>
          <a:xfrm>
            <a:off x="5489250" y="2551375"/>
            <a:ext cx="213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701" y="1099886"/>
            <a:ext cx="3355750" cy="290596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153975"/>
            <a:ext cx="85206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Preparation - Data Normalization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033950" y="2371675"/>
            <a:ext cx="1455300" cy="35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>
            <a:off x="3764250" y="2552113"/>
            <a:ext cx="213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153975"/>
            <a:ext cx="85206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Preparation - Sampling Fine Grain Data to Generate Coarse Grained Data</a:t>
            </a:r>
            <a:endParaRPr/>
          </a:p>
        </p:txBody>
      </p:sp>
      <p:grpSp>
        <p:nvGrpSpPr>
          <p:cNvPr id="139" name="Google Shape;139;p21"/>
          <p:cNvGrpSpPr/>
          <p:nvPr/>
        </p:nvGrpSpPr>
        <p:grpSpPr>
          <a:xfrm>
            <a:off x="5447550" y="1350425"/>
            <a:ext cx="3765950" cy="2869000"/>
            <a:chOff x="5447550" y="1502825"/>
            <a:chExt cx="3765950" cy="2869000"/>
          </a:xfrm>
        </p:grpSpPr>
        <p:pic>
          <p:nvPicPr>
            <p:cNvPr id="140" name="Google Shape;140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47550" y="1570925"/>
              <a:ext cx="3532850" cy="280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1"/>
            <p:cNvSpPr txBox="1"/>
            <p:nvPr/>
          </p:nvSpPr>
          <p:spPr>
            <a:xfrm>
              <a:off x="5803100" y="1502825"/>
              <a:ext cx="3410400" cy="23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Proxima Nova"/>
                  <a:ea typeface="Proxima Nova"/>
                  <a:cs typeface="Proxima Nova"/>
                  <a:sym typeface="Proxima Nova"/>
                </a:rPr>
                <a:t>Normalized Latency Across Path 8 to </a:t>
              </a:r>
              <a:r>
                <a:rPr b="1" lang="en" sz="900">
                  <a:latin typeface="Proxima Nova"/>
                  <a:ea typeface="Proxima Nova"/>
                  <a:cs typeface="Proxima Nova"/>
                  <a:sym typeface="Proxima Nova"/>
                </a:rPr>
                <a:t>Destination</a:t>
              </a:r>
              <a:r>
                <a:rPr b="1" lang="en" sz="900"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r>
                <a:rPr b="1" lang="en" sz="900">
                  <a:latin typeface="Proxima Nova"/>
                  <a:ea typeface="Proxima Nova"/>
                  <a:cs typeface="Proxima Nova"/>
                  <a:sym typeface="Proxima Nova"/>
                </a:rPr>
                <a:t>Number 2</a:t>
              </a:r>
              <a:endParaRPr b="1" sz="9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42" name="Google Shape;142;p21"/>
          <p:cNvGrpSpPr/>
          <p:nvPr/>
        </p:nvGrpSpPr>
        <p:grpSpPr>
          <a:xfrm>
            <a:off x="151850" y="1263125"/>
            <a:ext cx="3512250" cy="2979051"/>
            <a:chOff x="151850" y="1263125"/>
            <a:chExt cx="3512250" cy="2979051"/>
          </a:xfrm>
        </p:grpSpPr>
        <p:pic>
          <p:nvPicPr>
            <p:cNvPr id="143" name="Google Shape;14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850" y="1288876"/>
              <a:ext cx="3410426" cy="295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1"/>
            <p:cNvSpPr txBox="1"/>
            <p:nvPr/>
          </p:nvSpPr>
          <p:spPr>
            <a:xfrm>
              <a:off x="474500" y="1263125"/>
              <a:ext cx="3189600" cy="18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Proxima Nova"/>
                  <a:ea typeface="Proxima Nova"/>
                  <a:cs typeface="Proxima Nova"/>
                  <a:sym typeface="Proxima Nova"/>
                </a:rPr>
                <a:t>Normalized Latency of Packages to Destination Number 2</a:t>
              </a:r>
              <a:endParaRPr b="1" sz="9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45" name="Google Shape;145;p21"/>
          <p:cNvSpPr/>
          <p:nvPr/>
        </p:nvSpPr>
        <p:spPr>
          <a:xfrm>
            <a:off x="4070425" y="2599175"/>
            <a:ext cx="970800" cy="393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1/2</a:t>
            </a:r>
            <a:endParaRPr/>
          </a:p>
        </p:txBody>
      </p:sp>
      <p:cxnSp>
        <p:nvCxnSpPr>
          <p:cNvPr id="146" name="Google Shape;146;p21"/>
          <p:cNvCxnSpPr/>
          <p:nvPr/>
        </p:nvCxnSpPr>
        <p:spPr>
          <a:xfrm flipH="1" rot="10800000">
            <a:off x="5032175" y="2781325"/>
            <a:ext cx="492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1"/>
          <p:cNvCxnSpPr/>
          <p:nvPr/>
        </p:nvCxnSpPr>
        <p:spPr>
          <a:xfrm flipH="1" rot="10800000">
            <a:off x="3517000" y="2792375"/>
            <a:ext cx="492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