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8"/>
  </p:normalViewPr>
  <p:slideViewPr>
    <p:cSldViewPr snapToGrid="0" snapToObjects="1">
      <p:cViewPr varScale="1">
        <p:scale>
          <a:sx n="118" d="100"/>
          <a:sy n="118" d="100"/>
        </p:scale>
        <p:origin x="6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2200524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00E9AA-90E1-E14A-9255-C31BD507830B}" type="datetimeFigureOut">
              <a:rPr lang="en-CN" smtClean="0"/>
              <a:t>2020/10/3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2807989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5137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2149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163360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4"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359746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4"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690206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360804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28035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427843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53505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00E9AA-90E1-E14A-9255-C31BD507830B}" type="datetimeFigureOut">
              <a:rPr lang="en-CN" smtClean="0"/>
              <a:t>2020/10/3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141170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00E9AA-90E1-E14A-9255-C31BD507830B}" type="datetimeFigureOut">
              <a:rPr lang="en-CN" smtClean="0"/>
              <a:t>2020/10/3</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3255079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3"/>
          <p:cNvSpPr>
            <a:spLocks noGrp="1"/>
          </p:cNvSpPr>
          <p:nvPr>
            <p:ph type="ftr" sz="quarter" idx="11"/>
          </p:nvPr>
        </p:nvSpPr>
        <p:spPr/>
        <p:txBody>
          <a:bodyPr/>
          <a:lstStyle/>
          <a:p>
            <a:endParaRPr lang="en-CN"/>
          </a:p>
        </p:txBody>
      </p:sp>
      <p:sp>
        <p:nvSpPr>
          <p:cNvPr id="6" name="Slide Number Placeholder 4"/>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332899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2"/>
          <p:cNvSpPr>
            <a:spLocks noGrp="1"/>
          </p:cNvSpPr>
          <p:nvPr>
            <p:ph type="ftr" sz="quarter" idx="11"/>
          </p:nvPr>
        </p:nvSpPr>
        <p:spPr/>
        <p:txBody>
          <a:bodyPr/>
          <a:lstStyle/>
          <a:p>
            <a:endParaRPr lang="en-CN"/>
          </a:p>
        </p:txBody>
      </p:sp>
      <p:sp>
        <p:nvSpPr>
          <p:cNvPr id="6" name="Slide Number Placeholder 3"/>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137370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00E9AA-90E1-E14A-9255-C31BD507830B}" type="datetimeFigureOut">
              <a:rPr lang="en-CN" smtClean="0"/>
              <a:t>2020/10/3</a:t>
            </a:fld>
            <a:endParaRPr lang="en-CN"/>
          </a:p>
        </p:txBody>
      </p:sp>
      <p:sp>
        <p:nvSpPr>
          <p:cNvPr id="5" name="Footer Placeholder 5"/>
          <p:cNvSpPr>
            <a:spLocks noGrp="1"/>
          </p:cNvSpPr>
          <p:nvPr>
            <p:ph type="ftr" sz="quarter" idx="11"/>
          </p:nvPr>
        </p:nvSpPr>
        <p:spPr/>
        <p:txBody>
          <a:bodyPr/>
          <a:lstStyle/>
          <a:p>
            <a:endParaRPr lang="en-CN"/>
          </a:p>
        </p:txBody>
      </p:sp>
      <p:sp>
        <p:nvSpPr>
          <p:cNvPr id="6" name="Slide Number Placeholder 6"/>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264649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00E9AA-90E1-E14A-9255-C31BD507830B}" type="datetimeFigureOut">
              <a:rPr lang="en-CN" smtClean="0"/>
              <a:t>2020/10/3</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37C53BD9-D0CD-6041-9DBF-68767F2BF299}" type="slidenum">
              <a:rPr lang="en-CN" smtClean="0"/>
              <a:t>‹#›</a:t>
            </a:fld>
            <a:endParaRPr lang="en-CN"/>
          </a:p>
        </p:txBody>
      </p:sp>
    </p:spTree>
    <p:extLst>
      <p:ext uri="{BB962C8B-B14F-4D97-AF65-F5344CB8AC3E}">
        <p14:creationId xmlns:p14="http://schemas.microsoft.com/office/powerpoint/2010/main" val="405568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00E9AA-90E1-E14A-9255-C31BD507830B}" type="datetimeFigureOut">
              <a:rPr lang="en-CN" smtClean="0"/>
              <a:t>2020/10/3</a:t>
            </a:fld>
            <a:endParaRPr lang="en-C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C53BD9-D0CD-6041-9DBF-68767F2BF299}" type="slidenum">
              <a:rPr lang="en-CN" smtClean="0"/>
              <a:t>‹#›</a:t>
            </a:fld>
            <a:endParaRPr lang="en-CN"/>
          </a:p>
        </p:txBody>
      </p:sp>
    </p:spTree>
    <p:extLst>
      <p:ext uri="{BB962C8B-B14F-4D97-AF65-F5344CB8AC3E}">
        <p14:creationId xmlns:p14="http://schemas.microsoft.com/office/powerpoint/2010/main" val="33430449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258B-99CC-334A-8A01-F3D9516E06AF}"/>
              </a:ext>
            </a:extLst>
          </p:cNvPr>
          <p:cNvSpPr>
            <a:spLocks noGrp="1"/>
          </p:cNvSpPr>
          <p:nvPr>
            <p:ph type="ctrTitle"/>
          </p:nvPr>
        </p:nvSpPr>
        <p:spPr/>
        <p:txBody>
          <a:bodyPr/>
          <a:lstStyle/>
          <a:p>
            <a:r>
              <a:rPr lang="en-CN" dirty="0"/>
              <a:t>Predicting the Severity of Car Accidents</a:t>
            </a:r>
          </a:p>
        </p:txBody>
      </p:sp>
      <p:sp>
        <p:nvSpPr>
          <p:cNvPr id="3" name="Subtitle 2">
            <a:extLst>
              <a:ext uri="{FF2B5EF4-FFF2-40B4-BE49-F238E27FC236}">
                <a16:creationId xmlns:a16="http://schemas.microsoft.com/office/drawing/2014/main" id="{72772BDA-8D46-DA4B-80E6-6270B0615B1D}"/>
              </a:ext>
            </a:extLst>
          </p:cNvPr>
          <p:cNvSpPr>
            <a:spLocks noGrp="1"/>
          </p:cNvSpPr>
          <p:nvPr>
            <p:ph type="subTitle" idx="1"/>
          </p:nvPr>
        </p:nvSpPr>
        <p:spPr/>
        <p:txBody>
          <a:bodyPr/>
          <a:lstStyle/>
          <a:p>
            <a:r>
              <a:rPr lang="en-CN" dirty="0"/>
              <a:t>Yihe Li</a:t>
            </a:r>
          </a:p>
        </p:txBody>
      </p:sp>
    </p:spTree>
    <p:extLst>
      <p:ext uri="{BB962C8B-B14F-4D97-AF65-F5344CB8AC3E}">
        <p14:creationId xmlns:p14="http://schemas.microsoft.com/office/powerpoint/2010/main" val="269354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DA40F-2C41-414A-A7E8-F53BE4471F93}"/>
              </a:ext>
            </a:extLst>
          </p:cNvPr>
          <p:cNvSpPr>
            <a:spLocks noGrp="1"/>
          </p:cNvSpPr>
          <p:nvPr>
            <p:ph type="title"/>
          </p:nvPr>
        </p:nvSpPr>
        <p:spPr/>
        <p:txBody>
          <a:bodyPr/>
          <a:lstStyle/>
          <a:p>
            <a:r>
              <a:rPr lang="en-CN" dirty="0"/>
              <a:t>A useable model for predicting severity is useful for governance</a:t>
            </a:r>
          </a:p>
        </p:txBody>
      </p:sp>
      <p:sp>
        <p:nvSpPr>
          <p:cNvPr id="3" name="Content Placeholder 2">
            <a:extLst>
              <a:ext uri="{FF2B5EF4-FFF2-40B4-BE49-F238E27FC236}">
                <a16:creationId xmlns:a16="http://schemas.microsoft.com/office/drawing/2014/main" id="{17AC4B19-9A25-A94F-836F-3554ABA5F845}"/>
              </a:ext>
            </a:extLst>
          </p:cNvPr>
          <p:cNvSpPr>
            <a:spLocks noGrp="1"/>
          </p:cNvSpPr>
          <p:nvPr>
            <p:ph idx="1"/>
          </p:nvPr>
        </p:nvSpPr>
        <p:spPr/>
        <p:txBody>
          <a:bodyPr/>
          <a:lstStyle/>
          <a:p>
            <a:r>
              <a:rPr lang="en-CN" dirty="0"/>
              <a:t>Usually we can only determine the severity of a car accident after careful investigation, including collecting the fataility rate, the detailed identity of the people, and determine the damaging status of the car.</a:t>
            </a:r>
          </a:p>
          <a:p>
            <a:r>
              <a:rPr lang="en-CN" dirty="0"/>
              <a:t>The severity value is of great useness to government, which can use it to present suggestions and policies in order to reduce accident fatailities.</a:t>
            </a:r>
          </a:p>
        </p:txBody>
      </p:sp>
    </p:spTree>
    <p:extLst>
      <p:ext uri="{BB962C8B-B14F-4D97-AF65-F5344CB8AC3E}">
        <p14:creationId xmlns:p14="http://schemas.microsoft.com/office/powerpoint/2010/main" val="260478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D7F0-2D43-1243-8E3D-DD3577412A6F}"/>
              </a:ext>
            </a:extLst>
          </p:cNvPr>
          <p:cNvSpPr>
            <a:spLocks noGrp="1"/>
          </p:cNvSpPr>
          <p:nvPr>
            <p:ph type="title"/>
          </p:nvPr>
        </p:nvSpPr>
        <p:spPr/>
        <p:txBody>
          <a:bodyPr/>
          <a:lstStyle/>
          <a:p>
            <a:r>
              <a:rPr lang="en-CN" dirty="0"/>
              <a:t>Data acquisition &amp; Preprocessing</a:t>
            </a:r>
          </a:p>
        </p:txBody>
      </p:sp>
      <p:sp>
        <p:nvSpPr>
          <p:cNvPr id="3" name="Content Placeholder 2">
            <a:extLst>
              <a:ext uri="{FF2B5EF4-FFF2-40B4-BE49-F238E27FC236}">
                <a16:creationId xmlns:a16="http://schemas.microsoft.com/office/drawing/2014/main" id="{D0127089-7217-9846-BCB4-F7E1C7EB0B3E}"/>
              </a:ext>
            </a:extLst>
          </p:cNvPr>
          <p:cNvSpPr>
            <a:spLocks noGrp="1"/>
          </p:cNvSpPr>
          <p:nvPr>
            <p:ph idx="1"/>
          </p:nvPr>
        </p:nvSpPr>
        <p:spPr/>
        <p:txBody>
          <a:bodyPr/>
          <a:lstStyle/>
          <a:p>
            <a:r>
              <a:rPr lang="en-CN" dirty="0"/>
              <a:t>Using the shared data that contains all of the car accident in Seattle city that happened in the 2004-2020 time period.</a:t>
            </a:r>
          </a:p>
          <a:p>
            <a:r>
              <a:rPr lang="en-CN" dirty="0"/>
              <a:t>The data contains severity level and people/vehicle count of each accident.</a:t>
            </a:r>
          </a:p>
          <a:p>
            <a:r>
              <a:rPr lang="en-CN" dirty="0"/>
              <a:t>The severity code, people count and vehicle count are combined to describe the severity of the accident</a:t>
            </a:r>
          </a:p>
          <a:p>
            <a:r>
              <a:rPr lang="en-CN" dirty="0"/>
              <a:t>Carefully choose 10 metrics (weather, light, etc.) that is both easy to collect and related to the severity deeply.</a:t>
            </a:r>
          </a:p>
        </p:txBody>
      </p:sp>
    </p:spTree>
    <p:extLst>
      <p:ext uri="{BB962C8B-B14F-4D97-AF65-F5344CB8AC3E}">
        <p14:creationId xmlns:p14="http://schemas.microsoft.com/office/powerpoint/2010/main" val="177297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DC1B-6366-EC48-8DF9-B0BA50349938}"/>
              </a:ext>
            </a:extLst>
          </p:cNvPr>
          <p:cNvSpPr>
            <a:spLocks noGrp="1"/>
          </p:cNvSpPr>
          <p:nvPr>
            <p:ph type="title"/>
          </p:nvPr>
        </p:nvSpPr>
        <p:spPr/>
        <p:txBody>
          <a:bodyPr/>
          <a:lstStyle/>
          <a:p>
            <a:r>
              <a:rPr lang="en-CN" dirty="0"/>
              <a:t>Severity Value</a:t>
            </a:r>
          </a:p>
        </p:txBody>
      </p:sp>
      <p:sp>
        <p:nvSpPr>
          <p:cNvPr id="3" name="Content Placeholder 2">
            <a:extLst>
              <a:ext uri="{FF2B5EF4-FFF2-40B4-BE49-F238E27FC236}">
                <a16:creationId xmlns:a16="http://schemas.microsoft.com/office/drawing/2014/main" id="{CA800951-3D30-B646-B86D-4B9CD64427F5}"/>
              </a:ext>
            </a:extLst>
          </p:cNvPr>
          <p:cNvSpPr>
            <a:spLocks noGrp="1"/>
          </p:cNvSpPr>
          <p:nvPr>
            <p:ph idx="1"/>
          </p:nvPr>
        </p:nvSpPr>
        <p:spPr/>
        <p:txBody>
          <a:bodyPr/>
          <a:lstStyle/>
          <a:p>
            <a:r>
              <a:rPr lang="en-CN" dirty="0"/>
              <a:t>The severity of most accident is 1, as most accident involve many peoples (not necessarily injuried).</a:t>
            </a:r>
          </a:p>
          <a:p>
            <a:endParaRPr lang="en-CN" dirty="0"/>
          </a:p>
        </p:txBody>
      </p:sp>
      <p:pic>
        <p:nvPicPr>
          <p:cNvPr id="7" name="Picture 6">
            <a:extLst>
              <a:ext uri="{FF2B5EF4-FFF2-40B4-BE49-F238E27FC236}">
                <a16:creationId xmlns:a16="http://schemas.microsoft.com/office/drawing/2014/main" id="{5B67418D-B237-9444-857E-E9BFAFFB51C5}"/>
              </a:ext>
            </a:extLst>
          </p:cNvPr>
          <p:cNvPicPr>
            <a:picLocks noChangeAspect="1"/>
          </p:cNvPicPr>
          <p:nvPr/>
        </p:nvPicPr>
        <p:blipFill>
          <a:blip r:embed="rId2"/>
          <a:stretch>
            <a:fillRect/>
          </a:stretch>
        </p:blipFill>
        <p:spPr>
          <a:xfrm>
            <a:off x="1785257" y="2790469"/>
            <a:ext cx="5486400" cy="3657600"/>
          </a:xfrm>
          <a:prstGeom prst="rect">
            <a:avLst/>
          </a:prstGeom>
        </p:spPr>
      </p:pic>
    </p:spTree>
    <p:extLst>
      <p:ext uri="{BB962C8B-B14F-4D97-AF65-F5344CB8AC3E}">
        <p14:creationId xmlns:p14="http://schemas.microsoft.com/office/powerpoint/2010/main" val="167592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530-93CC-9A44-AFF0-1BF3E83A5DD2}"/>
              </a:ext>
            </a:extLst>
          </p:cNvPr>
          <p:cNvSpPr>
            <a:spLocks noGrp="1"/>
          </p:cNvSpPr>
          <p:nvPr>
            <p:ph type="title"/>
          </p:nvPr>
        </p:nvSpPr>
        <p:spPr/>
        <p:txBody>
          <a:bodyPr/>
          <a:lstStyle/>
          <a:p>
            <a:r>
              <a:rPr lang="en-CN" dirty="0"/>
              <a:t>Result display</a:t>
            </a:r>
          </a:p>
        </p:txBody>
      </p:sp>
      <p:sp>
        <p:nvSpPr>
          <p:cNvPr id="3" name="Content Placeholder 2">
            <a:extLst>
              <a:ext uri="{FF2B5EF4-FFF2-40B4-BE49-F238E27FC236}">
                <a16:creationId xmlns:a16="http://schemas.microsoft.com/office/drawing/2014/main" id="{58A18AC4-6460-A740-995C-3D1C2C753B60}"/>
              </a:ext>
            </a:extLst>
          </p:cNvPr>
          <p:cNvSpPr>
            <a:spLocks noGrp="1"/>
          </p:cNvSpPr>
          <p:nvPr>
            <p:ph idx="1"/>
          </p:nvPr>
        </p:nvSpPr>
        <p:spPr/>
        <p:txBody>
          <a:bodyPr/>
          <a:lstStyle/>
          <a:p>
            <a:r>
              <a:rPr lang="en-CN" dirty="0"/>
              <a:t>T</a:t>
            </a:r>
            <a:r>
              <a:rPr lang="en-US" dirty="0"/>
              <a:t>h</a:t>
            </a:r>
            <a:r>
              <a:rPr lang="en-CN" dirty="0"/>
              <a:t>e accident had been reducing in the continuous progress of the government (2020 is partial data). This model will help to futher reductions, which is an important research topic of the government of any big cities.</a:t>
            </a:r>
          </a:p>
          <a:p>
            <a:endParaRPr lang="en-CN" dirty="0"/>
          </a:p>
        </p:txBody>
      </p:sp>
      <p:pic>
        <p:nvPicPr>
          <p:cNvPr id="5" name="Picture 4">
            <a:extLst>
              <a:ext uri="{FF2B5EF4-FFF2-40B4-BE49-F238E27FC236}">
                <a16:creationId xmlns:a16="http://schemas.microsoft.com/office/drawing/2014/main" id="{63393D06-230B-B140-90C2-B9DD03DF3EA3}"/>
              </a:ext>
            </a:extLst>
          </p:cNvPr>
          <p:cNvPicPr>
            <a:picLocks noChangeAspect="1"/>
          </p:cNvPicPr>
          <p:nvPr/>
        </p:nvPicPr>
        <p:blipFill>
          <a:blip r:embed="rId2"/>
          <a:stretch>
            <a:fillRect/>
          </a:stretch>
        </p:blipFill>
        <p:spPr>
          <a:xfrm>
            <a:off x="5464629" y="3048000"/>
            <a:ext cx="5486400" cy="3657600"/>
          </a:xfrm>
          <a:prstGeom prst="rect">
            <a:avLst/>
          </a:prstGeom>
        </p:spPr>
      </p:pic>
    </p:spTree>
    <p:extLst>
      <p:ext uri="{BB962C8B-B14F-4D97-AF65-F5344CB8AC3E}">
        <p14:creationId xmlns:p14="http://schemas.microsoft.com/office/powerpoint/2010/main" val="326260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BA78-02D7-C545-8936-5AF4070ACC1E}"/>
              </a:ext>
            </a:extLst>
          </p:cNvPr>
          <p:cNvSpPr>
            <a:spLocks noGrp="1"/>
          </p:cNvSpPr>
          <p:nvPr>
            <p:ph type="title"/>
          </p:nvPr>
        </p:nvSpPr>
        <p:spPr/>
        <p:txBody>
          <a:bodyPr/>
          <a:lstStyle/>
          <a:p>
            <a:r>
              <a:rPr lang="en-CN" dirty="0"/>
              <a:t>Result display</a:t>
            </a:r>
          </a:p>
        </p:txBody>
      </p:sp>
      <p:sp>
        <p:nvSpPr>
          <p:cNvPr id="3" name="Content Placeholder 2">
            <a:extLst>
              <a:ext uri="{FF2B5EF4-FFF2-40B4-BE49-F238E27FC236}">
                <a16:creationId xmlns:a16="http://schemas.microsoft.com/office/drawing/2014/main" id="{317C3D20-C9F6-8A4F-9CDC-3394BB00E488}"/>
              </a:ext>
            </a:extLst>
          </p:cNvPr>
          <p:cNvSpPr>
            <a:spLocks noGrp="1"/>
          </p:cNvSpPr>
          <p:nvPr>
            <p:ph idx="1"/>
          </p:nvPr>
        </p:nvSpPr>
        <p:spPr/>
        <p:txBody>
          <a:bodyPr/>
          <a:lstStyle/>
          <a:p>
            <a:r>
              <a:rPr lang="en-CN" dirty="0"/>
              <a:t>The weather (indexed 4) is the most influencial feature to the final severity, so we suggest to improve signs and policies like speed-reducing bumps to be placed in fog/snow areas.</a:t>
            </a:r>
          </a:p>
          <a:p>
            <a:endParaRPr lang="en-CN" dirty="0"/>
          </a:p>
        </p:txBody>
      </p:sp>
      <p:pic>
        <p:nvPicPr>
          <p:cNvPr id="5" name="Picture 4">
            <a:extLst>
              <a:ext uri="{FF2B5EF4-FFF2-40B4-BE49-F238E27FC236}">
                <a16:creationId xmlns:a16="http://schemas.microsoft.com/office/drawing/2014/main" id="{35B5E2D0-C18F-D94D-A996-BDD58578E84F}"/>
              </a:ext>
            </a:extLst>
          </p:cNvPr>
          <p:cNvPicPr>
            <a:picLocks noChangeAspect="1"/>
          </p:cNvPicPr>
          <p:nvPr/>
        </p:nvPicPr>
        <p:blipFill>
          <a:blip r:embed="rId2"/>
          <a:stretch>
            <a:fillRect/>
          </a:stretch>
        </p:blipFill>
        <p:spPr>
          <a:xfrm>
            <a:off x="1012371" y="3015343"/>
            <a:ext cx="5486400" cy="3657600"/>
          </a:xfrm>
          <a:prstGeom prst="rect">
            <a:avLst/>
          </a:prstGeom>
        </p:spPr>
      </p:pic>
    </p:spTree>
    <p:extLst>
      <p:ext uri="{BB962C8B-B14F-4D97-AF65-F5344CB8AC3E}">
        <p14:creationId xmlns:p14="http://schemas.microsoft.com/office/powerpoint/2010/main" val="148361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9C17-9B65-A748-B9FD-F1EBCEF1382B}"/>
              </a:ext>
            </a:extLst>
          </p:cNvPr>
          <p:cNvSpPr>
            <a:spLocks noGrp="1"/>
          </p:cNvSpPr>
          <p:nvPr>
            <p:ph type="title"/>
          </p:nvPr>
        </p:nvSpPr>
        <p:spPr/>
        <p:txBody>
          <a:bodyPr/>
          <a:lstStyle/>
          <a:p>
            <a:r>
              <a:rPr lang="en-CN" dirty="0"/>
              <a:t>Model evaluation</a:t>
            </a:r>
          </a:p>
        </p:txBody>
      </p:sp>
      <p:sp>
        <p:nvSpPr>
          <p:cNvPr id="3" name="Content Placeholder 2">
            <a:extLst>
              <a:ext uri="{FF2B5EF4-FFF2-40B4-BE49-F238E27FC236}">
                <a16:creationId xmlns:a16="http://schemas.microsoft.com/office/drawing/2014/main" id="{16411CCF-A633-3A42-8DCF-AEBBA264E758}"/>
              </a:ext>
            </a:extLst>
          </p:cNvPr>
          <p:cNvSpPr>
            <a:spLocks noGrp="1"/>
          </p:cNvSpPr>
          <p:nvPr>
            <p:ph idx="1"/>
          </p:nvPr>
        </p:nvSpPr>
        <p:spPr/>
        <p:txBody>
          <a:bodyPr/>
          <a:lstStyle/>
          <a:p>
            <a:r>
              <a:rPr lang="en-CN" dirty="0"/>
              <a:t>The parameter of models:</a:t>
            </a:r>
          </a:p>
          <a:p>
            <a:r>
              <a:rPr lang="en-CN" dirty="0"/>
              <a:t>Stable R^2 score of around 65.29% in ten runs.</a:t>
            </a:r>
          </a:p>
          <a:p>
            <a:r>
              <a:rPr lang="en-CN" dirty="0"/>
              <a:t>Cross-validation score of 65.35%.</a:t>
            </a:r>
          </a:p>
          <a:p>
            <a:r>
              <a:rPr lang="en-CN" dirty="0"/>
              <a:t>High accuracy (due to multi-value result).</a:t>
            </a:r>
          </a:p>
        </p:txBody>
      </p:sp>
      <p:pic>
        <p:nvPicPr>
          <p:cNvPr id="5" name="Picture 4">
            <a:extLst>
              <a:ext uri="{FF2B5EF4-FFF2-40B4-BE49-F238E27FC236}">
                <a16:creationId xmlns:a16="http://schemas.microsoft.com/office/drawing/2014/main" id="{F7C8B7F8-41E9-CC43-A44B-9C8AE8CA5E77}"/>
              </a:ext>
            </a:extLst>
          </p:cNvPr>
          <p:cNvPicPr>
            <a:picLocks noChangeAspect="1"/>
          </p:cNvPicPr>
          <p:nvPr/>
        </p:nvPicPr>
        <p:blipFill>
          <a:blip r:embed="rId2"/>
          <a:stretch>
            <a:fillRect/>
          </a:stretch>
        </p:blipFill>
        <p:spPr>
          <a:xfrm>
            <a:off x="6788831" y="3081707"/>
            <a:ext cx="5486400" cy="3657600"/>
          </a:xfrm>
          <a:prstGeom prst="rect">
            <a:avLst/>
          </a:prstGeom>
        </p:spPr>
      </p:pic>
    </p:spTree>
    <p:extLst>
      <p:ext uri="{BB962C8B-B14F-4D97-AF65-F5344CB8AC3E}">
        <p14:creationId xmlns:p14="http://schemas.microsoft.com/office/powerpoint/2010/main" val="213888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4746C-24CD-1B49-A10A-F6B4EFF76C13}"/>
              </a:ext>
            </a:extLst>
          </p:cNvPr>
          <p:cNvSpPr>
            <a:spLocks noGrp="1"/>
          </p:cNvSpPr>
          <p:nvPr>
            <p:ph type="title"/>
          </p:nvPr>
        </p:nvSpPr>
        <p:spPr/>
        <p:txBody>
          <a:bodyPr/>
          <a:lstStyle/>
          <a:p>
            <a:r>
              <a:rPr lang="en-CN" dirty="0"/>
              <a:t>Conclusion</a:t>
            </a:r>
          </a:p>
        </p:txBody>
      </p:sp>
      <p:sp>
        <p:nvSpPr>
          <p:cNvPr id="3" name="Content Placeholder 2">
            <a:extLst>
              <a:ext uri="{FF2B5EF4-FFF2-40B4-BE49-F238E27FC236}">
                <a16:creationId xmlns:a16="http://schemas.microsoft.com/office/drawing/2014/main" id="{3D7340EA-793F-DE40-A72C-BA3C87FAB1B3}"/>
              </a:ext>
            </a:extLst>
          </p:cNvPr>
          <p:cNvSpPr>
            <a:spLocks noGrp="1"/>
          </p:cNvSpPr>
          <p:nvPr>
            <p:ph idx="1"/>
          </p:nvPr>
        </p:nvSpPr>
        <p:spPr/>
        <p:txBody>
          <a:bodyPr/>
          <a:lstStyle/>
          <a:p>
            <a:r>
              <a:rPr lang="en-CN" dirty="0"/>
              <a:t>The Seattle government had made noticable progress in reducing the accident number and fatalities rate in recent years.</a:t>
            </a:r>
          </a:p>
          <a:p>
            <a:r>
              <a:rPr lang="en-CN" dirty="0"/>
              <a:t>Aspects that most affect the severity of an accident is weather and speeding.</a:t>
            </a:r>
          </a:p>
          <a:p>
            <a:r>
              <a:rPr lang="en-CN"/>
              <a:t>Combined, speed-reducing bumps, speed limit cameras should be deployed more in weather-affected (fog, snow, etc.) areas. </a:t>
            </a:r>
            <a:endParaRPr lang="en-CN" dirty="0"/>
          </a:p>
        </p:txBody>
      </p:sp>
    </p:spTree>
    <p:extLst>
      <p:ext uri="{BB962C8B-B14F-4D97-AF65-F5344CB8AC3E}">
        <p14:creationId xmlns:p14="http://schemas.microsoft.com/office/powerpoint/2010/main" val="40808233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{BE9D95DD-97B5-0746-8437-51C9309B00A7}tf10001062</Template>
  <TotalTime>24</TotalTime>
  <Words>356</Words>
  <Application>Microsoft Macintosh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Predicting the Severity of Car Accidents</vt:lpstr>
      <vt:lpstr>A useable model for predicting severity is useful for governance</vt:lpstr>
      <vt:lpstr>Data acquisition &amp; Preprocessing</vt:lpstr>
      <vt:lpstr>Severity Value</vt:lpstr>
      <vt:lpstr>Result display</vt:lpstr>
      <vt:lpstr>Result display</vt:lpstr>
      <vt:lpstr>Model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Yihe Li</dc:creator>
  <cp:lastModifiedBy>Yihe Li</cp:lastModifiedBy>
  <cp:revision>8</cp:revision>
  <dcterms:created xsi:type="dcterms:W3CDTF">2020-10-03T15:33:34Z</dcterms:created>
  <dcterms:modified xsi:type="dcterms:W3CDTF">2020-10-03T15:58:30Z</dcterms:modified>
</cp:coreProperties>
</file>