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71" r:id="rId1"/>
  </p:sldMasterIdLst>
  <p:sldIdLst>
    <p:sldId id="256" r:id="rId2"/>
    <p:sldId id="277" r:id="rId3"/>
    <p:sldId id="257" r:id="rId4"/>
    <p:sldId id="261" r:id="rId5"/>
    <p:sldId id="262" r:id="rId6"/>
    <p:sldId id="279" r:id="rId7"/>
    <p:sldId id="267" r:id="rId8"/>
    <p:sldId id="269" r:id="rId9"/>
    <p:sldId id="268" r:id="rId10"/>
    <p:sldId id="270" r:id="rId11"/>
    <p:sldId id="271" r:id="rId12"/>
    <p:sldId id="278" r:id="rId13"/>
    <p:sldId id="280" r:id="rId14"/>
    <p:sldId id="272" r:id="rId15"/>
    <p:sldId id="273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86"/>
    <p:restoredTop sz="94647"/>
  </p:normalViewPr>
  <p:slideViewPr>
    <p:cSldViewPr snapToGrid="0">
      <p:cViewPr varScale="1">
        <p:scale>
          <a:sx n="141" d="100"/>
          <a:sy n="141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5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08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3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070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69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14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72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5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476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3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4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21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40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A238934D-F5F7-1C4B-B13A-ECE89C6FF0F2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CE81E7C-B923-4542-9AEB-DE5159EC8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487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472A-EDB3-8EDE-F5E0-9A46F1103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P3351: views::scan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703D2-B52F-2475-0827-044B051CE4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703494"/>
          </a:xfrm>
        </p:spPr>
        <p:txBody>
          <a:bodyPr>
            <a:no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SG9 Review,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Hagenberg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(2025-02)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Author: Yihe Li</a:t>
            </a:r>
          </a:p>
        </p:txBody>
      </p:sp>
    </p:spTree>
    <p:extLst>
      <p:ext uri="{BB962C8B-B14F-4D97-AF65-F5344CB8AC3E}">
        <p14:creationId xmlns:p14="http://schemas.microsoft.com/office/powerpoint/2010/main" val="46986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7C20-6E74-21B1-C8AD-E7FC9B14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Value Type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7C9A-0A60-E79D-0D78-EC55007A2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213243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decay_t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invoke_result_t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&lt;F&amp;, T, ranges::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range_reference_t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&gt;&gt;&gt;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Basically, result of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*begin(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Chosen by ranges::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fold_left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family</a:t>
            </a:r>
          </a:p>
        </p:txBody>
      </p:sp>
      <p:pic>
        <p:nvPicPr>
          <p:cNvPr id="6" name="Picture 5" descr="A black screen with text&#10;&#10;AI-generated content may be incorrect.">
            <a:extLst>
              <a:ext uri="{FF2B5EF4-FFF2-40B4-BE49-F238E27FC236}">
                <a16:creationId xmlns:a16="http://schemas.microsoft.com/office/drawing/2014/main" id="{3A37DD06-92BB-7699-2651-26075E208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1" y="4354718"/>
            <a:ext cx="9714051" cy="159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44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8055F-6715-E5BA-980D-24D2EEF8B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Transversal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A9F67-E5DA-4D52-0C96-DA6974DF9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At most forward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Cannot be bidirectional due to storing the current sum</a:t>
            </a:r>
          </a:p>
        </p:txBody>
      </p:sp>
    </p:spTree>
    <p:extLst>
      <p:ext uri="{BB962C8B-B14F-4D97-AF65-F5344CB8AC3E}">
        <p14:creationId xmlns:p14="http://schemas.microsoft.com/office/powerpoint/2010/main" val="338912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38E8C8-5FB5-57C3-54B0-B833150B0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4E6DC-2EBD-DC09-5FB1-B09F737B1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5359921" cy="970450"/>
          </a:xfrm>
        </p:spPr>
        <p:txBody>
          <a:bodyPr>
            <a:normAutofit/>
          </a:bodyPr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B3B94-727C-E0B9-B133-162677DF8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351209" cy="41885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Concern raised about the ability to parallelize the execution of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scan_view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Scan itself can be parallelized; hence the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pSTL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versions of std::{in, ex}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clusive_scan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31" name="Rectangle 1030">
            <a:extLst>
              <a:ext uri="{FF2B5EF4-FFF2-40B4-BE49-F238E27FC236}">
                <a16:creationId xmlns:a16="http://schemas.microsoft.com/office/drawing/2014/main" id="{1C524A27-B6C0-41EA-ABCB-AA2E61FC0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898" y="0"/>
            <a:ext cx="571305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ounded Rectangle 17">
            <a:extLst>
              <a:ext uri="{FF2B5EF4-FFF2-40B4-BE49-F238E27FC236}">
                <a16:creationId xmlns:a16="http://schemas.microsoft.com/office/drawing/2014/main" id="{F3FCE8DC-E7A6-4A8F-BB57-A87EC4B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8932" y="958640"/>
            <a:ext cx="4419604" cy="4945244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 diagram of a diagram of a diagram&#10;&#10;AI-generated content may be incorrect.">
            <a:extLst>
              <a:ext uri="{FF2B5EF4-FFF2-40B4-BE49-F238E27FC236}">
                <a16:creationId xmlns:a16="http://schemas.microsoft.com/office/drawing/2014/main" id="{3A5C833E-34C7-4C3A-28CC-ECC102B5B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70" r="9492" b="-3"/>
          <a:stretch/>
        </p:blipFill>
        <p:spPr bwMode="auto">
          <a:xfrm>
            <a:off x="7410517" y="1258529"/>
            <a:ext cx="3832042" cy="4330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732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DBE5-DB4A-0AD0-3A1D-67B171927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EFC5-ADFC-6949-0573-205E2265C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18852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However, parallelism = random access in the STL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Although C++17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pSTL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requires only forward iterators, in practice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libc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 &amp;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libstdc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++ downgrade to serial without random access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Most backends (OpenMP,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oneTBB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...) requires random access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Not a new problem: views::filter (which is at most bidirectional) already cannot be parallelized</a:t>
            </a:r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F677782-3398-2745-A17C-E9F9C29C0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3" y="4435910"/>
            <a:ext cx="12089153" cy="16299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F6C45B-1442-9A92-6936-056506550CEC}"/>
              </a:ext>
            </a:extLst>
          </p:cNvPr>
          <p:cNvSpPr/>
          <p:nvPr/>
        </p:nvSpPr>
        <p:spPr>
          <a:xfrm>
            <a:off x="270094" y="3346098"/>
            <a:ext cx="11651810" cy="10898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P3179 will only support random access for now</a:t>
            </a:r>
          </a:p>
          <a:p>
            <a:pPr algn="ctr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P3179R5 has this to say:</a:t>
            </a:r>
          </a:p>
        </p:txBody>
      </p:sp>
    </p:spTree>
    <p:extLst>
      <p:ext uri="{BB962C8B-B14F-4D97-AF65-F5344CB8AC3E}">
        <p14:creationId xmlns:p14="http://schemas.microsoft.com/office/powerpoint/2010/main" val="383173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62022-ABC0-F2A3-F008-2DD22DB67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8368E-EEC5-27CA-811A-1F8C327AA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Never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Consistent with range-v3; iterator need to store current sum, so end() is not available in O(1)</a:t>
            </a:r>
          </a:p>
        </p:txBody>
      </p:sp>
    </p:spTree>
    <p:extLst>
      <p:ext uri="{BB962C8B-B14F-4D97-AF65-F5344CB8AC3E}">
        <p14:creationId xmlns:p14="http://schemas.microsoft.com/office/powerpoint/2010/main" val="2504717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99FB-8622-AAA1-6F80-969609ED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Borrowed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B3899-FEB9-FF03-8967-4D47079B0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Never for now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P3117R1 may make views::transform conditionally borrowed; the same can apply to views::scan</a:t>
            </a:r>
          </a:p>
        </p:txBody>
      </p:sp>
    </p:spTree>
    <p:extLst>
      <p:ext uri="{BB962C8B-B14F-4D97-AF65-F5344CB8AC3E}">
        <p14:creationId xmlns:p14="http://schemas.microsoft.com/office/powerpoint/2010/main" val="359444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D9D1-101C-8365-C7B3-46199005A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3BB0-2320-628C-746E-112BD7332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Sized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the input range is sized (same size)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Const-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iff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the input range is const-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0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5191-1189-C85D-AEE6-C16F29DB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SG9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8CCD138-762C-F780-6C67-9BCA272527D3}"/>
              </a:ext>
            </a:extLst>
          </p:cNvPr>
          <p:cNvSpPr txBox="1">
            <a:spLocks/>
          </p:cNvSpPr>
          <p:nvPr/>
        </p:nvSpPr>
        <p:spPr>
          <a:xfrm>
            <a:off x="818712" y="2222287"/>
            <a:ext cx="10554574" cy="363651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Function Parameter Default?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Convenience Aliases?</a:t>
            </a:r>
          </a:p>
        </p:txBody>
      </p:sp>
    </p:spTree>
    <p:extLst>
      <p:ext uri="{BB962C8B-B14F-4D97-AF65-F5344CB8AC3E}">
        <p14:creationId xmlns:p14="http://schemas.microsoft.com/office/powerpoint/2010/main" val="287197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1EAC3-49F3-BD3E-AA17-64D812043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2976D-F269-68D2-3BE4-3F1223F5B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What Is Being Proposed?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8CB17-B459-B93F-F9C7-D1E4A961B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3929204"/>
            <a:ext cx="11285770" cy="211599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views::scan family: Lazy version of 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inclusive_scan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views::scan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Also an alias: 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Tier 1 item in P2760R1</a:t>
            </a:r>
          </a:p>
        </p:txBody>
      </p:sp>
      <p:pic>
        <p:nvPicPr>
          <p:cNvPr id="6" name="Picture 5" descr="A computer code with blue text&#10;&#10;AI-generated content may be incorrect.">
            <a:extLst>
              <a:ext uri="{FF2B5EF4-FFF2-40B4-BE49-F238E27FC236}">
                <a16:creationId xmlns:a16="http://schemas.microsoft.com/office/drawing/2014/main" id="{3B45A1BA-4F31-E31E-D6F7-14EEDA217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040" y="2081570"/>
            <a:ext cx="10145919" cy="169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24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4F9E-9AC7-1C20-35F2-95ED93F5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A Tale of Three Scans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19B1EC2-4DA9-410C-19C0-B8704621E7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8799861"/>
              </p:ext>
            </p:extLst>
          </p:nvPr>
        </p:nvGraphicFramePr>
        <p:xfrm>
          <a:off x="819150" y="2222500"/>
          <a:ext cx="9234484" cy="2661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9212">
                  <a:extLst>
                    <a:ext uri="{9D8B030D-6E8A-4147-A177-3AD203B41FA5}">
                      <a16:colId xmlns:a16="http://schemas.microsoft.com/office/drawing/2014/main" val="2399891124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3132078725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1995353699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318012571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1440391264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216215137"/>
                    </a:ext>
                  </a:extLst>
                </a:gridCol>
                <a:gridCol w="1319212">
                  <a:extLst>
                    <a:ext uri="{9D8B030D-6E8A-4147-A177-3AD203B41FA5}">
                      <a16:colId xmlns:a16="http://schemas.microsoft.com/office/drawing/2014/main" val="20174696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Original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71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Inclusive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016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Inclusive Seed=10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47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Exclusive</a:t>
                      </a:r>
                    </a:p>
                    <a:p>
                      <a:r>
                        <a:rPr lang="en-US" dirty="0"/>
                        <a:t>Seed=10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81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prescan</a:t>
                      </a:r>
                      <a:endParaRPr lang="en-US" dirty="0"/>
                    </a:p>
                    <a:p>
                      <a:r>
                        <a:rPr lang="en-US" dirty="0"/>
                        <a:t>Seed=10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50489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7FBB6035-B4F4-B23B-D5C1-8D89B48FF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99" y="5113259"/>
            <a:ext cx="9939461" cy="57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696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176CE-9B81-9925-E410-AF7FABFBE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Changes: R1 -&gt; R2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C518E-654F-3811-908C-A3B177589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Removed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prescan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Reorder scan’s parameter such that it is now consistent with 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inclusive_scan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rng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Make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init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optional for both scan and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endParaRPr lang="en-US" sz="22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5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E25F-6973-6267-FCD5-D33842E9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3571D-7637-C6D1-3245-7D3F6DC55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222287"/>
            <a:ext cx="10571999" cy="438674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range-v3: 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tl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::ranges: views::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Algorithm version: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STL: std::[in, ex]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clusive_scan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(C++17), 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(C++98)</a:t>
            </a: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Python: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itertools.accumulate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NumPy: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cumsum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/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ufunc.accumulate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Rust: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iter.scan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64937EF2-5067-1E0A-B4E3-E4765E226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42" y="227762"/>
            <a:ext cx="8882714" cy="640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910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DB8D-BA19-3597-EABA-6A141F2FB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Parameter Defaults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1BBB68-D155-7673-8360-3311F53DA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inclusive_scan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defaults its functor to +, why not follow?</a:t>
            </a: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| views::scan // &lt;- not obvious what this means</a:t>
            </a:r>
          </a:p>
          <a:p>
            <a:pPr lvl="1"/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vec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| views::</a:t>
            </a:r>
            <a:r>
              <a:rPr lang="en-US" sz="2200" dirty="0" err="1">
                <a:latin typeface="Consolas" panose="020B0609020204030204" pitchFamily="49" charset="0"/>
                <a:cs typeface="Consolas" panose="020B0609020204030204" pitchFamily="49" charset="0"/>
              </a:rPr>
              <a:t>partial_sum</a:t>
            </a:r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 // &lt;- much better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Most other languages do not default (see last slide)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Can be convinced otherwise though if we want full parity</a:t>
            </a:r>
          </a:p>
        </p:txBody>
      </p:sp>
    </p:spTree>
    <p:extLst>
      <p:ext uri="{BB962C8B-B14F-4D97-AF65-F5344CB8AC3E}">
        <p14:creationId xmlns:p14="http://schemas.microsoft.com/office/powerpoint/2010/main" val="209966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7154D-4A6A-541E-5D5F-4967688D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95F0C-C91F-55F9-98D7-A085FC0FD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026663"/>
            <a:ext cx="10554574" cy="269100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Apply std::plus{}, std::multiplies{}, ranges::min, ranges::max (okay after P3136R1 adopted in Wroclaw)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Not proposed for now; the author is happy to add if SG9/LEWG requests</a:t>
            </a:r>
          </a:p>
        </p:txBody>
      </p:sp>
      <p:pic>
        <p:nvPicPr>
          <p:cNvPr id="5" name="Picture 4" descr="A number on a black background&#10;&#10;Description automatically generated">
            <a:extLst>
              <a:ext uri="{FF2B5EF4-FFF2-40B4-BE49-F238E27FC236}">
                <a16:creationId xmlns:a16="http://schemas.microsoft.com/office/drawing/2014/main" id="{03929843-D53F-2965-69E4-7A7F0D052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2197100"/>
            <a:ext cx="7772400" cy="183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63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5C754-EBAB-4C82-AFB5-1AAFEAE2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Properties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798EE-7182-C642-0ECB-CF90127AD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Always the fun part</a:t>
            </a:r>
          </a:p>
        </p:txBody>
      </p:sp>
    </p:spTree>
    <p:extLst>
      <p:ext uri="{BB962C8B-B14F-4D97-AF65-F5344CB8AC3E}">
        <p14:creationId xmlns:p14="http://schemas.microsoft.com/office/powerpoint/2010/main" val="273100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F0D0E-D8AB-A880-8440-56F332C47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and Value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56289-0D7B-B6DB-2A6F-AEC45AF6D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974066"/>
            <a:ext cx="10554574" cy="158888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std::accumulate pitfall: [2, 3, 5]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One possible choice: use the input range’s element type</a:t>
            </a:r>
          </a:p>
          <a:p>
            <a:pPr lvl="1"/>
            <a:r>
              <a:rPr lang="en-US" sz="2200" dirty="0">
                <a:latin typeface="Consolas" panose="020B0609020204030204" pitchFamily="49" charset="0"/>
                <a:cs typeface="Consolas" panose="020B0609020204030204" pitchFamily="49" charset="0"/>
              </a:rPr>
              <a:t>Chosen by range-v3</a:t>
            </a:r>
          </a:p>
        </p:txBody>
      </p:sp>
      <p:pic>
        <p:nvPicPr>
          <p:cNvPr id="6" name="Picture 5" descr="A black background with blue and pink text&#10;&#10;AI-generated content may be incorrect.">
            <a:extLst>
              <a:ext uri="{FF2B5EF4-FFF2-40B4-BE49-F238E27FC236}">
                <a16:creationId xmlns:a16="http://schemas.microsoft.com/office/drawing/2014/main" id="{8CDDCEBE-1167-EF41-51A1-B6EA1F86A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2221460"/>
            <a:ext cx="5611200" cy="752606"/>
          </a:xfrm>
          <a:prstGeom prst="rect">
            <a:avLst/>
          </a:prstGeom>
        </p:spPr>
      </p:pic>
      <p:pic>
        <p:nvPicPr>
          <p:cNvPr id="9" name="Picture 8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2EC2E30D-1B08-9383-7F82-D266AC079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00" y="4612236"/>
            <a:ext cx="5736331" cy="752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958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2405</TotalTime>
  <Words>593</Words>
  <Application>Microsoft Macintosh PowerPoint</Application>
  <PresentationFormat>Widescreen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Century Gothic</vt:lpstr>
      <vt:lpstr>Consolas</vt:lpstr>
      <vt:lpstr>Wingdings 2</vt:lpstr>
      <vt:lpstr>Quotable</vt:lpstr>
      <vt:lpstr>P3351: views::scan</vt:lpstr>
      <vt:lpstr>What Is Being Proposed?</vt:lpstr>
      <vt:lpstr>A Tale of Three Scans</vt:lpstr>
      <vt:lpstr>Significant Changes: R1 -&gt; R2</vt:lpstr>
      <vt:lpstr>Prior Art</vt:lpstr>
      <vt:lpstr>Function Parameter Defaults</vt:lpstr>
      <vt:lpstr>More Aliases</vt:lpstr>
      <vt:lpstr>Range Properties</vt:lpstr>
      <vt:lpstr>Reference and Value Type</vt:lpstr>
      <vt:lpstr>Reference and Value Type (cont’d)</vt:lpstr>
      <vt:lpstr>Transversal Category</vt:lpstr>
      <vt:lpstr>Parallelism</vt:lpstr>
      <vt:lpstr>Parallelism (cont’d)</vt:lpstr>
      <vt:lpstr>Common</vt:lpstr>
      <vt:lpstr>Borrowed</vt:lpstr>
      <vt:lpstr>Other Properties</vt:lpstr>
      <vt:lpstr>Questions for SG9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 Yihe</dc:creator>
  <cp:lastModifiedBy>Li Yihe</cp:lastModifiedBy>
  <cp:revision>89</cp:revision>
  <dcterms:created xsi:type="dcterms:W3CDTF">2024-11-18T09:09:14Z</dcterms:created>
  <dcterms:modified xsi:type="dcterms:W3CDTF">2025-02-11T07:30:51Z</dcterms:modified>
</cp:coreProperties>
</file>