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634"/>
  </p:normalViewPr>
  <p:slideViewPr>
    <p:cSldViewPr snapToGrid="0">
      <p:cViewPr varScale="1">
        <p:scale>
          <a:sx n="141" d="100"/>
          <a:sy n="14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F45A-83ED-784B-B6F0-5F9DAD48A9D5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3DA9-8220-D24C-ACE3-3E7968B26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9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F45A-83ED-784B-B6F0-5F9DAD48A9D5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3DA9-8220-D24C-ACE3-3E7968B26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2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F45A-83ED-784B-B6F0-5F9DAD48A9D5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3DA9-8220-D24C-ACE3-3E7968B26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99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F45A-83ED-784B-B6F0-5F9DAD48A9D5}" type="datetimeFigureOut">
              <a:rPr lang="en-US" smtClean="0"/>
              <a:t>6/16/25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3DA9-8220-D24C-ACE3-3E7968B26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90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F45A-83ED-784B-B6F0-5F9DAD48A9D5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3DA9-8220-D24C-ACE3-3E7968B26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98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F45A-83ED-784B-B6F0-5F9DAD48A9D5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3DA9-8220-D24C-ACE3-3E7968B26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6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F45A-83ED-784B-B6F0-5F9DAD48A9D5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3DA9-8220-D24C-ACE3-3E7968B26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5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F45A-83ED-784B-B6F0-5F9DAD48A9D5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3DA9-8220-D24C-ACE3-3E7968B26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1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F45A-83ED-784B-B6F0-5F9DAD48A9D5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3DA9-8220-D24C-ACE3-3E7968B26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97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F45A-83ED-784B-B6F0-5F9DAD48A9D5}" type="datetimeFigureOut">
              <a:rPr lang="en-US" smtClean="0"/>
              <a:t>6/16/25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3DA9-8220-D24C-ACE3-3E7968B26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F45A-83ED-784B-B6F0-5F9DAD48A9D5}" type="datetimeFigureOut">
              <a:rPr lang="en-US" smtClean="0"/>
              <a:t>6/16/25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3DA9-8220-D24C-ACE3-3E7968B26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4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F45A-83ED-784B-B6F0-5F9DAD48A9D5}" type="datetimeFigureOut">
              <a:rPr lang="en-US" smtClean="0"/>
              <a:t>6/16/25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3DA9-8220-D24C-ACE3-3E7968B26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9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CF45A-83ED-784B-B6F0-5F9DAD48A9D5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53DA9-8220-D24C-ACE3-3E7968B26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5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89CF45A-83ED-784B-B6F0-5F9DAD48A9D5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2453DA9-8220-D24C-ACE3-3E7968B26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2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89CF45A-83ED-784B-B6F0-5F9DAD48A9D5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2453DA9-8220-D24C-ACE3-3E7968B266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46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1AB6-7CB1-A22C-C9C2-CA9CFDD524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P3423R1:</a:t>
            </a:r>
            <a:br>
              <a:rPr lang="en-US" dirty="0"/>
            </a:br>
            <a:r>
              <a:rPr lang="en-US" dirty="0"/>
              <a:t>Extending User-Generated Diagnostic Messages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20BAA-B955-4E0F-8697-411E0844D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929830"/>
          </a:xfrm>
        </p:spPr>
        <p:txBody>
          <a:bodyPr>
            <a:normAutofit/>
          </a:bodyPr>
          <a:lstStyle/>
          <a:p>
            <a:r>
              <a:rPr lang="en-US" dirty="0"/>
              <a:t>Yihe Li</a:t>
            </a:r>
          </a:p>
          <a:p>
            <a:r>
              <a:rPr lang="en-US" dirty="0"/>
              <a:t>EWG Sofia (2025-06)</a:t>
            </a:r>
          </a:p>
        </p:txBody>
      </p:sp>
    </p:spTree>
    <p:extLst>
      <p:ext uri="{BB962C8B-B14F-4D97-AF65-F5344CB8AC3E}">
        <p14:creationId xmlns:p14="http://schemas.microsoft.com/office/powerpoint/2010/main" val="168076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8A418-8004-08F8-197E-4D65AFB2A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A0629-8CD2-03F2-9938-1ADCB535C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535" y="3422859"/>
            <a:ext cx="4830650" cy="1707193"/>
          </a:xfrm>
        </p:spPr>
        <p:txBody>
          <a:bodyPr>
            <a:normAutofit/>
          </a:bodyPr>
          <a:lstStyle/>
          <a:p>
            <a:r>
              <a:rPr lang="en-US" sz="2000" dirty="0"/>
              <a:t>Have a preliminary Clang fork; not completed (no test, etc.) but no difficulties are expected.</a:t>
            </a:r>
          </a:p>
        </p:txBody>
      </p:sp>
      <p:pic>
        <p:nvPicPr>
          <p:cNvPr id="5" name="Picture 4" descr="A computer screen with text and images&#10;&#10;AI-generated content may be incorrect.">
            <a:extLst>
              <a:ext uri="{FF2B5EF4-FFF2-40B4-BE49-F238E27FC236}">
                <a16:creationId xmlns:a16="http://schemas.microsoft.com/office/drawing/2014/main" id="{9C939A2E-31FA-C161-C1C4-80B954BD7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98" y="1939332"/>
            <a:ext cx="5644509" cy="467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1328-D34C-C958-0768-E89DC4626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37860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17021-B9B6-9D6E-4ED8-17472085C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Proposed?</a:t>
            </a:r>
          </a:p>
        </p:txBody>
      </p:sp>
      <p:pic>
        <p:nvPicPr>
          <p:cNvPr id="5" name="Content Placeholder 4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B7ED28BA-DC1F-1EC5-572C-74CECF25B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749" y="2050665"/>
            <a:ext cx="10350500" cy="3111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394FB9-EE2B-379A-FC66-760BD6E46ED7}"/>
              </a:ext>
            </a:extLst>
          </p:cNvPr>
          <p:cNvSpPr txBox="1"/>
          <p:nvPr/>
        </p:nvSpPr>
        <p:spPr>
          <a:xfrm>
            <a:off x="920749" y="5395865"/>
            <a:ext cx="10350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proposal thus tries to introduce a user-provided string parameter for the other three things that currently accept a string literal.</a:t>
            </a:r>
          </a:p>
          <a:p>
            <a:r>
              <a:rPr lang="en-US" sz="2000" dirty="0"/>
              <a:t>Namely: [[</a:t>
            </a:r>
            <a:r>
              <a:rPr lang="en-US" sz="2000" dirty="0" err="1"/>
              <a:t>nodiscard</a:t>
            </a:r>
            <a:r>
              <a:rPr lang="en-US" sz="2000" dirty="0"/>
              <a:t>(message)]], [[deprecated(message)]], = delete(message)</a:t>
            </a:r>
          </a:p>
        </p:txBody>
      </p:sp>
    </p:spTree>
    <p:extLst>
      <p:ext uri="{BB962C8B-B14F-4D97-AF65-F5344CB8AC3E}">
        <p14:creationId xmlns:p14="http://schemas.microsoft.com/office/powerpoint/2010/main" val="384843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286B5-0CDD-C02E-6FE0-4D37C8FE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4C2A8-BF1D-D4A9-3155-13E030EFB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529966"/>
          </a:xfrm>
        </p:spPr>
        <p:txBody>
          <a:bodyPr>
            <a:normAutofit/>
          </a:bodyPr>
          <a:lstStyle/>
          <a:p>
            <a:r>
              <a:rPr lang="en-US" sz="2000" dirty="0"/>
              <a:t>Better error message</a:t>
            </a:r>
          </a:p>
        </p:txBody>
      </p:sp>
      <p:pic>
        <p:nvPicPr>
          <p:cNvPr id="5" name="Picture 4" descr="A computer screen with text on it&#10;&#10;AI-generated content may be incorrect.">
            <a:extLst>
              <a:ext uri="{FF2B5EF4-FFF2-40B4-BE49-F238E27FC236}">
                <a16:creationId xmlns:a16="http://schemas.microsoft.com/office/drawing/2014/main" id="{FA0B644C-126B-1CDF-217D-5C90B27A9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566" y="1999924"/>
            <a:ext cx="7772400" cy="4211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33A3A4-8353-140E-E06D-504C27051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566" y="5298918"/>
            <a:ext cx="7772400" cy="40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07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2A09-F95A-799D-EEB3-0EC4236C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in the Standard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06720-81B2-27C2-AE09-7BF1F483D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make_unique</a:t>
            </a:r>
            <a:r>
              <a:rPr lang="en-US" sz="2000" dirty="0"/>
              <a:t>&lt;T[N]&gt;() =&gt; = delete(“</a:t>
            </a:r>
            <a:r>
              <a:rPr lang="en-US" sz="2000" dirty="0" err="1"/>
              <a:t>make_unique</a:t>
            </a:r>
            <a:r>
              <a:rPr lang="en-US" sz="2000" dirty="0"/>
              <a:t>&lt;T[N]&gt;(...) is not supported; perhaps you mean </a:t>
            </a:r>
            <a:r>
              <a:rPr lang="en-US" sz="2000" dirty="0" err="1"/>
              <a:t>make_unique</a:t>
            </a:r>
            <a:r>
              <a:rPr lang="en-US" sz="2000" dirty="0"/>
              <a:t>&lt;T[]&gt;(N) instead?”) with T and N substituted</a:t>
            </a:r>
          </a:p>
          <a:p>
            <a:r>
              <a:rPr lang="en-US" sz="2000" dirty="0"/>
              <a:t>std::</a:t>
            </a:r>
            <a:r>
              <a:rPr lang="en-US" sz="2000" dirty="0" err="1"/>
              <a:t>rel_ops</a:t>
            </a:r>
            <a:r>
              <a:rPr lang="en-US" sz="2000" dirty="0"/>
              <a:t> =&gt; [[deprecated(“operator!= will be automatically generated for class T”)]] with T substituted</a:t>
            </a:r>
          </a:p>
          <a:p>
            <a:r>
              <a:rPr lang="en-US" sz="2000" dirty="0"/>
              <a:t>std::</a:t>
            </a:r>
            <a:r>
              <a:rPr lang="en-US" sz="2000" dirty="0" err="1"/>
              <a:t>aligned_storage</a:t>
            </a:r>
            <a:r>
              <a:rPr lang="en-US" sz="2000" dirty="0"/>
              <a:t> =&gt; [[deprecated]] with the following</a:t>
            </a:r>
          </a:p>
        </p:txBody>
      </p:sp>
      <p:pic>
        <p:nvPicPr>
          <p:cNvPr id="5" name="Picture 4" descr="A blue and white text&#10;&#10;AI-generated content may be incorrect.">
            <a:extLst>
              <a:ext uri="{FF2B5EF4-FFF2-40B4-BE49-F238E27FC236}">
                <a16:creationId xmlns:a16="http://schemas.microsoft.com/office/drawing/2014/main" id="{E5D49759-1DDB-C6CA-2C56-53DC32256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79" y="4925427"/>
            <a:ext cx="7772400" cy="105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8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67A9-A569-5765-32E4-4804B20C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in Third-Party Libraries</a:t>
            </a:r>
          </a:p>
        </p:txBody>
      </p:sp>
      <p:pic>
        <p:nvPicPr>
          <p:cNvPr id="5" name="Content Placeholder 4" descr="A computer code on a black background&#10;&#10;AI-generated content may be incorrect.">
            <a:extLst>
              <a:ext uri="{FF2B5EF4-FFF2-40B4-BE49-F238E27FC236}">
                <a16:creationId xmlns:a16="http://schemas.microsoft.com/office/drawing/2014/main" id="{320E3689-4AB6-5B37-0D8B-F8D9427C9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100" y="2758281"/>
            <a:ext cx="10083800" cy="2565400"/>
          </a:xfrm>
        </p:spPr>
      </p:pic>
    </p:spTree>
    <p:extLst>
      <p:ext uri="{BB962C8B-B14F-4D97-AF65-F5344CB8AC3E}">
        <p14:creationId xmlns:p14="http://schemas.microsoft.com/office/powerpoint/2010/main" val="78665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CD9F-D98F-CD82-67B7-2DFB51B1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2F58C-93BA-09A9-619A-6AC21B2E1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Mostly follows P2741 (</a:t>
            </a:r>
            <a:r>
              <a:rPr lang="en-US" sz="2000" dirty="0" err="1"/>
              <a:t>static_assert</a:t>
            </a:r>
            <a:r>
              <a:rPr lang="en-US" sz="2000" dirty="0"/>
              <a:t> message)</a:t>
            </a:r>
          </a:p>
          <a:p>
            <a:r>
              <a:rPr lang="en-US" sz="2000" dirty="0"/>
              <a:t>Accepted parameter: constant string-like values</a:t>
            </a:r>
          </a:p>
          <a:p>
            <a:pPr lvl="1"/>
            <a:r>
              <a:rPr lang="en-US" sz="1800" dirty="0"/>
              <a:t>String-like = .size() returning </a:t>
            </a:r>
            <a:r>
              <a:rPr lang="en-US" sz="1800" dirty="0" err="1"/>
              <a:t>size_t</a:t>
            </a:r>
            <a:r>
              <a:rPr lang="en-US" sz="1800" dirty="0"/>
              <a:t> &amp;&amp; .data() returning const char*</a:t>
            </a:r>
          </a:p>
          <a:p>
            <a:r>
              <a:rPr lang="en-US" sz="2000" dirty="0"/>
              <a:t>No change to attribute placement</a:t>
            </a:r>
          </a:p>
        </p:txBody>
      </p:sp>
      <p:pic>
        <p:nvPicPr>
          <p:cNvPr id="5" name="Picture 4" descr="A group of colorful letters&#10;&#10;AI-generated content may be incorrect.">
            <a:extLst>
              <a:ext uri="{FF2B5EF4-FFF2-40B4-BE49-F238E27FC236}">
                <a16:creationId xmlns:a16="http://schemas.microsoft.com/office/drawing/2014/main" id="{0A582CF1-09CE-67C8-B049-6A49DC9B9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260" y="4944398"/>
            <a:ext cx="72263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28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5F77-F435-CA44-370B-D26E4ACF8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Context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8FDAE-473D-7DCB-DE29-DC933029B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1957" y="1928388"/>
            <a:ext cx="6826312" cy="478928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What should this mean? Should attributes affect SFINAE?</a:t>
            </a:r>
          </a:p>
          <a:p>
            <a:r>
              <a:rPr lang="en-US" sz="2000" dirty="0"/>
              <a:t>Currently unspecified as no attributes with expression argument can appear here</a:t>
            </a:r>
          </a:p>
          <a:p>
            <a:r>
              <a:rPr lang="en-US" sz="2000" dirty="0"/>
              <a:t>Proposed: same semantics as </a:t>
            </a:r>
            <a:r>
              <a:rPr lang="en-US" sz="2000" dirty="0" err="1"/>
              <a:t>noexcept</a:t>
            </a:r>
            <a:r>
              <a:rPr lang="en-US" sz="2000" dirty="0"/>
              <a:t>(…), pre(…), post(…); attributes are not in the immediate context (left is hard error)</a:t>
            </a:r>
          </a:p>
          <a:p>
            <a:r>
              <a:rPr lang="en-US" sz="2000" dirty="0"/>
              <a:t>Follows from parsing logic: parsing/instantiating declaration needs to be done on first encountering the attribute/= delete, and also string-like check happens here.</a:t>
            </a:r>
          </a:p>
          <a:p>
            <a:r>
              <a:rPr lang="en-US" sz="2000" dirty="0"/>
              <a:t>Then, only when the overload resolution selects this candidate, the instantiation of the definition is done. Any substitution error is a hard error here.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9C517D7C-953A-4F18-01C9-D514D5CE2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4" y="2145671"/>
            <a:ext cx="4181450" cy="371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6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2464-31D5-4D94-B534-E27B175A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Considered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0AC92-79A1-D7CC-512D-2465AD39C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744" y="4164071"/>
            <a:ext cx="5192789" cy="1440707"/>
          </a:xfrm>
        </p:spPr>
        <p:txBody>
          <a:bodyPr>
            <a:normAutofit/>
          </a:bodyPr>
          <a:lstStyle/>
          <a:p>
            <a:r>
              <a:rPr lang="en-US" sz="2000" dirty="0"/>
              <a:t>Hard to specify two attribute</a:t>
            </a:r>
          </a:p>
          <a:p>
            <a:r>
              <a:rPr lang="en-US" sz="2000" dirty="0"/>
              <a:t>The attribute already have arguments</a:t>
            </a:r>
          </a:p>
        </p:txBody>
      </p:sp>
      <p:pic>
        <p:nvPicPr>
          <p:cNvPr id="5" name="Picture 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16BDD8EC-2612-BA5F-C414-B243D1F70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44" y="2650357"/>
            <a:ext cx="5067300" cy="1155700"/>
          </a:xfrm>
          <a:prstGeom prst="rect">
            <a:avLst/>
          </a:prstGeom>
        </p:spPr>
      </p:pic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E1C9C30-E78B-793E-FDAD-3A6566DC2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416" y="2764657"/>
            <a:ext cx="5346700" cy="9271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44DE1EA-CD36-03B7-2606-66BE1695C79D}"/>
              </a:ext>
            </a:extLst>
          </p:cNvPr>
          <p:cNvSpPr txBox="1">
            <a:spLocks/>
          </p:cNvSpPr>
          <p:nvPr/>
        </p:nvSpPr>
        <p:spPr>
          <a:xfrm>
            <a:off x="6600416" y="4164070"/>
            <a:ext cx="5192789" cy="202850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What if attributes later take a condition?</a:t>
            </a:r>
          </a:p>
          <a:p>
            <a:r>
              <a:rPr lang="en-US" sz="2000" dirty="0"/>
              <a:t>Can be (condition, message)</a:t>
            </a:r>
          </a:p>
          <a:p>
            <a:r>
              <a:rPr lang="en-US" sz="2000" dirty="0"/>
              <a:t>Can also be disambiguated by string-like vs bool</a:t>
            </a:r>
          </a:p>
        </p:txBody>
      </p:sp>
    </p:spTree>
    <p:extLst>
      <p:ext uri="{BB962C8B-B14F-4D97-AF65-F5344CB8AC3E}">
        <p14:creationId xmlns:p14="http://schemas.microsoft.com/office/powerpoint/2010/main" val="717135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A858-5ECC-33DD-34CA-82EE7156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6E8F6-3C54-C15D-3A7B-1B29F6E3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P3385 already have provisos for attribute arguments: ill-formed if not string literal</a:t>
            </a:r>
          </a:p>
          <a:p>
            <a:r>
              <a:rPr lang="en-US" sz="2000" dirty="0"/>
              <a:t>Maybe constant strings pose less of an implementation challenge than runtime arguments (like [[assume]]); can always relax later if that is the case.</a:t>
            </a:r>
          </a:p>
        </p:txBody>
      </p:sp>
    </p:spTree>
    <p:extLst>
      <p:ext uri="{BB962C8B-B14F-4D97-AF65-F5344CB8AC3E}">
        <p14:creationId xmlns:p14="http://schemas.microsoft.com/office/powerpoint/2010/main" val="3344520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1151</TotalTime>
  <Words>389</Words>
  <Application>Microsoft Macintosh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2</vt:lpstr>
      <vt:lpstr>Quotable</vt:lpstr>
      <vt:lpstr>P3423R1: Extending User-Generated Diagnostic Messages</vt:lpstr>
      <vt:lpstr>What Is Proposed?</vt:lpstr>
      <vt:lpstr>Motivation</vt:lpstr>
      <vt:lpstr>Examples in the Standard Library</vt:lpstr>
      <vt:lpstr>Examples in Third-Party Libraries</vt:lpstr>
      <vt:lpstr>Design</vt:lpstr>
      <vt:lpstr>Immediate Context Issue</vt:lpstr>
      <vt:lpstr>Alternatives Considered</vt:lpstr>
      <vt:lpstr>Reflection</vt:lpstr>
      <vt:lpstr>Implementation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 Yihe</dc:creator>
  <cp:lastModifiedBy>Li Yihe</cp:lastModifiedBy>
  <cp:revision>12</cp:revision>
  <dcterms:created xsi:type="dcterms:W3CDTF">2025-06-16T13:38:57Z</dcterms:created>
  <dcterms:modified xsi:type="dcterms:W3CDTF">2025-06-17T08:50:01Z</dcterms:modified>
</cp:coreProperties>
</file>