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58" r:id="rId9"/>
    <p:sldId id="267" r:id="rId10"/>
    <p:sldId id="266" r:id="rId11"/>
    <p:sldId id="268" r:id="rId12"/>
    <p:sldId id="269" r:id="rId13"/>
    <p:sldId id="259" r:id="rId14"/>
    <p:sldId id="270" r:id="rId15"/>
    <p:sldId id="272" r:id="rId16"/>
    <p:sldId id="273" r:id="rId17"/>
    <p:sldId id="260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 snapToGrid="0" snapToObjects="1">
      <p:cViewPr>
        <p:scale>
          <a:sx n="118" d="100"/>
          <a:sy n="11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579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128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264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719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2753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31628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548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7385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130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340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614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571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873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2329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8319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134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566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E49A25-B94B-E546-A074-BEE64C8035E8}" type="datetimeFigureOut">
              <a:rPr lang="en-CN" smtClean="0"/>
              <a:t>2022/3/1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63ED-15F8-3741-B4C4-B1EBEB39C3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0765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boes/std-mak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22/p2549r0.html#biblio-p0709r4" TargetMode="External"/><Relationship Id="rId2" Type="http://schemas.openxmlformats.org/officeDocument/2006/relationships/hyperlink" Target="http://www.open-std.org/jtc1/sc22/wg21/docs/papers/2022/p2549r0.html#biblio-p1028r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5C0E7-61C5-FD4D-9ECF-F6FC5ABA9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2591524"/>
            <a:ext cx="8825658" cy="1674952"/>
          </a:xfrm>
        </p:spPr>
        <p:txBody>
          <a:bodyPr/>
          <a:lstStyle/>
          <a:p>
            <a:r>
              <a:rPr lang="en-CN" sz="3600" dirty="0"/>
              <a:t>P2549R0:</a:t>
            </a:r>
            <a:br>
              <a:rPr lang="en-CN" sz="3600" dirty="0"/>
            </a:br>
            <a:r>
              <a:rPr lang="en-US" sz="3600" dirty="0"/>
              <a:t>std::unexpected&lt;E&gt; should have error() as member accessor</a:t>
            </a:r>
            <a:endParaRPr lang="en-C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4B010-3D98-2548-A89A-2634DC8C0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733837"/>
            <a:ext cx="8825658" cy="861420"/>
          </a:xfrm>
        </p:spPr>
        <p:txBody>
          <a:bodyPr/>
          <a:lstStyle/>
          <a:p>
            <a:r>
              <a:rPr lang="en-CN" dirty="0"/>
              <a:t>Yihe Li (@Mick235711)</a:t>
            </a:r>
          </a:p>
          <a:p>
            <a:r>
              <a:rPr lang="en-US" dirty="0"/>
              <a:t>A</a:t>
            </a:r>
            <a:r>
              <a:rPr lang="en-CN" dirty="0"/>
              <a:t>udience: LEWG</a:t>
            </a:r>
          </a:p>
        </p:txBody>
      </p:sp>
    </p:spTree>
    <p:extLst>
      <p:ext uri="{BB962C8B-B14F-4D97-AF65-F5344CB8AC3E}">
        <p14:creationId xmlns:p14="http://schemas.microsoft.com/office/powerpoint/2010/main" val="980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A1BD12-D5D0-0B44-BE7E-81C02BFA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280327" cy="1223983"/>
          </a:xfrm>
        </p:spPr>
        <p:txBody>
          <a:bodyPr>
            <a:normAutofit/>
          </a:bodyPr>
          <a:lstStyle/>
          <a:p>
            <a:r>
              <a:rPr lang="en-CN" sz="3600" dirty="0"/>
              <a:t>Design - Alternatives Considered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F9B82A-727C-8A42-B760-29B15138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44486"/>
            <a:ext cx="10637502" cy="4084248"/>
          </a:xfrm>
        </p:spPr>
        <p:txBody>
          <a:bodyPr>
            <a:noAutofit/>
          </a:bodyPr>
          <a:lstStyle/>
          <a:p>
            <a:r>
              <a:rPr lang="en-CN" dirty="0"/>
              <a:t>Conversion operator? Make std::unexpected&lt;E&gt; (implicit/explicit) convertible to E? (Besides, just a wrapper)</a:t>
            </a:r>
          </a:p>
          <a:p>
            <a:r>
              <a:rPr lang="en-CN" dirty="0"/>
              <a:t>Precedent: std::reference_wrapper&lt;T&gt; (implicitly convertible to T&amp;)</a:t>
            </a:r>
          </a:p>
          <a:p>
            <a:r>
              <a:rPr lang="en-CN" dirty="0"/>
              <a:t>Not a particularly good idea - even implicit conversions are not perfect (and harmful)</a:t>
            </a:r>
          </a:p>
          <a:p>
            <a:r>
              <a:rPr lang="en-CN" dirty="0"/>
              <a:t>Rejected for optional&lt;T&gt; (N3672)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C0E4E-7B77-1043-AE52-37C9F4CA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8" y="4626428"/>
            <a:ext cx="10156005" cy="122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9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2FBAA6-AB95-B648-B1E4-9715207A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280327" cy="1223983"/>
          </a:xfrm>
        </p:spPr>
        <p:txBody>
          <a:bodyPr>
            <a:normAutofit/>
          </a:bodyPr>
          <a:lstStyle/>
          <a:p>
            <a:r>
              <a:rPr lang="en-CN" sz="3600" dirty="0"/>
              <a:t>Design - Alternatives Considered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796A1E-1B53-A243-A78C-D32E06000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44486"/>
            <a:ext cx="10637502" cy="4084248"/>
          </a:xfrm>
        </p:spPr>
        <p:txBody>
          <a:bodyPr>
            <a:noAutofit/>
          </a:bodyPr>
          <a:lstStyle/>
          <a:p>
            <a:r>
              <a:rPr lang="en-CN" dirty="0"/>
              <a:t>No member accessor?</a:t>
            </a:r>
          </a:p>
          <a:p>
            <a:r>
              <a:rPr lang="en-CN" dirty="0"/>
              <a:t>Interesting choice</a:t>
            </a:r>
          </a:p>
          <a:p>
            <a:r>
              <a:rPr lang="en-CN" dirty="0"/>
              <a:t>Have precedent: Rust Result, </a:t>
            </a:r>
            <a:r>
              <a:rPr lang="en-US" dirty="0">
                <a:hlinkClick r:id="rId2"/>
              </a:rPr>
              <a:t>https://github.com/viboes/std-make</a:t>
            </a:r>
            <a:r>
              <a:rPr lang="en-US" dirty="0"/>
              <a:t> (one of referenced implementation of P0323R12)</a:t>
            </a:r>
          </a:p>
          <a:p>
            <a:r>
              <a:rPr lang="en-US" dirty="0"/>
              <a:t>Besides, the intended usage is just return std::unexpected(</a:t>
            </a:r>
            <a:r>
              <a:rPr lang="en-US" dirty="0" err="1"/>
              <a:t>some_error</a:t>
            </a:r>
            <a:r>
              <a:rPr lang="en-US" dirty="0"/>
              <a:t>);, provide a member accessor does not seem to help this use case at all.</a:t>
            </a:r>
          </a:p>
          <a:p>
            <a:r>
              <a:rPr lang="en-US" dirty="0"/>
              <a:t>Seems providing an accessor will not do harm... And maybe have some use case that I’m not aware of</a:t>
            </a:r>
          </a:p>
          <a:p>
            <a:r>
              <a:rPr lang="en-US" dirty="0"/>
              <a:t>Not proposed but will not against if LEWG favor this.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71277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F6F968-D54F-F841-84C8-40385470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280327" cy="1223983"/>
          </a:xfrm>
        </p:spPr>
        <p:txBody>
          <a:bodyPr>
            <a:normAutofit/>
          </a:bodyPr>
          <a:lstStyle/>
          <a:p>
            <a:r>
              <a:rPr lang="en-CN" sz="3600" dirty="0"/>
              <a:t>Design - Target Vehicle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F4A081-C387-B944-BD3C-D46BE904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44486"/>
            <a:ext cx="10637502" cy="4084248"/>
          </a:xfrm>
        </p:spPr>
        <p:txBody>
          <a:bodyPr>
            <a:noAutofit/>
          </a:bodyPr>
          <a:lstStyle/>
          <a:p>
            <a:r>
              <a:rPr lang="en-US" dirty="0"/>
              <a:t>C++23</a:t>
            </a:r>
          </a:p>
          <a:p>
            <a:r>
              <a:rPr lang="en-US" dirty="0"/>
              <a:t>Aware of design freeze deadline (already passed)...</a:t>
            </a:r>
          </a:p>
          <a:p>
            <a:r>
              <a:rPr lang="en-US" dirty="0"/>
              <a:t>Want to classify as “improvement/fix” (P0592R4 bucket 2) of current std::expected type hierarchy.</a:t>
            </a:r>
          </a:p>
          <a:p>
            <a:r>
              <a:rPr lang="en-US" dirty="0"/>
              <a:t>Huge breaking change after C++23.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52773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51E7-78DD-D04E-B3A7-F55112A7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292167"/>
            <a:ext cx="8825657" cy="2273666"/>
          </a:xfrm>
        </p:spPr>
        <p:txBody>
          <a:bodyPr/>
          <a:lstStyle/>
          <a:p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1. Motivation</a:t>
            </a:r>
            <a:br>
              <a:rPr lang="en-CN" sz="3600" dirty="0"/>
            </a:br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2. Design</a:t>
            </a:r>
            <a:br>
              <a:rPr lang="en-CN" sz="3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CN" sz="3600" dirty="0">
                <a:solidFill>
                  <a:schemeClr val="tx1"/>
                </a:solidFill>
              </a:rPr>
              <a:t>3. Implementation &amp; Existing Practice</a:t>
            </a:r>
            <a:br>
              <a:rPr lang="en-CN" sz="3600" dirty="0">
                <a:solidFill>
                  <a:schemeClr val="tx1"/>
                </a:solidFill>
              </a:rPr>
            </a:br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4. Initial Wording</a:t>
            </a:r>
          </a:p>
        </p:txBody>
      </p:sp>
    </p:spTree>
    <p:extLst>
      <p:ext uri="{BB962C8B-B14F-4D97-AF65-F5344CB8AC3E}">
        <p14:creationId xmlns:p14="http://schemas.microsoft.com/office/powerpoint/2010/main" val="222985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F4A3CF-6959-EE44-AABE-25D283E0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280327" cy="1223983"/>
          </a:xfrm>
        </p:spPr>
        <p:txBody>
          <a:bodyPr>
            <a:normAutofit/>
          </a:bodyPr>
          <a:lstStyle/>
          <a:p>
            <a:r>
              <a:rPr lang="en-CN" sz="3600" dirty="0"/>
              <a:t>Outcome v2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527429-6F4A-1B47-8AE3-ED1547F4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386876"/>
            <a:ext cx="10637502" cy="4084248"/>
          </a:xfrm>
        </p:spPr>
        <p:txBody>
          <a:bodyPr>
            <a:noAutofit/>
          </a:bodyPr>
          <a:lstStyle/>
          <a:p>
            <a:r>
              <a:rPr lang="en-US" dirty="0"/>
              <a:t>Outcome (standalone) or </a:t>
            </a:r>
            <a:r>
              <a:rPr lang="en-US" dirty="0" err="1"/>
              <a:t>Boost.Outcome</a:t>
            </a:r>
            <a:endParaRPr lang="en-US" dirty="0"/>
          </a:p>
          <a:p>
            <a:r>
              <a:rPr lang="en-US" dirty="0"/>
              <a:t>A set of tools for reporting and handling function failures in contexts where </a:t>
            </a:r>
            <a:r>
              <a:rPr lang="en-US" i="1" dirty="0"/>
              <a:t>directly</a:t>
            </a:r>
            <a:r>
              <a:rPr lang="en-US" dirty="0"/>
              <a:t> using C++ exception handling is unsuitable.</a:t>
            </a:r>
          </a:p>
          <a:p>
            <a:r>
              <a:rPr lang="en-US" dirty="0"/>
              <a:t>Created as a negative response to original std::expected.</a:t>
            </a:r>
          </a:p>
          <a:p>
            <a:r>
              <a:rPr lang="en-US" dirty="0"/>
              <a:t>Current design of P0323R12 is influenced greatly by Outcome.</a:t>
            </a:r>
          </a:p>
          <a:p>
            <a:r>
              <a:rPr lang="en-US" dirty="0"/>
              <a:t>The library provided result&lt;T, E, Policy&gt; and outcome&lt;T, EC, EP, Policy&gt; types that represents value/error duo type, with the difference in interface and outcome can hold both EC and EP (error code and exception (pointer)).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736F5-EED3-1A49-885B-E020DE42A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51" y="4524437"/>
            <a:ext cx="9710057" cy="189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0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F4A3CF-6959-EE44-AABE-25D283E0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280327" cy="1223983"/>
          </a:xfrm>
        </p:spPr>
        <p:txBody>
          <a:bodyPr>
            <a:normAutofit/>
          </a:bodyPr>
          <a:lstStyle/>
          <a:p>
            <a:r>
              <a:rPr lang="en-CN" sz="3600" dirty="0"/>
              <a:t>Boost.LEAF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527429-6F4A-1B47-8AE3-ED1547F49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50981"/>
            <a:ext cx="10637502" cy="4077753"/>
          </a:xfrm>
        </p:spPr>
        <p:txBody>
          <a:bodyPr>
            <a:noAutofit/>
          </a:bodyPr>
          <a:lstStyle/>
          <a:p>
            <a:r>
              <a:rPr lang="en-US" dirty="0"/>
              <a:t>Lightweight Error Augmentation Framework (LEAF), a lightweight error handling library for C++11. (Negative response to Outcome)</a:t>
            </a:r>
          </a:p>
          <a:p>
            <a:r>
              <a:rPr lang="en-US" dirty="0"/>
              <a:t>In error forwarding (common case), only trivial success-or-failure discriminant is transported. Actual error objects are communicated directly to the error handling scope, skipping the intermediate check-only frames altogether.</a:t>
            </a:r>
          </a:p>
          <a:p>
            <a:r>
              <a:rPr lang="en-US" dirty="0"/>
              <a:t>The main type for LEAF is leaf::result&lt;T&gt;, expected with E eliminated from signature. Unexpected results are produced by leaf::</a:t>
            </a:r>
            <a:r>
              <a:rPr lang="en-US" dirty="0" err="1"/>
              <a:t>new_error</a:t>
            </a:r>
            <a:r>
              <a:rPr lang="en-US" dirty="0"/>
              <a:t>(</a:t>
            </a:r>
            <a:r>
              <a:rPr lang="en-US" dirty="0" err="1"/>
              <a:t>some_error</a:t>
            </a:r>
            <a:r>
              <a:rPr lang="en-US" dirty="0"/>
              <a:t>), returns leaf::</a:t>
            </a:r>
            <a:r>
              <a:rPr lang="en-US" dirty="0" err="1"/>
              <a:t>error_id</a:t>
            </a:r>
            <a:r>
              <a:rPr lang="en-US" dirty="0"/>
              <a:t> object that can be converted to an unexpected leaf::result&lt;T&gt;.</a:t>
            </a:r>
          </a:p>
          <a:p>
            <a:r>
              <a:rPr lang="en-US" dirty="0"/>
              <a:t>There is also a leaf::</a:t>
            </a:r>
            <a:r>
              <a:rPr lang="en-US" dirty="0" err="1"/>
              <a:t>error_info</a:t>
            </a:r>
            <a:r>
              <a:rPr lang="en-US" dirty="0"/>
              <a:t> that is used as the generic error type receiver for functions such as leaf::</a:t>
            </a:r>
            <a:r>
              <a:rPr lang="en-US" dirty="0" err="1"/>
              <a:t>try_catch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089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55BA6F-D551-7A4B-A18E-47C5E597F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280327" cy="1223983"/>
          </a:xfrm>
        </p:spPr>
        <p:txBody>
          <a:bodyPr>
            <a:normAutofit/>
          </a:bodyPr>
          <a:lstStyle/>
          <a:p>
            <a:r>
              <a:rPr lang="en-CN" sz="3600" dirty="0"/>
              <a:t>Boost.LEAF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F2C7E4-10B1-7144-BE5A-F9FAD236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3918856"/>
            <a:ext cx="10637502" cy="2309877"/>
          </a:xfrm>
        </p:spPr>
        <p:txBody>
          <a:bodyPr>
            <a:noAutofit/>
          </a:bodyPr>
          <a:lstStyle/>
          <a:p>
            <a:r>
              <a:rPr lang="en-US" dirty="0"/>
              <a:t>Notice: leaf::</a:t>
            </a:r>
            <a:r>
              <a:rPr lang="en-US" dirty="0" err="1"/>
              <a:t>error_id</a:t>
            </a:r>
            <a:r>
              <a:rPr lang="en-US" dirty="0"/>
              <a:t> is the final error (unexpected outcome) type, its value() is like that of std::</a:t>
            </a:r>
            <a:r>
              <a:rPr lang="en-US" dirty="0" err="1"/>
              <a:t>error_code</a:t>
            </a:r>
            <a:r>
              <a:rPr lang="en-US" dirty="0"/>
              <a:t>, which does not return an "unexpected outcome", but instead return an error ID for the alternative description of leaf::</a:t>
            </a:r>
            <a:r>
              <a:rPr lang="en-US" dirty="0" err="1"/>
              <a:t>error_id</a:t>
            </a:r>
            <a:r>
              <a:rPr lang="en-US" dirty="0"/>
              <a:t>, which actually fits into my reasoning of returning "value”.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F2933C-7E09-CE4C-9577-877A31A29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20" y="1766057"/>
            <a:ext cx="9568543" cy="15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5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51E7-78DD-D04E-B3A7-F55112A7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292167"/>
            <a:ext cx="8825657" cy="2273666"/>
          </a:xfrm>
        </p:spPr>
        <p:txBody>
          <a:bodyPr/>
          <a:lstStyle/>
          <a:p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1. Motivation</a:t>
            </a:r>
            <a:br>
              <a:rPr lang="en-CN" sz="3600" dirty="0"/>
            </a:br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2. Design</a:t>
            </a:r>
            <a:br>
              <a:rPr lang="en-CN" sz="3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3. Implementation &amp; Existing Practice</a:t>
            </a:r>
            <a:br>
              <a:rPr lang="en-CN" sz="3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CN" sz="3600" dirty="0">
                <a:solidFill>
                  <a:schemeClr val="tx1"/>
                </a:solidFill>
              </a:rPr>
              <a:t>4. Initial Wording</a:t>
            </a:r>
          </a:p>
        </p:txBody>
      </p:sp>
    </p:spTree>
    <p:extLst>
      <p:ext uri="{BB962C8B-B14F-4D97-AF65-F5344CB8AC3E}">
        <p14:creationId xmlns:p14="http://schemas.microsoft.com/office/powerpoint/2010/main" val="4003685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D97D78-AF32-F546-8689-B89F0AAF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280327" cy="1223983"/>
          </a:xfrm>
        </p:spPr>
        <p:txBody>
          <a:bodyPr>
            <a:normAutofit/>
          </a:bodyPr>
          <a:lstStyle/>
          <a:p>
            <a:r>
              <a:rPr lang="en-CN" sz="3600" dirty="0"/>
              <a:t>Initial Wording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4B0F05-072B-B642-8F8A-6A0DB067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632856"/>
            <a:ext cx="10637502" cy="2309877"/>
          </a:xfrm>
        </p:spPr>
        <p:txBody>
          <a:bodyPr>
            <a:noAutofit/>
          </a:bodyPr>
          <a:lstStyle/>
          <a:p>
            <a:r>
              <a:rPr lang="en-US" dirty="0"/>
              <a:t>Change every mention of std::unexpected&lt;E&gt;::value() to error()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4B95F-5242-E04C-BA19-CB235B78C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77" y="2220684"/>
            <a:ext cx="4777157" cy="43978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B5F40-AA5F-A444-9772-4333BC7D0014}"/>
              </a:ext>
            </a:extLst>
          </p:cNvPr>
          <p:cNvSpPr txBox="1"/>
          <p:nvPr/>
        </p:nvSpPr>
        <p:spPr>
          <a:xfrm>
            <a:off x="5967680" y="3773267"/>
            <a:ext cx="57671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Feature test macro?</a:t>
            </a:r>
          </a:p>
          <a:p>
            <a:r>
              <a:rPr lang="en-CN" sz="2000" dirty="0"/>
              <a:t>I don’t think need one. But if LEWG feels there is a need, I suggest bumping </a:t>
            </a:r>
            <a:r>
              <a:rPr lang="en-US" dirty="0"/>
              <a:t>__</a:t>
            </a:r>
            <a:r>
              <a:rPr lang="en-US" dirty="0" err="1"/>
              <a:t>cpp_lib_expected</a:t>
            </a:r>
            <a:r>
              <a:rPr lang="en-US" dirty="0"/>
              <a:t>.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014758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15F3-E95E-9443-9905-8C9D27605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3059610"/>
            <a:ext cx="8825657" cy="738780"/>
          </a:xfrm>
        </p:spPr>
        <p:txBody>
          <a:bodyPr/>
          <a:lstStyle/>
          <a:p>
            <a:pPr algn="ctr"/>
            <a:r>
              <a:rPr lang="en-CN" sz="3600" dirty="0"/>
              <a:t>Thanks </a:t>
            </a:r>
            <a:r>
              <a:rPr lang="en-CN" sz="3600"/>
              <a:t>for Listening!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332272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51E7-78DD-D04E-B3A7-F55112A7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292167"/>
            <a:ext cx="8825657" cy="2273666"/>
          </a:xfrm>
        </p:spPr>
        <p:txBody>
          <a:bodyPr/>
          <a:lstStyle/>
          <a:p>
            <a:r>
              <a:rPr lang="en-CN" sz="3600" dirty="0"/>
              <a:t>1. Motivation</a:t>
            </a:r>
            <a:br>
              <a:rPr lang="en-CN" sz="3600" dirty="0"/>
            </a:br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2. Design</a:t>
            </a:r>
            <a:br>
              <a:rPr lang="en-CN" sz="3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3. Implementation &amp; Existing Practice</a:t>
            </a:r>
            <a:br>
              <a:rPr lang="en-CN" sz="3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4. Initial Wording</a:t>
            </a:r>
          </a:p>
        </p:txBody>
      </p:sp>
    </p:spTree>
    <p:extLst>
      <p:ext uri="{BB962C8B-B14F-4D97-AF65-F5344CB8AC3E}">
        <p14:creationId xmlns:p14="http://schemas.microsoft.com/office/powerpoint/2010/main" val="134285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0DA7-3A50-674A-ADAA-77E0E89E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CN" sz="3600" dirty="0"/>
              <a:t>Motivation -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8A0C-46A6-D54C-A480-370ADF84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573242"/>
            <a:ext cx="5099200" cy="5143244"/>
          </a:xfrm>
        </p:spPr>
        <p:txBody>
          <a:bodyPr>
            <a:noAutofit/>
          </a:bodyPr>
          <a:lstStyle/>
          <a:p>
            <a:r>
              <a:rPr lang="en-CN" dirty="0"/>
              <a:t>P0323R12 (std::expected)</a:t>
            </a:r>
          </a:p>
          <a:p>
            <a:r>
              <a:rPr lang="en-US" dirty="0"/>
              <a:t>Class template expected&lt;T, E&gt; is a vocabulary type which contains an expected value of type T, or an error E.</a:t>
            </a:r>
          </a:p>
          <a:p>
            <a:r>
              <a:rPr lang="en-US" dirty="0"/>
              <a:t>expected&lt;T, E&gt; models a discriminated union of types T and unexpected&lt;E&gt;.</a:t>
            </a:r>
          </a:p>
          <a:p>
            <a:r>
              <a:rPr lang="en-US" dirty="0"/>
              <a:t>Adopted for C++23 at Feb 2022 plenary.</a:t>
            </a:r>
            <a:endParaRPr lang="en-CN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513396E-E11F-7442-82FC-4F2A22FF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57" y="2595419"/>
            <a:ext cx="6217635" cy="240933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284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6E3420-5DEE-3B4E-99D4-A7C59DEF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r>
              <a:rPr lang="en-CN" sz="3600" dirty="0"/>
              <a:t>Motivation - Status Quo 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2381F17C-2FF3-4644-B22D-942EA522E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82" b="-2"/>
          <a:stretch/>
        </p:blipFill>
        <p:spPr>
          <a:xfrm>
            <a:off x="4548232" y="438966"/>
            <a:ext cx="7343856" cy="59800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98A96C-FD24-4E37-B07C-BF3E2BEB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r>
              <a:rPr lang="en-US" dirty="0"/>
              <a:t>std::unexpected&lt;E&gt; - a simple wrapper for E (error type)</a:t>
            </a:r>
          </a:p>
          <a:p>
            <a:r>
              <a:rPr lang="en-US" dirty="0"/>
              <a:t>Also is implicitly convertible to std::expected&lt;T, E&gt; (“trampoline class”)</a:t>
            </a:r>
          </a:p>
          <a:p>
            <a:r>
              <a:rPr lang="en-US" dirty="0"/>
              <a:t>Member accessor: value()</a:t>
            </a:r>
          </a:p>
        </p:txBody>
      </p:sp>
    </p:spTree>
    <p:extLst>
      <p:ext uri="{BB962C8B-B14F-4D97-AF65-F5344CB8AC3E}">
        <p14:creationId xmlns:p14="http://schemas.microsoft.com/office/powerpoint/2010/main" val="48336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92646-5C88-B94C-AD7B-6552DE53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CN" sz="3600" dirty="0"/>
              <a:t>Motivation - Why Changing?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63D0FE-1235-5B4D-85CE-D875710D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573242"/>
            <a:ext cx="10498514" cy="4655492"/>
          </a:xfrm>
        </p:spPr>
        <p:txBody>
          <a:bodyPr>
            <a:noAutofit/>
          </a:bodyPr>
          <a:lstStyle/>
          <a:p>
            <a:r>
              <a:rPr lang="en-CN" dirty="0"/>
              <a:t>Status Quo is inconsistent with other types in the expected hierarchy (std::expected&lt;T, E&gt; and std::bad_expected_access&lt;E&gt;)</a:t>
            </a:r>
          </a:p>
          <a:p>
            <a:r>
              <a:rPr lang="en-US" dirty="0"/>
              <a:t>Consistency among library vocabulary types is important and makes user interaction intuitive</a:t>
            </a:r>
          </a:p>
          <a:p>
            <a:r>
              <a:rPr lang="en-US" dirty="0"/>
              <a:t>expected&lt;T, E&gt; is specifically designed based on optional&lt;T&gt; (expand the fixed </a:t>
            </a:r>
            <a:r>
              <a:rPr lang="en-US" dirty="0" err="1"/>
              <a:t>nullopt_t</a:t>
            </a:r>
            <a:r>
              <a:rPr lang="en-US" dirty="0"/>
              <a:t> to E).</a:t>
            </a:r>
          </a:p>
          <a:p>
            <a:r>
              <a:rPr lang="en-US" dirty="0"/>
              <a:t>Comparison on the member access method of two types: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FA2ED-C50D-954C-B449-BE115A20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71" y="4271677"/>
            <a:ext cx="9647085" cy="24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3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282714-619A-E543-BD4A-A4D5C78C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CN" sz="3600" dirty="0"/>
              <a:t>Motivation - Why Changing?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2BACC3-8B6A-F54F-AFC2-64EB5310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57" y="1853248"/>
            <a:ext cx="11119000" cy="4375485"/>
          </a:xfrm>
        </p:spPr>
        <p:txBody>
          <a:bodyPr>
            <a:noAutofit/>
          </a:bodyPr>
          <a:lstStyle/>
          <a:p>
            <a:r>
              <a:rPr lang="en-US" dirty="0"/>
              <a:t>Benefits by changing to error():</a:t>
            </a:r>
          </a:p>
          <a:p>
            <a:r>
              <a:rPr lang="en-US" b="1" dirty="0"/>
              <a:t>Consistency:</a:t>
            </a:r>
            <a:r>
              <a:rPr lang="en-US" dirty="0"/>
              <a:t> Within expected, and also reduce inconsistency with other value()-providing types that have different preconditions.</a:t>
            </a:r>
          </a:p>
          <a:p>
            <a:r>
              <a:rPr lang="en-US" b="1" dirty="0"/>
              <a:t>Generic:</a:t>
            </a:r>
            <a:r>
              <a:rPr lang="en-US" dirty="0"/>
              <a:t> Same name means more generic code is allowed. For example, generic code can do </a:t>
            </a:r>
            <a:r>
              <a:rPr lang="en-US" dirty="0" err="1"/>
              <a:t>e.error</a:t>
            </a:r>
            <a:r>
              <a:rPr lang="en-US" dirty="0"/>
              <a:t>() on any (potentially) error-wrapping types to retrieve the error (includes expected and further error-handling types like std::</a:t>
            </a:r>
            <a:r>
              <a:rPr lang="en-US" dirty="0" err="1"/>
              <a:t>status_code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[P1028R3]</a:t>
            </a:r>
            <a:r>
              <a:rPr lang="en-US" dirty="0"/>
              <a:t> and std::error </a:t>
            </a:r>
            <a:r>
              <a:rPr lang="en-US" dirty="0">
                <a:hlinkClick r:id="rId3"/>
              </a:rPr>
              <a:t>[P0709R4]</a:t>
            </a:r>
            <a:r>
              <a:rPr lang="en-US" dirty="0"/>
              <a:t>).</a:t>
            </a:r>
          </a:p>
          <a:p>
            <a:r>
              <a:rPr lang="en-US" b="1" dirty="0"/>
              <a:t>Safety &amp; </a:t>
            </a:r>
            <a:r>
              <a:rPr lang="en-US" b="1" dirty="0" err="1"/>
              <a:t>Inituitive</a:t>
            </a:r>
            <a:r>
              <a:rPr lang="en-US" b="1" dirty="0"/>
              <a:t>:</a:t>
            </a:r>
            <a:r>
              <a:rPr lang="en-US" dirty="0"/>
              <a:t> Other value() type often have different preconditions, for example throwing when the type does not hold a normal value, or (worse) have narrow contract and UB on abnormal call.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4413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E7EBBE-0608-7F4E-915E-DFBAB9CD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280327" cy="1223983"/>
          </a:xfrm>
        </p:spPr>
        <p:txBody>
          <a:bodyPr>
            <a:normAutofit/>
          </a:bodyPr>
          <a:lstStyle/>
          <a:p>
            <a:r>
              <a:rPr lang="en-CN" sz="3600" dirty="0"/>
              <a:t>Motivation - Code Smell of Status Quo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4785B-9C57-3049-951D-AC2B3106C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1570204"/>
            <a:ext cx="9004300" cy="260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01AC5-7604-6241-9592-2FD04D629E0B}"/>
              </a:ext>
            </a:extLst>
          </p:cNvPr>
          <p:cNvSpPr txBox="1"/>
          <p:nvPr/>
        </p:nvSpPr>
        <p:spPr>
          <a:xfrm>
            <a:off x="9801385" y="2364122"/>
            <a:ext cx="2255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Different contracts of value()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F689B-F6F7-E544-9C6D-7ADB8CEAF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4652794"/>
            <a:ext cx="9004300" cy="1078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E77643-8358-3543-B08B-1E5AF688A555}"/>
              </a:ext>
            </a:extLst>
          </p:cNvPr>
          <p:cNvSpPr txBox="1"/>
          <p:nvPr/>
        </p:nvSpPr>
        <p:spPr>
          <a:xfrm>
            <a:off x="9842529" y="4684143"/>
            <a:ext cx="2255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Wording ([expected.object.eq])</a:t>
            </a:r>
          </a:p>
        </p:txBody>
      </p:sp>
    </p:spTree>
    <p:extLst>
      <p:ext uri="{BB962C8B-B14F-4D97-AF65-F5344CB8AC3E}">
        <p14:creationId xmlns:p14="http://schemas.microsoft.com/office/powerpoint/2010/main" val="3327112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51E7-78DD-D04E-B3A7-F55112A7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2292167"/>
            <a:ext cx="8825657" cy="2273666"/>
          </a:xfrm>
        </p:spPr>
        <p:txBody>
          <a:bodyPr/>
          <a:lstStyle/>
          <a:p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1. Motivation</a:t>
            </a:r>
            <a:br>
              <a:rPr lang="en-CN" sz="3600" dirty="0"/>
            </a:br>
            <a:r>
              <a:rPr lang="en-CN" sz="3600" dirty="0">
                <a:solidFill>
                  <a:schemeClr val="tx1"/>
                </a:solidFill>
              </a:rPr>
              <a:t>2. Design</a:t>
            </a:r>
            <a:br>
              <a:rPr lang="en-CN" sz="3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3. Implementation &amp; Existing Practice</a:t>
            </a:r>
            <a:br>
              <a:rPr lang="en-CN" sz="36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CN" sz="3600" dirty="0">
                <a:solidFill>
                  <a:schemeClr val="tx2">
                    <a:lumMod val="50000"/>
                  </a:schemeClr>
                </a:solidFill>
              </a:rPr>
              <a:t>4. Initial Wording</a:t>
            </a:r>
          </a:p>
        </p:txBody>
      </p:sp>
    </p:spTree>
    <p:extLst>
      <p:ext uri="{BB962C8B-B14F-4D97-AF65-F5344CB8AC3E}">
        <p14:creationId xmlns:p14="http://schemas.microsoft.com/office/powerpoint/2010/main" val="425392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E32819-6FD3-E44A-AD99-D5D06FE6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280327" cy="1223983"/>
          </a:xfrm>
        </p:spPr>
        <p:txBody>
          <a:bodyPr>
            <a:normAutofit/>
          </a:bodyPr>
          <a:lstStyle/>
          <a:p>
            <a:r>
              <a:rPr lang="en-CN" sz="3600" dirty="0"/>
              <a:t>Design - Already Inconsistent?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3CD9DE-96CC-704F-BD93-98327343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144486"/>
            <a:ext cx="11347128" cy="4367276"/>
          </a:xfrm>
        </p:spPr>
        <p:txBody>
          <a:bodyPr>
            <a:noAutofit/>
          </a:bodyPr>
          <a:lstStyle/>
          <a:p>
            <a:r>
              <a:rPr lang="en-US" dirty="0"/>
              <a:t>Use of value() across the library is already inconsistent?</a:t>
            </a:r>
          </a:p>
          <a:p>
            <a:r>
              <a:rPr lang="en-US" dirty="0"/>
              <a:t>Most use of value() member function across the standard library adhere to the tradition, aka return the normal "value" that the type is holding.</a:t>
            </a:r>
          </a:p>
          <a:p>
            <a:r>
              <a:rPr lang="en-US" dirty="0"/>
              <a:t>std::chrono::</a:t>
            </a:r>
            <a:r>
              <a:rPr lang="en-US" dirty="0" err="1"/>
              <a:t>leap_second</a:t>
            </a:r>
            <a:r>
              <a:rPr lang="en-US" dirty="0"/>
              <a:t>::value() -&gt; +1s/-1s as value of the type</a:t>
            </a:r>
          </a:p>
          <a:p>
            <a:r>
              <a:rPr lang="en-US" dirty="0"/>
              <a:t>std::</a:t>
            </a:r>
            <a:r>
              <a:rPr lang="en-US" dirty="0" err="1"/>
              <a:t>error_code</a:t>
            </a:r>
            <a:r>
              <a:rPr lang="en-US" dirty="0"/>
              <a:t>/std::</a:t>
            </a:r>
            <a:r>
              <a:rPr lang="en-US" dirty="0" err="1"/>
              <a:t>error_condition</a:t>
            </a:r>
            <a:r>
              <a:rPr lang="en-US" dirty="0"/>
              <a:t> value() --- Seemingly precedent of value() returning error type? Not really.</a:t>
            </a:r>
          </a:p>
          <a:p>
            <a:r>
              <a:rPr lang="en-US" dirty="0"/>
              <a:t>Not really the "error value" or "unexpected outcome”</a:t>
            </a:r>
          </a:p>
          <a:p>
            <a:r>
              <a:rPr lang="en-US" dirty="0"/>
              <a:t>Furthermore, value() is not really the whole "error" contained in these types, value() plus category() is. Value() itself should not be taken as the "error representation".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66657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{BE9D95DD-97B5-0746-8437-51C9309B00A7}tf10001062</Template>
  <TotalTime>59</TotalTime>
  <Words>1153</Words>
  <Application>Microsoft Macintosh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P2549R0: std::unexpected&lt;E&gt; should have error() as member accessor</vt:lpstr>
      <vt:lpstr>1. Motivation 2. Design 3. Implementation &amp; Existing Practice 4. Initial Wording</vt:lpstr>
      <vt:lpstr>Motivation - Background </vt:lpstr>
      <vt:lpstr>Motivation - Status Quo </vt:lpstr>
      <vt:lpstr>Motivation - Why Changing? </vt:lpstr>
      <vt:lpstr>Motivation - Why Changing? </vt:lpstr>
      <vt:lpstr>Motivation - Code Smell of Status Quo </vt:lpstr>
      <vt:lpstr>1. Motivation 2. Design 3. Implementation &amp; Existing Practice 4. Initial Wording</vt:lpstr>
      <vt:lpstr>Design - Already Inconsistent?</vt:lpstr>
      <vt:lpstr>Design - Alternatives Considered</vt:lpstr>
      <vt:lpstr>Design - Alternatives Considered</vt:lpstr>
      <vt:lpstr>Design - Target Vehicle</vt:lpstr>
      <vt:lpstr>1. Motivation 2. Design 3. Implementation &amp; Existing Practice 4. Initial Wording</vt:lpstr>
      <vt:lpstr>Outcome v2</vt:lpstr>
      <vt:lpstr>Boost.LEAF</vt:lpstr>
      <vt:lpstr>Boost.LEAF</vt:lpstr>
      <vt:lpstr>1. Motivation 2. Design 3. Implementation &amp; Existing Practice 4. Initial Wording</vt:lpstr>
      <vt:lpstr>Initial Wording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P2549R0: std::unexpected&lt;E&gt; should have error() as member accessor</dc:title>
  <dc:creator>Mick Li</dc:creator>
  <cp:lastModifiedBy>Mick Li</cp:lastModifiedBy>
  <cp:revision>29</cp:revision>
  <dcterms:created xsi:type="dcterms:W3CDTF">2022-03-01T11:41:54Z</dcterms:created>
  <dcterms:modified xsi:type="dcterms:W3CDTF">2022-03-01T12:41:13Z</dcterms:modified>
</cp:coreProperties>
</file>