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ndUTfhWjQdfXX+0pHraGZuBso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</a:t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6d980b1f8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6d980b1f8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</a:t>
            </a:r>
            <a:endParaRPr/>
          </a:p>
        </p:txBody>
      </p:sp>
      <p:sp>
        <p:nvSpPr>
          <p:cNvPr id="179" name="Google Shape;179;g166d980b1f8_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6ea5a9ad8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6ea5a9ad8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6ea5a9ad8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 achieve this effect, a live video feed of the artwork is rotated digitally, controlled by a hand crank.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Nomso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Ultra Hi-Definition Real Time Zoetrope (UHDRTZ) is an interactive art installation based around a disc-shaped artwork that appears to animate when rotated at the correct speed.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474eb403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474eb403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Chrisitan</a:t>
            </a:r>
            <a:endParaRPr/>
          </a:p>
        </p:txBody>
      </p:sp>
      <p:sp>
        <p:nvSpPr>
          <p:cNvPr id="117" name="Google Shape;117;g16474eb403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6d980b1f8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6d980b1f8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</a:t>
            </a:r>
            <a:endParaRPr/>
          </a:p>
        </p:txBody>
      </p:sp>
      <p:sp>
        <p:nvSpPr>
          <p:cNvPr id="125" name="Google Shape;125;g166d980b1f8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6d980b1f8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6d980b1f8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Dan</a:t>
            </a:r>
            <a:endParaRPr/>
          </a:p>
        </p:txBody>
      </p:sp>
      <p:sp>
        <p:nvSpPr>
          <p:cNvPr id="134" name="Google Shape;134;g166d980b1f8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6d980b1f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66d980b1f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Mick</a:t>
            </a:r>
            <a:endParaRPr/>
          </a:p>
        </p:txBody>
      </p:sp>
      <p:sp>
        <p:nvSpPr>
          <p:cNvPr id="142" name="Google Shape;142;g166d980b1f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6d980b1f8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6d980b1f8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Nomso -  to be animated</a:t>
            </a:r>
            <a:endParaRPr/>
          </a:p>
        </p:txBody>
      </p:sp>
      <p:sp>
        <p:nvSpPr>
          <p:cNvPr id="151" name="Google Shape;151;g166d980b1f8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6d980b1f8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6d980b1f8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 - to be animated</a:t>
            </a:r>
            <a:endParaRPr/>
          </a:p>
        </p:txBody>
      </p:sp>
      <p:sp>
        <p:nvSpPr>
          <p:cNvPr id="160" name="Google Shape;160;g166d980b1f8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6d980b1f8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6d980b1f8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Mick - TBA</a:t>
            </a:r>
            <a:endParaRPr/>
          </a:p>
        </p:txBody>
      </p:sp>
      <p:sp>
        <p:nvSpPr>
          <p:cNvPr id="170" name="Google Shape;170;g166d980b1f8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38200" y="1223963"/>
            <a:ext cx="10515600" cy="477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5"/>
          <p:cNvSpPr/>
          <p:nvPr/>
        </p:nvSpPr>
        <p:spPr>
          <a:xfrm>
            <a:off x="161925" y="6236018"/>
            <a:ext cx="11868150" cy="45719"/>
          </a:xfrm>
          <a:prstGeom prst="rect">
            <a:avLst/>
          </a:prstGeom>
          <a:solidFill>
            <a:srgbClr val="B500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2158" y="-11604"/>
            <a:ext cx="4709842" cy="9498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5"/>
          <p:cNvGrpSpPr/>
          <p:nvPr/>
        </p:nvGrpSpPr>
        <p:grpSpPr>
          <a:xfrm>
            <a:off x="-119060" y="-109538"/>
            <a:ext cx="8686799" cy="1047752"/>
            <a:chOff x="1" y="-1"/>
            <a:chExt cx="8686799" cy="938214"/>
          </a:xfrm>
        </p:grpSpPr>
        <p:sp>
          <p:nvSpPr>
            <p:cNvPr id="26" name="Google Shape;26;p5"/>
            <p:cNvSpPr/>
            <p:nvPr/>
          </p:nvSpPr>
          <p:spPr>
            <a:xfrm>
              <a:off x="1" y="-1"/>
              <a:ext cx="7672387" cy="938213"/>
            </a:xfrm>
            <a:prstGeom prst="rect">
              <a:avLst/>
            </a:prstGeom>
            <a:solidFill>
              <a:srgbClr val="0226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7672388" y="0"/>
              <a:ext cx="1014412" cy="938213"/>
            </a:xfrm>
            <a:prstGeom prst="rtTriangle">
              <a:avLst/>
            </a:prstGeom>
            <a:solidFill>
              <a:srgbClr val="0226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28;p5"/>
          <p:cNvGrpSpPr/>
          <p:nvPr/>
        </p:nvGrpSpPr>
        <p:grpSpPr>
          <a:xfrm>
            <a:off x="0" y="0"/>
            <a:ext cx="4391025" cy="938213"/>
            <a:chOff x="0" y="0"/>
            <a:chExt cx="4391025" cy="938213"/>
          </a:xfrm>
        </p:grpSpPr>
        <p:sp>
          <p:nvSpPr>
            <p:cNvPr id="29" name="Google Shape;29;p5"/>
            <p:cNvSpPr/>
            <p:nvPr/>
          </p:nvSpPr>
          <p:spPr>
            <a:xfrm>
              <a:off x="0" y="0"/>
              <a:ext cx="3376613" cy="938213"/>
            </a:xfrm>
            <a:prstGeom prst="rect">
              <a:avLst/>
            </a:prstGeom>
            <a:solidFill>
              <a:srgbClr val="0D82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3376613" y="0"/>
              <a:ext cx="1014412" cy="938213"/>
            </a:xfrm>
            <a:prstGeom prst="rtTriangle">
              <a:avLst/>
            </a:prstGeom>
            <a:solidFill>
              <a:srgbClr val="0D82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838200" y="136525"/>
            <a:ext cx="6715125" cy="80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b="1" sz="4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2158" y="-11604"/>
            <a:ext cx="4709842" cy="94981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Ultra-Hi Definition Real Time Zoetrope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Nomso Ashiogwu, Daniel Cleaver, Mick Harrigan, Christian Lostoski</a:t>
            </a:r>
            <a:endParaRPr/>
          </a:p>
        </p:txBody>
      </p:sp>
      <p:grpSp>
        <p:nvGrpSpPr>
          <p:cNvPr id="99" name="Google Shape;99;p1"/>
          <p:cNvGrpSpPr/>
          <p:nvPr/>
        </p:nvGrpSpPr>
        <p:grpSpPr>
          <a:xfrm>
            <a:off x="-119060" y="-109538"/>
            <a:ext cx="8686799" cy="1047752"/>
            <a:chOff x="1" y="-1"/>
            <a:chExt cx="8686799" cy="938214"/>
          </a:xfrm>
        </p:grpSpPr>
        <p:sp>
          <p:nvSpPr>
            <p:cNvPr id="100" name="Google Shape;100;p1"/>
            <p:cNvSpPr/>
            <p:nvPr/>
          </p:nvSpPr>
          <p:spPr>
            <a:xfrm>
              <a:off x="1" y="-1"/>
              <a:ext cx="7672387" cy="938213"/>
            </a:xfrm>
            <a:prstGeom prst="rect">
              <a:avLst/>
            </a:prstGeom>
            <a:solidFill>
              <a:srgbClr val="0226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7672388" y="0"/>
              <a:ext cx="1014412" cy="938213"/>
            </a:xfrm>
            <a:prstGeom prst="rtTriangle">
              <a:avLst/>
            </a:prstGeom>
            <a:solidFill>
              <a:srgbClr val="0226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"/>
          <p:cNvGrpSpPr/>
          <p:nvPr/>
        </p:nvGrpSpPr>
        <p:grpSpPr>
          <a:xfrm>
            <a:off x="0" y="0"/>
            <a:ext cx="4390913" cy="938100"/>
            <a:chOff x="0" y="0"/>
            <a:chExt cx="4390913" cy="938100"/>
          </a:xfrm>
        </p:grpSpPr>
        <p:sp>
          <p:nvSpPr>
            <p:cNvPr id="103" name="Google Shape;103;p1"/>
            <p:cNvSpPr/>
            <p:nvPr/>
          </p:nvSpPr>
          <p:spPr>
            <a:xfrm>
              <a:off x="0" y="0"/>
              <a:ext cx="3376500" cy="938100"/>
            </a:xfrm>
            <a:prstGeom prst="rect">
              <a:avLst/>
            </a:prstGeom>
            <a:solidFill>
              <a:srgbClr val="0D82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3376613" y="0"/>
              <a:ext cx="1014300" cy="938100"/>
            </a:xfrm>
            <a:prstGeom prst="rtTriangle">
              <a:avLst/>
            </a:prstGeom>
            <a:solidFill>
              <a:srgbClr val="0D82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"/>
          <p:cNvSpPr/>
          <p:nvPr/>
        </p:nvSpPr>
        <p:spPr>
          <a:xfrm>
            <a:off x="161925" y="6362700"/>
            <a:ext cx="11868150" cy="45719"/>
          </a:xfrm>
          <a:prstGeom prst="rect">
            <a:avLst/>
          </a:prstGeom>
          <a:solidFill>
            <a:srgbClr val="B500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6d980b1f8_1_38"/>
          <p:cNvSpPr txBox="1"/>
          <p:nvPr>
            <p:ph idx="1" type="body"/>
          </p:nvPr>
        </p:nvSpPr>
        <p:spPr>
          <a:xfrm>
            <a:off x="838200" y="1223963"/>
            <a:ext cx="105156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How will you measure compliance with your requirements?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Analyze code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Use test subjects 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4K monitor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What testing will you do by 12/15/2022?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Remote troubleshooting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Run on boot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4K output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g166d980b1f8_1_38"/>
          <p:cNvSpPr txBox="1"/>
          <p:nvPr>
            <p:ph idx="2" type="body"/>
          </p:nvPr>
        </p:nvSpPr>
        <p:spPr>
          <a:xfrm>
            <a:off x="838200" y="136525"/>
            <a:ext cx="6715200" cy="8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Technical </a:t>
            </a:r>
            <a:r>
              <a:rPr lang="en-US"/>
              <a:t>Performance</a:t>
            </a:r>
            <a:r>
              <a:rPr lang="en-US"/>
              <a:t> Measurement Planning</a:t>
            </a:r>
            <a:endParaRPr/>
          </a:p>
        </p:txBody>
      </p:sp>
      <p:sp>
        <p:nvSpPr>
          <p:cNvPr id="183" name="Google Shape;183;g166d980b1f8_1_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ea5a9ad8c_0_0"/>
          <p:cNvSpPr txBox="1"/>
          <p:nvPr>
            <p:ph idx="1" type="body"/>
          </p:nvPr>
        </p:nvSpPr>
        <p:spPr>
          <a:xfrm>
            <a:off x="838200" y="1223963"/>
            <a:ext cx="105156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800">
                <a:latin typeface="Verdana"/>
                <a:ea typeface="Verdana"/>
                <a:cs typeface="Verdana"/>
                <a:sym typeface="Verdana"/>
              </a:rPr>
              <a:t>Thank you for your time</a:t>
            </a:r>
            <a:endParaRPr b="1" sz="4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g16ea5a9ad8c_0_0"/>
          <p:cNvSpPr txBox="1"/>
          <p:nvPr>
            <p:ph idx="2" type="body"/>
          </p:nvPr>
        </p:nvSpPr>
        <p:spPr>
          <a:xfrm>
            <a:off x="838200" y="136525"/>
            <a:ext cx="6715200" cy="8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91" name="Google Shape;191;g16ea5a9ad8c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838200" y="1223963"/>
            <a:ext cx="10515600" cy="477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Interactive art installation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•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Rotate image at correct speed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•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Deliverables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•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UHDRTZ System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Verdana"/>
              <a:buChar char="•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User/Setup Guide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2100"/>
              <a:buFont typeface="Verdana"/>
              <a:buChar char="•"/>
            </a:pP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Maintenance</a:t>
            </a:r>
            <a:r>
              <a:rPr b="1" lang="en-US" sz="2100">
                <a:latin typeface="Verdana"/>
                <a:ea typeface="Verdana"/>
                <a:cs typeface="Verdana"/>
                <a:sym typeface="Verdana"/>
              </a:rPr>
              <a:t> Interface</a:t>
            </a:r>
            <a:endParaRPr b="1" sz="2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2"/>
          <p:cNvSpPr txBox="1"/>
          <p:nvPr>
            <p:ph idx="2" type="body"/>
          </p:nvPr>
        </p:nvSpPr>
        <p:spPr>
          <a:xfrm>
            <a:off x="838200" y="136525"/>
            <a:ext cx="6715125" cy="80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Mission and Requirements Analysis</a:t>
            </a:r>
            <a:endParaRPr/>
          </a:p>
        </p:txBody>
      </p:sp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425" y="2699563"/>
            <a:ext cx="3825525" cy="28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474eb4037_0_0"/>
          <p:cNvSpPr txBox="1"/>
          <p:nvPr>
            <p:ph idx="1" type="body"/>
          </p:nvPr>
        </p:nvSpPr>
        <p:spPr>
          <a:xfrm>
            <a:off x="838200" y="1223963"/>
            <a:ext cx="105156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How does it work?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Stationary artwork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Spin the crank and the image will spin accordingly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Interfaces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Human to Crank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Crank to Arduino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Arduino to FPGA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Camera to FPGA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FPGA to Projector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g16474eb4037_0_0"/>
          <p:cNvSpPr txBox="1"/>
          <p:nvPr>
            <p:ph idx="2" type="body"/>
          </p:nvPr>
        </p:nvSpPr>
        <p:spPr>
          <a:xfrm>
            <a:off x="838200" y="136525"/>
            <a:ext cx="6715200" cy="8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Operational Concept</a:t>
            </a:r>
            <a:endParaRPr/>
          </a:p>
        </p:txBody>
      </p:sp>
      <p:sp>
        <p:nvSpPr>
          <p:cNvPr id="121" name="Google Shape;121;g16474eb4037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6d980b1f8_4_0"/>
          <p:cNvSpPr txBox="1"/>
          <p:nvPr>
            <p:ph idx="1" type="body"/>
          </p:nvPr>
        </p:nvSpPr>
        <p:spPr>
          <a:xfrm>
            <a:off x="838200" y="1223963"/>
            <a:ext cx="105156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66d980b1f8_4_0"/>
          <p:cNvSpPr txBox="1"/>
          <p:nvPr>
            <p:ph idx="2" type="body"/>
          </p:nvPr>
        </p:nvSpPr>
        <p:spPr>
          <a:xfrm>
            <a:off x="838200" y="136525"/>
            <a:ext cx="6715200" cy="8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Mission </a:t>
            </a:r>
            <a:r>
              <a:rPr lang="en-US"/>
              <a:t>Scenario</a:t>
            </a:r>
            <a:r>
              <a:rPr lang="en-US"/>
              <a:t> Diagram</a:t>
            </a:r>
            <a:endParaRPr/>
          </a:p>
        </p:txBody>
      </p:sp>
      <p:sp>
        <p:nvSpPr>
          <p:cNvPr id="129" name="Google Shape;129;g166d980b1f8_4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g166d980b1f8_4_0"/>
          <p:cNvPicPr preferRelativeResize="0"/>
          <p:nvPr/>
        </p:nvPicPr>
        <p:blipFill rotWithShape="1">
          <a:blip r:embed="rId3">
            <a:alphaModFix/>
          </a:blip>
          <a:srcRect b="0" l="0" r="17287" t="0"/>
          <a:stretch/>
        </p:blipFill>
        <p:spPr>
          <a:xfrm>
            <a:off x="1470463" y="938112"/>
            <a:ext cx="9251075" cy="529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6d980b1f8_1_7"/>
          <p:cNvSpPr txBox="1"/>
          <p:nvPr>
            <p:ph idx="1" type="body"/>
          </p:nvPr>
        </p:nvSpPr>
        <p:spPr>
          <a:xfrm>
            <a:off x="838200" y="1223963"/>
            <a:ext cx="105156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Crank usability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Accurate rotational output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Physical crank haptics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Process Video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Zoom and crop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Generate Video Output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4K [3840x2160]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24 FPS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Audio requirements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Play song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Direction and speed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g166d980b1f8_1_7"/>
          <p:cNvSpPr txBox="1"/>
          <p:nvPr>
            <p:ph idx="2" type="body"/>
          </p:nvPr>
        </p:nvSpPr>
        <p:spPr>
          <a:xfrm>
            <a:off x="838200" y="136525"/>
            <a:ext cx="6715200" cy="8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Preliminary Requirements Allocation</a:t>
            </a:r>
            <a:endParaRPr/>
          </a:p>
        </p:txBody>
      </p:sp>
      <p:sp>
        <p:nvSpPr>
          <p:cNvPr id="138" name="Google Shape;138;g166d980b1f8_1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6d980b1f8_1_0"/>
          <p:cNvSpPr txBox="1"/>
          <p:nvPr>
            <p:ph idx="1" type="body"/>
          </p:nvPr>
        </p:nvSpPr>
        <p:spPr>
          <a:xfrm>
            <a:off x="838200" y="1223963"/>
            <a:ext cx="105156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g166d980b1f8_1_0"/>
          <p:cNvSpPr txBox="1"/>
          <p:nvPr>
            <p:ph idx="2" type="body"/>
          </p:nvPr>
        </p:nvSpPr>
        <p:spPr>
          <a:xfrm>
            <a:off x="838200" y="136525"/>
            <a:ext cx="6715200" cy="8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Functional Flow Analysis</a:t>
            </a:r>
            <a:endParaRPr/>
          </a:p>
        </p:txBody>
      </p:sp>
      <p:sp>
        <p:nvSpPr>
          <p:cNvPr id="146" name="Google Shape;146;g166d980b1f8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Ink Drawings &#10;" id="147" name="Google Shape;147;g166d980b1f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7725"/>
            <a:ext cx="12192000" cy="3839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6d980b1f8_1_14"/>
          <p:cNvSpPr txBox="1"/>
          <p:nvPr>
            <p:ph idx="1" type="body"/>
          </p:nvPr>
        </p:nvSpPr>
        <p:spPr>
          <a:xfrm>
            <a:off x="838200" y="1223975"/>
            <a:ext cx="113010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•"/>
            </a:pPr>
            <a:r>
              <a:rPr b="1" lang="en-US" sz="2900">
                <a:latin typeface="Verdana"/>
                <a:ea typeface="Verdana"/>
                <a:cs typeface="Verdana"/>
                <a:sym typeface="Verdana"/>
              </a:rPr>
              <a:t>Demo of the final project - Dec 2023/Mar 2023</a:t>
            </a:r>
            <a:endParaRPr b="1"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Verdana"/>
              <a:buChar char="•"/>
            </a:pPr>
            <a:r>
              <a:rPr b="1" lang="en-US" sz="2900">
                <a:latin typeface="Verdana"/>
                <a:ea typeface="Verdana"/>
                <a:cs typeface="Verdana"/>
                <a:sym typeface="Verdana"/>
              </a:rPr>
              <a:t>4K output - Dec 2022</a:t>
            </a:r>
            <a:endParaRPr b="1"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1000"/>
              </a:spcBef>
              <a:spcAft>
                <a:spcPts val="0"/>
              </a:spcAft>
              <a:buSzPts val="2900"/>
              <a:buFont typeface="Verdana"/>
              <a:buChar char="•"/>
            </a:pPr>
            <a:r>
              <a:rPr b="1" lang="en-US" sz="2900">
                <a:latin typeface="Verdana"/>
                <a:ea typeface="Verdana"/>
                <a:cs typeface="Verdana"/>
                <a:sym typeface="Verdana"/>
              </a:rPr>
              <a:t>SSH </a:t>
            </a:r>
            <a:r>
              <a:rPr b="1" lang="en-US" sz="2900">
                <a:latin typeface="Verdana"/>
                <a:ea typeface="Verdana"/>
                <a:cs typeface="Verdana"/>
                <a:sym typeface="Verdana"/>
              </a:rPr>
              <a:t>Capabilities - Dec 2022</a:t>
            </a:r>
            <a:endParaRPr b="1"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1000"/>
              </a:spcBef>
              <a:spcAft>
                <a:spcPts val="0"/>
              </a:spcAft>
              <a:buSzPts val="2900"/>
              <a:buFont typeface="Verdana"/>
              <a:buChar char="•"/>
            </a:pPr>
            <a:r>
              <a:rPr b="1" lang="en-US" sz="2900">
                <a:latin typeface="Verdana"/>
                <a:ea typeface="Verdana"/>
                <a:cs typeface="Verdana"/>
                <a:sym typeface="Verdana"/>
              </a:rPr>
              <a:t>User Interface - Jan 2023/ Feb 2023</a:t>
            </a:r>
            <a:endParaRPr b="1" sz="2900">
              <a:latin typeface="Verdana"/>
              <a:ea typeface="Verdana"/>
              <a:cs typeface="Verdana"/>
              <a:sym typeface="Verdana"/>
            </a:endParaRPr>
          </a:p>
          <a:p>
            <a:pPr indent="-412750" lvl="0" marL="457200" rtl="0" algn="l">
              <a:spcBef>
                <a:spcPts val="1000"/>
              </a:spcBef>
              <a:spcAft>
                <a:spcPts val="1000"/>
              </a:spcAft>
              <a:buSzPts val="2900"/>
              <a:buFont typeface="Verdana"/>
              <a:buChar char="•"/>
            </a:pPr>
            <a:r>
              <a:rPr b="1" lang="en-US" sz="2900">
                <a:latin typeface="Verdana"/>
                <a:ea typeface="Verdana"/>
                <a:cs typeface="Verdana"/>
                <a:sym typeface="Verdana"/>
              </a:rPr>
              <a:t>Run on Boot - </a:t>
            </a:r>
            <a:r>
              <a:rPr b="1" lang="en-US" sz="2900">
                <a:latin typeface="Verdana"/>
                <a:ea typeface="Verdana"/>
                <a:cs typeface="Verdana"/>
                <a:sym typeface="Verdana"/>
              </a:rPr>
              <a:t>Feb</a:t>
            </a:r>
            <a:r>
              <a:rPr b="1" lang="en-US" sz="2900">
                <a:latin typeface="Verdana"/>
                <a:ea typeface="Verdana"/>
                <a:cs typeface="Verdana"/>
                <a:sym typeface="Verdana"/>
              </a:rPr>
              <a:t> 2023</a:t>
            </a:r>
            <a:endParaRPr b="1" sz="2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g166d980b1f8_1_14"/>
          <p:cNvSpPr txBox="1"/>
          <p:nvPr>
            <p:ph idx="2" type="body"/>
          </p:nvPr>
        </p:nvSpPr>
        <p:spPr>
          <a:xfrm>
            <a:off x="838200" y="136525"/>
            <a:ext cx="6715200" cy="8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Milestone Schedules</a:t>
            </a:r>
            <a:endParaRPr/>
          </a:p>
        </p:txBody>
      </p:sp>
      <p:sp>
        <p:nvSpPr>
          <p:cNvPr id="155" name="Google Shape;155;g166d980b1f8_1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g166d980b1f8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0425" y="3872925"/>
            <a:ext cx="2334474" cy="233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6d980b1f8_1_22"/>
          <p:cNvSpPr txBox="1"/>
          <p:nvPr>
            <p:ph idx="1" type="body"/>
          </p:nvPr>
        </p:nvSpPr>
        <p:spPr>
          <a:xfrm>
            <a:off x="838200" y="1223963"/>
            <a:ext cx="105156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Bluetooth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USB 3.0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HDMI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4K 3840 x 2160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Arduino must fit in crank housing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g166d980b1f8_1_22"/>
          <p:cNvSpPr txBox="1"/>
          <p:nvPr>
            <p:ph idx="2" type="body"/>
          </p:nvPr>
        </p:nvSpPr>
        <p:spPr>
          <a:xfrm>
            <a:off x="838200" y="136525"/>
            <a:ext cx="6715200" cy="8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Constraints</a:t>
            </a:r>
            <a:endParaRPr/>
          </a:p>
        </p:txBody>
      </p:sp>
      <p:sp>
        <p:nvSpPr>
          <p:cNvPr id="164" name="Google Shape;164;g166d980b1f8_1_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g166d980b1f8_1_22"/>
          <p:cNvPicPr preferRelativeResize="0"/>
          <p:nvPr/>
        </p:nvPicPr>
        <p:blipFill rotWithShape="1">
          <a:blip r:embed="rId3">
            <a:alphaModFix/>
          </a:blip>
          <a:srcRect b="0" l="30579" r="30653" t="0"/>
          <a:stretch/>
        </p:blipFill>
        <p:spPr>
          <a:xfrm>
            <a:off x="7973625" y="1641425"/>
            <a:ext cx="2392651" cy="370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66d980b1f8_1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5775" y="3416475"/>
            <a:ext cx="3341326" cy="25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6d980b1f8_1_30"/>
          <p:cNvSpPr txBox="1"/>
          <p:nvPr>
            <p:ph idx="1" type="body"/>
          </p:nvPr>
        </p:nvSpPr>
        <p:spPr>
          <a:xfrm>
            <a:off x="838200" y="1223963"/>
            <a:ext cx="105156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eliability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 and Resilience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Long term usage requires maintenance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Preventative measures 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Better code 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Safer and smaller code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Corrective measures 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SSH access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Font typeface="Verdana"/>
              <a:buChar char="•"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Dedicated IP addressing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g166d980b1f8_1_30"/>
          <p:cNvSpPr txBox="1"/>
          <p:nvPr>
            <p:ph idx="2" type="body"/>
          </p:nvPr>
        </p:nvSpPr>
        <p:spPr>
          <a:xfrm>
            <a:off x="838200" y="136525"/>
            <a:ext cx="6715200" cy="8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Project Risk Analysis</a:t>
            </a:r>
            <a:endParaRPr/>
          </a:p>
        </p:txBody>
      </p:sp>
      <p:sp>
        <p:nvSpPr>
          <p:cNvPr id="174" name="Google Shape;174;g166d980b1f8_1_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g166d980b1f8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75" y="2609650"/>
            <a:ext cx="4997824" cy="281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2022-10-07T14:45:02Z</dcterms:created>
  <dc:creator>Christian Lostoski</dc:creator>
</cp:coreProperties>
</file>