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8" r:id="rId3"/>
    <p:sldId id="259" r:id="rId4"/>
    <p:sldId id="265" r:id="rId5"/>
    <p:sldId id="257" r:id="rId6"/>
    <p:sldId id="260" r:id="rId7"/>
    <p:sldId id="261" r:id="rId8"/>
    <p:sldId id="262" r:id="rId9"/>
    <p:sldId id="266" r:id="rId10"/>
    <p:sldId id="268" r:id="rId11"/>
    <p:sldId id="269" r:id="rId12"/>
    <p:sldId id="270" r:id="rId13"/>
    <p:sldId id="271" r:id="rId14"/>
    <p:sldId id="272" r:id="rId15"/>
    <p:sldId id="264" r:id="rId16"/>
    <p:sldId id="273" r:id="rId17"/>
    <p:sldId id="275" r:id="rId18"/>
    <p:sldId id="276" r:id="rId19"/>
    <p:sldId id="278" r:id="rId20"/>
    <p:sldId id="277" r:id="rId21"/>
    <p:sldId id="279" r:id="rId22"/>
    <p:sldId id="280" r:id="rId23"/>
    <p:sldId id="284" r:id="rId24"/>
    <p:sldId id="282" r:id="rId25"/>
    <p:sldId id="285" r:id="rId26"/>
    <p:sldId id="281" r:id="rId27"/>
    <p:sldId id="287" r:id="rId28"/>
    <p:sldId id="298" r:id="rId29"/>
    <p:sldId id="286" r:id="rId30"/>
    <p:sldId id="288" r:id="rId31"/>
    <p:sldId id="291" r:id="rId32"/>
    <p:sldId id="300" r:id="rId33"/>
    <p:sldId id="301" r:id="rId34"/>
    <p:sldId id="302" r:id="rId35"/>
    <p:sldId id="296" r:id="rId36"/>
    <p:sldId id="297" r:id="rId37"/>
    <p:sldId id="294" r:id="rId38"/>
    <p:sldId id="295" r:id="rId39"/>
    <p:sldId id="293" r:id="rId40"/>
    <p:sldId id="29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49DC4A7-EB81-4783-941A-0D91583944CF}">
          <p14:sldIdLst>
            <p14:sldId id="256"/>
            <p14:sldId id="258"/>
            <p14:sldId id="259"/>
            <p14:sldId id="265"/>
          </p14:sldIdLst>
        </p14:section>
        <p14:section name="Data pipeline" id="{FA1D2348-A839-47B8-98BE-997337377DC6}">
          <p14:sldIdLst>
            <p14:sldId id="257"/>
            <p14:sldId id="260"/>
            <p14:sldId id="261"/>
          </p14:sldIdLst>
        </p14:section>
        <p14:section name="Data preprocessing: manipulation" id="{FFCA5FB0-E5AA-45B4-A4FE-4242F050CA9A}">
          <p14:sldIdLst>
            <p14:sldId id="262"/>
            <p14:sldId id="266"/>
            <p14:sldId id="268"/>
            <p14:sldId id="269"/>
            <p14:sldId id="270"/>
            <p14:sldId id="271"/>
            <p14:sldId id="272"/>
          </p14:sldIdLst>
        </p14:section>
        <p14:section name="Data preprocessing: cleaning" id="{69BE3995-2AB1-45CD-92D2-3CAA8E3CEBD6}">
          <p14:sldIdLst>
            <p14:sldId id="264"/>
            <p14:sldId id="273"/>
            <p14:sldId id="275"/>
          </p14:sldIdLst>
        </p14:section>
        <p14:section name="Data preprocessing: trasformation" id="{051B2436-4015-4809-BDEF-FF75422DE28A}">
          <p14:sldIdLst>
            <p14:sldId id="276"/>
            <p14:sldId id="278"/>
            <p14:sldId id="277"/>
            <p14:sldId id="279"/>
            <p14:sldId id="280"/>
            <p14:sldId id="284"/>
            <p14:sldId id="282"/>
            <p14:sldId id="285"/>
            <p14:sldId id="281"/>
          </p14:sldIdLst>
        </p14:section>
        <p14:section name="Data modeling" id="{195DF17D-71F8-4E31-97F7-D146E4957689}">
          <p14:sldIdLst>
            <p14:sldId id="287"/>
            <p14:sldId id="298"/>
          </p14:sldIdLst>
        </p14:section>
        <p14:section name="SVM" id="{29E33C81-EE33-49D3-8983-A4E07295E744}">
          <p14:sldIdLst>
            <p14:sldId id="286"/>
            <p14:sldId id="288"/>
            <p14:sldId id="291"/>
            <p14:sldId id="300"/>
            <p14:sldId id="301"/>
            <p14:sldId id="302"/>
          </p14:sldIdLst>
        </p14:section>
        <p14:section name="Naive Bayes" id="{FE9B6FDA-471F-4985-B2EC-76B2CCD435CC}">
          <p14:sldIdLst>
            <p14:sldId id="296"/>
            <p14:sldId id="297"/>
          </p14:sldIdLst>
        </p14:section>
        <p14:section name="Random Forest" id="{FE0849A0-F6ED-4B24-B328-A30E4A7B0970}">
          <p14:sldIdLst>
            <p14:sldId id="294"/>
            <p14:sldId id="295"/>
          </p14:sldIdLst>
        </p14:section>
        <p14:section name="Conclusioni" id="{7A9B921D-DA3C-48A5-97FE-BC74AFEC60F6}">
          <p14:sldIdLst>
            <p14:sldId id="293"/>
          </p14:sldIdLst>
        </p14:section>
        <p14:section name="Sviluppi futuri" id="{DAEA9060-98AF-4B0A-9A18-311D44AE06C6}">
          <p14:sldIdLst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23" autoAdjust="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7BF6A-8000-411F-8782-8C4012316EA5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86318-72EB-474A-9676-FBA4F5320B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31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86318-72EB-474A-9676-FBA4F5320B7F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68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86318-72EB-474A-9676-FBA4F5320B7F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77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A6A-083A-4771-9E9D-1EFA5EB49662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8A5771B-08B7-422A-B18D-BE26D81C7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02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A6A-083A-4771-9E9D-1EFA5EB49662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A5771B-08B7-422A-B18D-BE26D81C7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A6A-083A-4771-9E9D-1EFA5EB49662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A5771B-08B7-422A-B18D-BE26D81C7C3E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690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A6A-083A-4771-9E9D-1EFA5EB49662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A5771B-08B7-422A-B18D-BE26D81C7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2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A6A-083A-4771-9E9D-1EFA5EB49662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A5771B-08B7-422A-B18D-BE26D81C7C3E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5819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A6A-083A-4771-9E9D-1EFA5EB49662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A5771B-08B7-422A-B18D-BE26D81C7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728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A6A-083A-4771-9E9D-1EFA5EB49662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771B-08B7-422A-B18D-BE26D81C7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882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A6A-083A-4771-9E9D-1EFA5EB49662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771B-08B7-422A-B18D-BE26D81C7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75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A6A-083A-4771-9E9D-1EFA5EB49662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771B-08B7-422A-B18D-BE26D81C7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10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A6A-083A-4771-9E9D-1EFA5EB49662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A5771B-08B7-422A-B18D-BE26D81C7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41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A6A-083A-4771-9E9D-1EFA5EB49662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A5771B-08B7-422A-B18D-BE26D81C7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647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A6A-083A-4771-9E9D-1EFA5EB49662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A5771B-08B7-422A-B18D-BE26D81C7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33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A6A-083A-4771-9E9D-1EFA5EB49662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771B-08B7-422A-B18D-BE26D81C7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3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A6A-083A-4771-9E9D-1EFA5EB49662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771B-08B7-422A-B18D-BE26D81C7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01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A6A-083A-4771-9E9D-1EFA5EB49662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771B-08B7-422A-B18D-BE26D81C7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44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3A6A-083A-4771-9E9D-1EFA5EB49662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A5771B-08B7-422A-B18D-BE26D81C7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3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3A6A-083A-4771-9E9D-1EFA5EB49662}" type="datetimeFigureOut">
              <a:rPr lang="it-IT" smtClean="0"/>
              <a:t>28/01/2022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8A5771B-08B7-422A-B18D-BE26D81C7C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40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47586E-E656-477C-B487-CA54EDAE7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di Data Analytics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45DA02-0D1A-48AA-AA7C-5BD74D33B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Presentazione a cura di Michele PERLINO e Emanuele SINAGRA</a:t>
            </a:r>
          </a:p>
        </p:txBody>
      </p:sp>
    </p:spTree>
    <p:extLst>
      <p:ext uri="{BB962C8B-B14F-4D97-AF65-F5344CB8AC3E}">
        <p14:creationId xmlns:p14="http://schemas.microsoft.com/office/powerpoint/2010/main" val="44202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manipulation</a:t>
            </a:r>
            <a:r>
              <a:rPr lang="it-IT" sz="3600" dirty="0"/>
              <a:t>: </a:t>
            </a:r>
            <a:br>
              <a:rPr lang="it-IT" sz="3600" dirty="0"/>
            </a:br>
            <a:r>
              <a:rPr lang="it-IT" sz="3600" dirty="0" err="1"/>
              <a:t>genoma_tags</a:t>
            </a:r>
            <a:r>
              <a:rPr lang="it-IT" sz="3600" dirty="0"/>
              <a:t> &amp; genoma scores (1/3)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</a:t>
            </a:r>
            <a:r>
              <a:rPr lang="it-IT" dirty="0" err="1"/>
              <a:t>dataframe</a:t>
            </a:r>
            <a:r>
              <a:rPr lang="it-IT" dirty="0"/>
              <a:t> </a:t>
            </a:r>
            <a:r>
              <a:rPr lang="it-IT" dirty="0" err="1"/>
              <a:t>genoma_tags</a:t>
            </a:r>
            <a:r>
              <a:rPr lang="it-IT" dirty="0"/>
              <a:t> contiene la lista di 1128 tag con un ID univoco.</a:t>
            </a:r>
          </a:p>
          <a:p>
            <a:pPr marL="0" indent="0">
              <a:buNone/>
            </a:pPr>
            <a:r>
              <a:rPr lang="it-IT" dirty="0"/>
              <a:t>Il </a:t>
            </a:r>
            <a:r>
              <a:rPr lang="it-IT" dirty="0" err="1"/>
              <a:t>dataframe</a:t>
            </a:r>
            <a:r>
              <a:rPr lang="it-IT" dirty="0"/>
              <a:t> </a:t>
            </a:r>
            <a:r>
              <a:rPr lang="it-IT" dirty="0" err="1"/>
              <a:t>genoma_scores</a:t>
            </a:r>
            <a:r>
              <a:rPr lang="it-IT" dirty="0"/>
              <a:t> contiene 14862628 </a:t>
            </a:r>
            <a:r>
              <a:rPr lang="it-IT" dirty="0" err="1"/>
              <a:t>relevance</a:t>
            </a:r>
            <a:r>
              <a:rPr lang="it-IT" dirty="0"/>
              <a:t> dei tag per i </a:t>
            </a:r>
            <a:r>
              <a:rPr lang="it-IT" dirty="0" err="1"/>
              <a:t>films</a:t>
            </a:r>
            <a:r>
              <a:rPr lang="it-IT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/>
              <a:t>movieId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l’identificativo univoco del film;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>
                <a:sym typeface="Wingdings" panose="05000000000000000000" pitchFamily="2" charset="2"/>
              </a:rPr>
              <a:t>tagId</a:t>
            </a:r>
            <a:r>
              <a:rPr lang="it-IT" dirty="0">
                <a:sym typeface="Wingdings" panose="05000000000000000000" pitchFamily="2" charset="2"/>
              </a:rPr>
              <a:t>  l’identificativo univoco del tag;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>
                <a:sym typeface="Wingdings" panose="05000000000000000000" pitchFamily="2" charset="2"/>
              </a:rPr>
              <a:t>relevance</a:t>
            </a:r>
            <a:r>
              <a:rPr lang="it-IT" dirty="0">
                <a:sym typeface="Wingdings" panose="05000000000000000000" pitchFamily="2" charset="2"/>
              </a:rPr>
              <a:t>  la </a:t>
            </a:r>
            <a:r>
              <a:rPr lang="it-IT" dirty="0" err="1">
                <a:sym typeface="Wingdings" panose="05000000000000000000" pitchFamily="2" charset="2"/>
              </a:rPr>
              <a:t>relevance</a:t>
            </a:r>
            <a:r>
              <a:rPr lang="it-IT" dirty="0">
                <a:sym typeface="Wingdings" panose="05000000000000000000" pitchFamily="2" charset="2"/>
              </a:rPr>
              <a:t> del tag per quel film.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18FE8B-D3FA-425D-A080-CDBF8DB7B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685" y="4394029"/>
            <a:ext cx="4816443" cy="197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6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manipulation</a:t>
            </a:r>
            <a:r>
              <a:rPr lang="it-IT" sz="3600" dirty="0"/>
              <a:t>: </a:t>
            </a:r>
            <a:br>
              <a:rPr lang="it-IT" sz="3600" dirty="0"/>
            </a:br>
            <a:r>
              <a:rPr lang="it-IT" sz="3600" dirty="0" err="1"/>
              <a:t>genoma_tags</a:t>
            </a:r>
            <a:r>
              <a:rPr lang="it-IT" sz="3600" dirty="0"/>
              <a:t> &amp; genoma scores (2/3)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Abbiamo quindi deciso di effettuare una </a:t>
            </a:r>
            <a:r>
              <a:rPr lang="it-IT" dirty="0" err="1"/>
              <a:t>left</a:t>
            </a:r>
            <a:r>
              <a:rPr lang="it-IT" dirty="0"/>
              <a:t> join tra il </a:t>
            </a:r>
            <a:r>
              <a:rPr lang="it-IT" dirty="0" err="1"/>
              <a:t>dataframe</a:t>
            </a:r>
            <a:r>
              <a:rPr lang="it-IT" dirty="0"/>
              <a:t> </a:t>
            </a:r>
            <a:r>
              <a:rPr lang="it-IT" dirty="0" err="1"/>
              <a:t>genome_scores</a:t>
            </a:r>
            <a:r>
              <a:rPr lang="it-IT" dirty="0"/>
              <a:t> e </a:t>
            </a:r>
            <a:r>
              <a:rPr lang="it-IT" dirty="0" err="1"/>
              <a:t>genomes_tags</a:t>
            </a:r>
            <a:r>
              <a:rPr lang="it-IT" dirty="0"/>
              <a:t> per </a:t>
            </a:r>
            <a:r>
              <a:rPr lang="it-IT" dirty="0" err="1"/>
              <a:t>tagId</a:t>
            </a:r>
            <a:r>
              <a:rPr lang="it-IT" dirty="0"/>
              <a:t>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18FE8B-D3FA-425D-A080-CDBF8DB7B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67" y="3083980"/>
            <a:ext cx="4816443" cy="197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7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manipulation</a:t>
            </a:r>
            <a:r>
              <a:rPr lang="it-IT" sz="3600" dirty="0"/>
              <a:t>: </a:t>
            </a:r>
            <a:br>
              <a:rPr lang="it-IT" sz="3600" dirty="0"/>
            </a:br>
            <a:r>
              <a:rPr lang="it-IT" sz="3600" dirty="0" err="1"/>
              <a:t>genoma_tags</a:t>
            </a:r>
            <a:r>
              <a:rPr lang="it-IT" sz="3600" dirty="0"/>
              <a:t> &amp; genoma scores (3/3)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Infine abbiamo di trasformato il </a:t>
            </a:r>
            <a:r>
              <a:rPr lang="it-IT" dirty="0" err="1"/>
              <a:t>dataframe</a:t>
            </a:r>
            <a:r>
              <a:rPr lang="it-IT" dirty="0"/>
              <a:t> unificato in una tabella pivot con  index </a:t>
            </a:r>
            <a:r>
              <a:rPr lang="it-IT" dirty="0" err="1"/>
              <a:t>movieId</a:t>
            </a:r>
            <a:r>
              <a:rPr lang="it-IT" dirty="0"/>
              <a:t>, colonne la lista di tutti i tags e valori la media delle </a:t>
            </a:r>
            <a:r>
              <a:rPr lang="it-IT" dirty="0" err="1"/>
              <a:t>relevance</a:t>
            </a:r>
            <a:r>
              <a:rPr lang="it-IT" dirty="0"/>
              <a:t>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375C31B-0FE1-4B1D-AA60-AED5C5C8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31" y="3196693"/>
            <a:ext cx="9656290" cy="28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3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manipulation</a:t>
            </a:r>
            <a:r>
              <a:rPr lang="it-IT" sz="3600" dirty="0"/>
              <a:t>: ratings (1/2)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</a:t>
            </a:r>
            <a:r>
              <a:rPr lang="it-IT" dirty="0" err="1"/>
              <a:t>dataframe</a:t>
            </a:r>
            <a:r>
              <a:rPr lang="it-IT" dirty="0"/>
              <a:t> ratings contiene 27753444 </a:t>
            </a:r>
            <a:r>
              <a:rPr lang="it-IT" dirty="0" err="1"/>
              <a:t>relevance</a:t>
            </a:r>
            <a:r>
              <a:rPr lang="it-IT" dirty="0"/>
              <a:t> dei tag attribuiti dagli utenti per i </a:t>
            </a:r>
            <a:r>
              <a:rPr lang="it-IT" dirty="0" err="1"/>
              <a:t>films</a:t>
            </a:r>
            <a:r>
              <a:rPr lang="it-IT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/>
              <a:t>userId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l’identificativo dell’utente;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/>
              <a:t>movieId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l’identificativo univoco del film;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>
                <a:sym typeface="Wingdings" panose="05000000000000000000" pitchFamily="2" charset="2"/>
              </a:rPr>
              <a:t>ratings  il voto attribuito dall’utente al film;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>
                <a:sym typeface="Wingdings" panose="05000000000000000000" pitchFamily="2" charset="2"/>
              </a:rPr>
              <a:t>timestamp</a:t>
            </a:r>
            <a:r>
              <a:rPr lang="it-IT" dirty="0">
                <a:sym typeface="Wingdings" panose="05000000000000000000" pitchFamily="2" charset="2"/>
              </a:rPr>
              <a:t>  la data di attribuzione.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456DA9-91F5-4CA8-B3DD-B94AEC37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945" y="4633047"/>
            <a:ext cx="32004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5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manipulation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Abbiamo deciso di: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Scartare le feature </a:t>
            </a:r>
            <a:r>
              <a:rPr lang="it-IT" dirty="0" err="1"/>
              <a:t>userId</a:t>
            </a:r>
            <a:r>
              <a:rPr lang="it-IT" dirty="0"/>
              <a:t> e </a:t>
            </a:r>
            <a:r>
              <a:rPr lang="it-IT" dirty="0" err="1"/>
              <a:t>timestamp</a:t>
            </a:r>
            <a:r>
              <a:rPr lang="it-IT" dirty="0"/>
              <a:t>, in quanto non ci interessano le informazioni del singolo utente, </a:t>
            </a:r>
            <a:r>
              <a:rPr lang="it-IT" dirty="0" err="1"/>
              <a:t>nè</a:t>
            </a:r>
            <a:r>
              <a:rPr lang="it-IT" dirty="0"/>
              <a:t> predire il voto del singolo utente nel tempo;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Trasformare il </a:t>
            </a:r>
            <a:r>
              <a:rPr lang="it-IT" dirty="0" err="1"/>
              <a:t>dataframe</a:t>
            </a:r>
            <a:r>
              <a:rPr lang="it-IT" dirty="0"/>
              <a:t> effettuando un </a:t>
            </a:r>
            <a:r>
              <a:rPr lang="it-IT" dirty="0" err="1"/>
              <a:t>groupBy</a:t>
            </a:r>
            <a:r>
              <a:rPr lang="it-IT" dirty="0"/>
              <a:t> per </a:t>
            </a:r>
            <a:r>
              <a:rPr lang="it-IT" dirty="0" err="1"/>
              <a:t>movieId</a:t>
            </a:r>
            <a:r>
              <a:rPr lang="it-IT" dirty="0"/>
              <a:t> attribuendo alla feature </a:t>
            </a:r>
            <a:r>
              <a:rPr lang="it-IT" dirty="0" err="1"/>
              <a:t>rating_mean</a:t>
            </a:r>
            <a:r>
              <a:rPr lang="it-IT" dirty="0"/>
              <a:t> il voto medio del film e </a:t>
            </a:r>
            <a:r>
              <a:rPr lang="it-IT" dirty="0" err="1"/>
              <a:t>rating_count</a:t>
            </a:r>
            <a:r>
              <a:rPr lang="it-IT" dirty="0"/>
              <a:t> il numero di rating del film.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EBA0CC-E825-43B3-92C2-8C065F8F4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361" y="4523462"/>
            <a:ext cx="29622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it-IT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it-IT" sz="36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cleaning</a:t>
            </a:r>
            <a:r>
              <a:rPr lang="it-IT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it-IT" sz="36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missing</a:t>
            </a:r>
            <a:r>
              <a:rPr lang="it-IT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data (1/2)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Sul </a:t>
            </a:r>
            <a:r>
              <a:rPr lang="it-IT" dirty="0" err="1"/>
              <a:t>dataframe</a:t>
            </a:r>
            <a:r>
              <a:rPr lang="it-IT" dirty="0"/>
              <a:t> unico di 58098 </a:t>
            </a:r>
            <a:r>
              <a:rPr lang="it-IT" dirty="0" err="1"/>
              <a:t>films</a:t>
            </a:r>
            <a:r>
              <a:rPr lang="it-IT" dirty="0"/>
              <a:t>, abbiamo: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Eliminato 4209 campioni senza rating;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Eliminato 3703 campioni senza genere e senza neanche un tag rating.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Il </a:t>
            </a:r>
            <a:r>
              <a:rPr lang="it-IT" dirty="0" err="1"/>
              <a:t>dataframe</a:t>
            </a:r>
            <a:r>
              <a:rPr lang="it-IT" dirty="0"/>
              <a:t> risultante è quindi di 50186 </a:t>
            </a:r>
            <a:r>
              <a:rPr lang="it-IT" dirty="0" err="1"/>
              <a:t>films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979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it-IT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it-IT" sz="36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cleaning</a:t>
            </a:r>
            <a:r>
              <a:rPr lang="it-IT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: </a:t>
            </a:r>
            <a:r>
              <a:rPr lang="it-IT" sz="36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missing</a:t>
            </a:r>
            <a:r>
              <a:rPr lang="it-IT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data (2/2)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Abbiamo identificato inoltre 165 film senza anno.</a:t>
            </a:r>
          </a:p>
          <a:p>
            <a:pPr marL="0" indent="0">
              <a:buNone/>
            </a:pPr>
            <a:r>
              <a:rPr lang="it-IT" dirty="0"/>
              <a:t>La distribuzione degli anni è asimmetrica, abbiamo quindi riempito i valori mancanti con la mediana.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C86E1A8-DB7F-4208-BF51-50EBCB61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79" y="3255572"/>
            <a:ext cx="6516918" cy="36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26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it-IT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it-IT" sz="36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cleaning</a:t>
            </a:r>
            <a:r>
              <a:rPr lang="it-IT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: check </a:t>
            </a:r>
            <a:r>
              <a:rPr lang="it-IT" sz="36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duplicates</a:t>
            </a:r>
            <a:endParaRPr lang="it-IT" sz="36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Prima di rimuovere i duplicati abbiamo rimosso la feature </a:t>
            </a:r>
            <a:r>
              <a:rPr lang="it-IT" dirty="0" err="1"/>
              <a:t>movieId</a:t>
            </a:r>
            <a:r>
              <a:rPr lang="it-IT" dirty="0"/>
              <a:t> che serviva solo per aggregare i dati.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Abbiamo identificato e rimosso 394 duplicati.</a:t>
            </a:r>
          </a:p>
          <a:p>
            <a:pPr marL="0" indent="0">
              <a:buNone/>
            </a:pPr>
            <a:r>
              <a:rPr lang="it-IT" dirty="0"/>
              <a:t>Il </a:t>
            </a:r>
            <a:r>
              <a:rPr lang="it-IT" dirty="0" err="1"/>
              <a:t>dataframe</a:t>
            </a:r>
            <a:r>
              <a:rPr lang="it-IT" dirty="0"/>
              <a:t> risultante è quindi di 49792 </a:t>
            </a:r>
            <a:r>
              <a:rPr lang="it-IT" dirty="0" err="1"/>
              <a:t>films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17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/>
              <a:t>Data trasformation: continuos label discretization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Abbiamo creato una nuova feature ‘</a:t>
            </a:r>
            <a:r>
              <a:rPr lang="it-IT" dirty="0" err="1"/>
              <a:t>bin_y</a:t>
            </a:r>
            <a:r>
              <a:rPr lang="it-IT" dirty="0"/>
              <a:t>’ che discretizza la feature </a:t>
            </a:r>
            <a:r>
              <a:rPr lang="it-IT" dirty="0" err="1"/>
              <a:t>rating_mean</a:t>
            </a:r>
            <a:r>
              <a:rPr lang="it-IT" dirty="0"/>
              <a:t> suddividendola in 5 bin di uguale lunghezza.</a:t>
            </a:r>
          </a:p>
          <a:p>
            <a:pPr marL="0" indent="0">
              <a:buNone/>
            </a:pPr>
            <a:r>
              <a:rPr lang="it-IT" dirty="0"/>
              <a:t>La lunghezza di ogni bin è pari a 0.9, in quanto il voto va da 0.5 a 5.</a:t>
            </a:r>
          </a:p>
          <a:p>
            <a:pPr marL="0" indent="0">
              <a:buNone/>
            </a:pPr>
            <a:r>
              <a:rPr lang="it-IT" dirty="0"/>
              <a:t>Si evidenzia che il dataset è sbilanciato e andrà opportunamente bilanciato.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CF9107-B95C-4274-8433-DCF44FCC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454" y="3705225"/>
            <a:ext cx="44481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67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trasformation</a:t>
            </a:r>
            <a:r>
              <a:rPr lang="it-IT" sz="3600" dirty="0"/>
              <a:t>: </a:t>
            </a:r>
            <a:r>
              <a:rPr lang="it-IT" sz="3600" dirty="0" err="1"/>
              <a:t>train</a:t>
            </a:r>
            <a:r>
              <a:rPr lang="it-IT" dirty="0"/>
              <a:t>/</a:t>
            </a:r>
            <a:r>
              <a:rPr lang="it-IT" sz="3600" dirty="0"/>
              <a:t>test/val split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Abbiamo splittato i </a:t>
            </a:r>
            <a:r>
              <a:rPr lang="it-IT" dirty="0" err="1"/>
              <a:t>dataframe</a:t>
            </a:r>
            <a:r>
              <a:rPr lang="it-IT" dirty="0"/>
              <a:t> con le seguenti proporzioni: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Train: 80% del </a:t>
            </a:r>
            <a:r>
              <a:rPr lang="it-IT" dirty="0" err="1"/>
              <a:t>dataframe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/>
              <a:t>90% del </a:t>
            </a:r>
            <a:r>
              <a:rPr lang="it-IT" dirty="0" err="1"/>
              <a:t>train</a:t>
            </a:r>
            <a:r>
              <a:rPr lang="it-IT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Test: 20% del </a:t>
            </a:r>
            <a:r>
              <a:rPr lang="it-IT" dirty="0" err="1"/>
              <a:t>dataframe</a:t>
            </a:r>
            <a:r>
              <a:rPr lang="it-IT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Val: 10% del </a:t>
            </a:r>
            <a:r>
              <a:rPr lang="it-IT" dirty="0" err="1"/>
              <a:t>train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06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Questa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presentazione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descrive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lo studio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che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abbiamo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effettuato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sul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dataset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Movielens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un 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recommendation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system per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contenuti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video.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Il dataset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contiene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voti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il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genere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e il tag rating per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più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di 60000 films,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questi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dati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sono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stati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raccolti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da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più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di 150k di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utenti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dal 1995 al 2019.</a:t>
            </a:r>
            <a:endParaRPr lang="en-US" b="0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L’obiettivo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dello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studio è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predire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il </a:t>
            </a: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voto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di un film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a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partire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dalla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sue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caratteristiche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+mj-lt"/>
              </a:rPr>
              <a:t>Per raggiungere l’obiettivo abbiamo progettato e implementato una data pipeline, in tutte le sue fasi, che andremo a descrivere.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7C83EE1-DC6C-4FFA-BC85-762279CA3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986" y="4988943"/>
            <a:ext cx="8844626" cy="85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05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trasformation</a:t>
            </a:r>
            <a:r>
              <a:rPr lang="it-IT" sz="3600" dirty="0"/>
              <a:t>: balancing dataset (1/3)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dataset di </a:t>
            </a:r>
            <a:r>
              <a:rPr lang="it-IT" dirty="0" err="1"/>
              <a:t>train</a:t>
            </a:r>
            <a:r>
              <a:rPr lang="it-IT" dirty="0"/>
              <a:t> è sbilanciato e andrà opportunamente bilanciato.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CF9107-B95C-4274-8433-DCF44FCC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785" y="2758447"/>
            <a:ext cx="44481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54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trasformation</a:t>
            </a:r>
            <a:r>
              <a:rPr lang="it-IT" sz="3600" dirty="0"/>
              <a:t>: balancing dataset (2/3)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bilanciare il dataset abbiamo usato la funzione SMOTE di </a:t>
            </a:r>
            <a:r>
              <a:rPr lang="it-IT" dirty="0" err="1"/>
              <a:t>imblearn</a:t>
            </a:r>
            <a:r>
              <a:rPr lang="it-IT" dirty="0"/>
              <a:t> e scritto la nostra funzione che permette di ribilanciare un dataset impostando un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bound</a:t>
            </a:r>
            <a:r>
              <a:rPr lang="it-IT" dirty="0"/>
              <a:t> per ogni bin.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BF55523-0DF9-4679-BD79-FD391054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753" y="3190875"/>
            <a:ext cx="60293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60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trasformation</a:t>
            </a:r>
            <a:r>
              <a:rPr lang="it-IT" sz="3600" dirty="0"/>
              <a:t>: balancing dataset (3/3)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Esempio di utilizzo: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005AA0C-1196-4436-8A7B-D3420B31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593064"/>
            <a:ext cx="4362450" cy="31242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7AB3EED-524F-4846-B511-CD7792EB5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3593064"/>
            <a:ext cx="4514850" cy="31242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ECCDC56-B080-47FF-9648-E88F93D69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972" y="2653782"/>
            <a:ext cx="58483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visualization</a:t>
            </a:r>
            <a:endParaRPr lang="it-IT" sz="3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CD76598-13B4-4EB3-872C-6D3A098FD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56" y="1288573"/>
            <a:ext cx="4183357" cy="278890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A4AA418-57B7-42C7-9E3B-8C020F1DC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137" y="1264555"/>
            <a:ext cx="4183357" cy="2788905"/>
          </a:xfrm>
          <a:prstGeom prst="rect">
            <a:avLst/>
          </a:prstGeom>
        </p:spPr>
      </p:pic>
      <p:pic>
        <p:nvPicPr>
          <p:cNvPr id="6" name="Segnaposto contenuto 10">
            <a:extLst>
              <a:ext uri="{FF2B5EF4-FFF2-40B4-BE49-F238E27FC236}">
                <a16:creationId xmlns:a16="http://schemas.microsoft.com/office/drawing/2014/main" id="{DB742338-6429-4542-8133-EF505D5D0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54" y="4077478"/>
            <a:ext cx="4170783" cy="278052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386D518-61D5-4939-84FF-ED5D02912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137" y="4053460"/>
            <a:ext cx="4185881" cy="280454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3AC2133-3361-437D-8DE1-2C1EA8DD1606}"/>
              </a:ext>
            </a:extLst>
          </p:cNvPr>
          <p:cNvSpPr txBox="1"/>
          <p:nvPr/>
        </p:nvSpPr>
        <p:spPr>
          <a:xfrm>
            <a:off x="4216660" y="6602019"/>
            <a:ext cx="9898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900" dirty="0" err="1"/>
              <a:t>ratings_count</a:t>
            </a:r>
            <a:endParaRPr lang="it-IT" sz="9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0062E5-1662-4873-8336-C6CFABD5C5B0}"/>
              </a:ext>
            </a:extLst>
          </p:cNvPr>
          <p:cNvSpPr txBox="1"/>
          <p:nvPr/>
        </p:nvSpPr>
        <p:spPr>
          <a:xfrm>
            <a:off x="8669825" y="6118474"/>
            <a:ext cx="9898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900" dirty="0"/>
              <a:t>tag </a:t>
            </a:r>
            <a:r>
              <a:rPr lang="it-IT" sz="900" dirty="0" err="1"/>
              <a:t>relevance</a:t>
            </a:r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932998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visualization</a:t>
            </a:r>
            <a:r>
              <a:rPr lang="it-IT" sz="3600" dirty="0"/>
              <a:t>: </a:t>
            </a:r>
            <a:r>
              <a:rPr lang="it-IT" sz="3600" dirty="0" err="1"/>
              <a:t>what</a:t>
            </a:r>
            <a:r>
              <a:rPr lang="it-IT" sz="3600" dirty="0"/>
              <a:t> </a:t>
            </a:r>
            <a:r>
              <a:rPr lang="it-IT" sz="3600" dirty="0" err="1"/>
              <a:t>apply</a:t>
            </a:r>
            <a:r>
              <a:rPr lang="it-IT" sz="3600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Nessuna feature ha distribuzione gaussiana, applichiamo </a:t>
            </a:r>
            <a:r>
              <a:rPr lang="it-IT" dirty="0" err="1"/>
              <a:t>minmaxscaling</a:t>
            </a:r>
            <a:r>
              <a:rPr lang="it-IT" dirty="0"/>
              <a:t> solo per </a:t>
            </a:r>
            <a:r>
              <a:rPr lang="it-IT" dirty="0" err="1"/>
              <a:t>year</a:t>
            </a:r>
            <a:r>
              <a:rPr lang="it-IT" dirty="0"/>
              <a:t>, </a:t>
            </a:r>
            <a:r>
              <a:rPr lang="it-IT" dirty="0" err="1"/>
              <a:t>title_lenght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La distanza i campioni è bilanciata, quindi non normalizziamo i dati.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F88AD2B-B97B-469F-9989-307CAC46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57" y="3816221"/>
            <a:ext cx="4149445" cy="276629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6E165B3-F327-45F9-992F-0A9DB6BB8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816221"/>
            <a:ext cx="4149445" cy="276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74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trasformation</a:t>
            </a:r>
            <a:r>
              <a:rPr lang="it-IT" sz="3600" dirty="0"/>
              <a:t>: </a:t>
            </a:r>
            <a:r>
              <a:rPr lang="it-IT" sz="3600" dirty="0" err="1"/>
              <a:t>dimensionality</a:t>
            </a:r>
            <a:r>
              <a:rPr lang="it-IT" sz="3600" dirty="0"/>
              <a:t> </a:t>
            </a:r>
            <a:r>
              <a:rPr lang="it-IT" sz="3600" dirty="0" err="1"/>
              <a:t>reduction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Abbiamo splittato i </a:t>
            </a:r>
            <a:r>
              <a:rPr lang="it-IT" dirty="0" err="1"/>
              <a:t>dataframe</a:t>
            </a:r>
            <a:r>
              <a:rPr lang="it-IT" dirty="0"/>
              <a:t> con le seguenti proporzioni: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Train: 80% del </a:t>
            </a:r>
            <a:r>
              <a:rPr lang="it-IT" dirty="0" err="1"/>
              <a:t>dataframe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/>
              <a:t>90% del </a:t>
            </a:r>
            <a:r>
              <a:rPr lang="it-IT" dirty="0" err="1"/>
              <a:t>train</a:t>
            </a:r>
            <a:r>
              <a:rPr lang="it-IT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Test: 20% del </a:t>
            </a:r>
            <a:r>
              <a:rPr lang="it-IT" dirty="0" err="1"/>
              <a:t>dataframe</a:t>
            </a:r>
            <a:r>
              <a:rPr lang="it-IT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Val: 10% del </a:t>
            </a:r>
            <a:r>
              <a:rPr lang="it-IT" dirty="0" err="1"/>
              <a:t>train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7464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trasformation</a:t>
            </a:r>
            <a:r>
              <a:rPr lang="it-IT" sz="3600" dirty="0"/>
              <a:t>: funzioni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Abbiamo inoltre creato le seguenti funzioni da richiamare prima dell’applicazione di un modello: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/>
              <a:t>split_XYweights</a:t>
            </a:r>
            <a:r>
              <a:rPr lang="it-IT" dirty="0"/>
              <a:t>(</a:t>
            </a:r>
            <a:r>
              <a:rPr lang="it-IT" dirty="0" err="1"/>
              <a:t>df</a:t>
            </a:r>
            <a:r>
              <a:rPr lang="it-IT" dirty="0"/>
              <a:t>) </a:t>
            </a:r>
            <a:r>
              <a:rPr lang="it-IT" dirty="0">
                <a:sym typeface="Wingdings" panose="05000000000000000000" pitchFamily="2" charset="2"/>
              </a:rPr>
              <a:t>	estrae </a:t>
            </a:r>
            <a:r>
              <a:rPr lang="it-IT" dirty="0" err="1">
                <a:sym typeface="Wingdings" panose="05000000000000000000" pitchFamily="2" charset="2"/>
              </a:rPr>
              <a:t>x,y,weights</a:t>
            </a:r>
            <a:r>
              <a:rPr lang="it-IT" dirty="0">
                <a:sym typeface="Wingdings" panose="05000000000000000000" pitchFamily="2" charset="2"/>
              </a:rPr>
              <a:t> dal </a:t>
            </a:r>
            <a:r>
              <a:rPr lang="it-IT" dirty="0" err="1">
                <a:sym typeface="Wingdings" panose="05000000000000000000" pitchFamily="2" charset="2"/>
              </a:rPr>
              <a:t>dataframe</a:t>
            </a:r>
            <a:r>
              <a:rPr lang="it-IT" dirty="0">
                <a:sym typeface="Wingdings" panose="05000000000000000000" pitchFamily="2" charset="2"/>
              </a:rPr>
              <a:t> e li rimuove;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MinMaxScaling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X_val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cols)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calcola</a:t>
            </a:r>
            <a:r>
              <a:rPr lang="en-US" dirty="0">
                <a:sym typeface="Wingdings" panose="05000000000000000000" pitchFamily="2" charset="2"/>
              </a:rPr>
              <a:t> il </a:t>
            </a:r>
            <a:r>
              <a:rPr lang="en-US" dirty="0" err="1">
                <a:sym typeface="Wingdings" panose="05000000000000000000" pitchFamily="2" charset="2"/>
              </a:rPr>
              <a:t>minmaxscaling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sul</a:t>
            </a:r>
            <a:r>
              <a:rPr lang="en-US" dirty="0">
                <a:sym typeface="Wingdings" panose="05000000000000000000" pitchFamily="2" charset="2"/>
              </a:rPr>
              <a:t> dataset di train e poi lo </a:t>
            </a:r>
            <a:r>
              <a:rPr lang="en-US" dirty="0" err="1">
                <a:sym typeface="Wingdings" panose="05000000000000000000" pitchFamily="2" charset="2"/>
              </a:rPr>
              <a:t>applica</a:t>
            </a:r>
            <a:r>
              <a:rPr lang="en-US" dirty="0">
                <a:sym typeface="Wingdings" panose="05000000000000000000" pitchFamily="2" charset="2"/>
              </a:rPr>
              <a:t> ai datasets per le </a:t>
            </a:r>
            <a:r>
              <a:rPr lang="en-US" dirty="0" err="1">
                <a:sym typeface="Wingdings" panose="05000000000000000000" pitchFamily="2" charset="2"/>
              </a:rPr>
              <a:t>colonne</a:t>
            </a:r>
            <a:r>
              <a:rPr lang="en-US" dirty="0">
                <a:sym typeface="Wingdings" panose="05000000000000000000" pitchFamily="2" charset="2"/>
              </a:rPr>
              <a:t> indicate;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LDA(</a:t>
            </a:r>
            <a:r>
              <a:rPr lang="it-IT" dirty="0" err="1"/>
              <a:t>X_train</a:t>
            </a:r>
            <a:r>
              <a:rPr lang="it-IT" dirty="0"/>
              <a:t>, </a:t>
            </a:r>
            <a:r>
              <a:rPr lang="it-IT" dirty="0" err="1"/>
              <a:t>X_val</a:t>
            </a:r>
            <a:r>
              <a:rPr lang="it-IT" dirty="0"/>
              <a:t>, </a:t>
            </a:r>
            <a:r>
              <a:rPr lang="it-IT" dirty="0" err="1"/>
              <a:t>X_test</a:t>
            </a:r>
            <a:r>
              <a:rPr lang="it-IT" dirty="0"/>
              <a:t>, y, solver="</a:t>
            </a:r>
            <a:r>
              <a:rPr lang="it-IT" dirty="0" err="1"/>
              <a:t>eigen</a:t>
            </a:r>
            <a:r>
              <a:rPr lang="it-IT" dirty="0"/>
              <a:t>")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calcola</a:t>
            </a:r>
            <a:r>
              <a:rPr lang="en-US" dirty="0">
                <a:sym typeface="Wingdings" panose="05000000000000000000" pitchFamily="2" charset="2"/>
              </a:rPr>
              <a:t> LDA </a:t>
            </a:r>
            <a:r>
              <a:rPr lang="en-US" dirty="0" err="1">
                <a:sym typeface="Wingdings" panose="05000000000000000000" pitchFamily="2" charset="2"/>
              </a:rPr>
              <a:t>sul</a:t>
            </a:r>
            <a:r>
              <a:rPr lang="en-US" dirty="0">
                <a:sym typeface="Wingdings" panose="05000000000000000000" pitchFamily="2" charset="2"/>
              </a:rPr>
              <a:t> dataset di train e poi lo </a:t>
            </a:r>
            <a:r>
              <a:rPr lang="en-US" dirty="0" err="1">
                <a:sym typeface="Wingdings" panose="05000000000000000000" pitchFamily="2" charset="2"/>
              </a:rPr>
              <a:t>applica</a:t>
            </a:r>
            <a:r>
              <a:rPr lang="en-US" dirty="0">
                <a:sym typeface="Wingdings" panose="05000000000000000000" pitchFamily="2" charset="2"/>
              </a:rPr>
              <a:t> ai datasets </a:t>
            </a:r>
            <a:r>
              <a:rPr lang="en-US" dirty="0" err="1">
                <a:sym typeface="Wingdings" panose="05000000000000000000" pitchFamily="2" charset="2"/>
              </a:rPr>
              <a:t>prendendo</a:t>
            </a:r>
            <a:r>
              <a:rPr lang="en-US" dirty="0">
                <a:sym typeface="Wingdings" panose="05000000000000000000" pitchFamily="2" charset="2"/>
              </a:rPr>
              <a:t> le </a:t>
            </a:r>
            <a:r>
              <a:rPr lang="en-US" dirty="0" err="1">
                <a:sym typeface="Wingdings" panose="05000000000000000000" pitchFamily="2" charset="2"/>
              </a:rPr>
              <a:t>variabili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canoniche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spiegano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almeno</a:t>
            </a:r>
            <a:r>
              <a:rPr lang="en-US" dirty="0">
                <a:sym typeface="Wingdings" panose="05000000000000000000" pitchFamily="2" charset="2"/>
              </a:rPr>
              <a:t> il 95% </a:t>
            </a:r>
            <a:r>
              <a:rPr lang="en-US" dirty="0" err="1">
                <a:sym typeface="Wingdings" panose="05000000000000000000" pitchFamily="2" charset="2"/>
              </a:rPr>
              <a:t>della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varianza</a:t>
            </a:r>
            <a:r>
              <a:rPr lang="en-US" dirty="0">
                <a:sym typeface="Wingdings" panose="05000000000000000000" pitchFamily="2" charset="2"/>
              </a:rPr>
              <a:t>;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1848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modeling</a:t>
            </a:r>
            <a:r>
              <a:rPr lang="it-IT" sz="3600" dirty="0"/>
              <a:t>: </a:t>
            </a:r>
            <a:r>
              <a:rPr lang="it-IT" sz="3600" dirty="0" err="1"/>
              <a:t>bagging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Abbiamo una funzione per suddividere in sampler bilanciati il database di </a:t>
            </a:r>
            <a:r>
              <a:rPr lang="it-IT" dirty="0" err="1"/>
              <a:t>train</a:t>
            </a:r>
            <a:r>
              <a:rPr lang="it-IT" dirty="0"/>
              <a:t> per poi fare </a:t>
            </a:r>
            <a:r>
              <a:rPr lang="it-IT" dirty="0" err="1"/>
              <a:t>bagging</a:t>
            </a:r>
            <a:r>
              <a:rPr lang="it-IT" dirty="0"/>
              <a:t> e scegliere i migliori </a:t>
            </a:r>
            <a:r>
              <a:rPr lang="it-IT" dirty="0" err="1"/>
              <a:t>iperparametri</a:t>
            </a:r>
            <a:r>
              <a:rPr lang="it-IT" dirty="0"/>
              <a:t>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E65C058-5655-41ED-9172-7F5C4871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08" y="2759222"/>
            <a:ext cx="7267575" cy="19431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E87399B-1BA0-4CD9-8625-F1352DD54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808" y="4772025"/>
            <a:ext cx="81819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59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modeling</a:t>
            </a:r>
            <a:r>
              <a:rPr lang="it-IT" sz="3600" dirty="0"/>
              <a:t>: </a:t>
            </a:r>
            <a:r>
              <a:rPr lang="it-IT" sz="3600" dirty="0" err="1"/>
              <a:t>Hyperparameters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Abbiamo aggiunto ad ogni modello come </a:t>
            </a:r>
            <a:r>
              <a:rPr lang="it-IT" dirty="0" err="1"/>
              <a:t>iperparametro</a:t>
            </a:r>
            <a:r>
              <a:rPr lang="it-IT" dirty="0"/>
              <a:t> il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bound</a:t>
            </a:r>
            <a:r>
              <a:rPr lang="it-IT" dirty="0"/>
              <a:t> della nostra funzione balancing.</a:t>
            </a:r>
          </a:p>
          <a:p>
            <a:pPr marL="0" indent="0">
              <a:buNone/>
            </a:pPr>
            <a:r>
              <a:rPr lang="it-IT" dirty="0"/>
              <a:t>Faremo tuning sulle size che variano il numero di sampler che fanno </a:t>
            </a:r>
            <a:r>
              <a:rPr lang="it-IT" dirty="0" err="1"/>
              <a:t>bagging</a:t>
            </a:r>
            <a:r>
              <a:rPr lang="it-IT" dirty="0"/>
              <a:t>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dirty="0"/>
              <a:t>size: 15797 with samples: 1 for voting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dirty="0"/>
              <a:t>size: 7898 with samples: 2 for voting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dirty="0"/>
              <a:t>size: 5265 with samples: 3 for voting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dirty="0"/>
              <a:t>size: 3949 with samples: 4 for voting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dirty="0"/>
              <a:t>size: 3159 with samples: 5 for voting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dirty="0"/>
              <a:t>size: 2632 with samples: 6 for voting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dirty="0"/>
              <a:t>size: 2256 with samples: 7 for voting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dirty="0"/>
              <a:t>size: 1974 with samples: 8 for voting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dirty="0"/>
              <a:t>size: 1755 with samples: 9 for voting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11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D1EFECB-9339-473C-9FE2-DA90B2DC3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08" y="3165935"/>
            <a:ext cx="4271891" cy="366825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modeling</a:t>
            </a:r>
            <a:r>
              <a:rPr lang="it-IT" sz="3600" dirty="0"/>
              <a:t>: SVM </a:t>
            </a:r>
            <a:r>
              <a:rPr lang="it-IT" sz="3600" dirty="0" err="1"/>
              <a:t>rbf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Applichiamo </a:t>
            </a:r>
            <a:r>
              <a:rPr lang="it-IT" dirty="0" err="1"/>
              <a:t>minmaxscaling</a:t>
            </a:r>
            <a:r>
              <a:rPr lang="it-IT" dirty="0"/>
              <a:t> e LDA, riducendo a 3 il numero di features.</a:t>
            </a:r>
          </a:p>
          <a:p>
            <a:pPr marL="0" indent="0">
              <a:buNone/>
            </a:pPr>
            <a:r>
              <a:rPr lang="it-IT" dirty="0"/>
              <a:t>Esplorando la distribuzione dei dati decidiamo di applicare </a:t>
            </a:r>
            <a:r>
              <a:rPr lang="it-IT" dirty="0" err="1"/>
              <a:t>rbf</a:t>
            </a:r>
            <a:r>
              <a:rPr lang="it-IT" dirty="0"/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0BA051A-ACF8-43D8-B145-6942AFC89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43" y="3167175"/>
            <a:ext cx="7931020" cy="36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9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Librerie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Le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librerie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principali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che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abbiamo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utilizzato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sono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tx1"/>
                </a:solidFill>
                <a:latin typeface="+mj-lt"/>
              </a:rPr>
              <a:t>pandas</a:t>
            </a:r>
            <a:r>
              <a:rPr lang="it-IT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tx1"/>
                </a:solidFill>
                <a:latin typeface="+mj-lt"/>
              </a:rPr>
              <a:t>numpy</a:t>
            </a:r>
            <a:r>
              <a:rPr lang="it-IT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tx1"/>
                </a:solidFill>
                <a:latin typeface="+mj-lt"/>
              </a:rPr>
              <a:t>matplotlib</a:t>
            </a:r>
            <a:r>
              <a:rPr lang="it-IT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tx1"/>
                </a:solidFill>
                <a:latin typeface="+mj-lt"/>
              </a:rPr>
              <a:t>seaborn</a:t>
            </a:r>
            <a:r>
              <a:rPr lang="it-IT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tx1"/>
                </a:solidFill>
                <a:latin typeface="+mj-lt"/>
              </a:rPr>
              <a:t>imblearn</a:t>
            </a:r>
            <a:r>
              <a:rPr lang="it-IT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tx1"/>
                </a:solidFill>
                <a:latin typeface="+mj-lt"/>
              </a:rPr>
              <a:t>sklearn</a:t>
            </a:r>
            <a:r>
              <a:rPr lang="it-IT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tx1"/>
                </a:solidFill>
                <a:latin typeface="+mj-lt"/>
              </a:rPr>
              <a:t>torch</a:t>
            </a:r>
            <a:r>
              <a:rPr lang="it-IT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tx1"/>
                </a:solidFill>
                <a:latin typeface="+mj-lt"/>
              </a:rPr>
              <a:t>scipy</a:t>
            </a:r>
            <a:r>
              <a:rPr lang="it-IT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7555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modeling</a:t>
            </a:r>
            <a:r>
              <a:rPr lang="it-IT" sz="3600" dirty="0"/>
              <a:t>: SVM </a:t>
            </a:r>
            <a:r>
              <a:rPr lang="it-IT" sz="3600" dirty="0" err="1"/>
              <a:t>rbf</a:t>
            </a:r>
            <a:r>
              <a:rPr lang="it-IT" sz="3600" dirty="0"/>
              <a:t> tuning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Abbiamo effettuato tuning con i seguenti </a:t>
            </a:r>
            <a:r>
              <a:rPr lang="it-IT" dirty="0" err="1"/>
              <a:t>iperparametri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size = [1755, 1974, 2256, 2632, 3159, 3949, 5265, 7898, 15797]</a:t>
            </a:r>
          </a:p>
          <a:p>
            <a:pPr marL="0" indent="0">
              <a:buNone/>
            </a:pPr>
            <a:r>
              <a:rPr lang="it-IT" dirty="0"/>
              <a:t>C = [0.1, 1, 10, 100]</a:t>
            </a:r>
          </a:p>
          <a:p>
            <a:pPr marL="0" indent="0">
              <a:buNone/>
            </a:pPr>
            <a:r>
              <a:rPr lang="it-IT" dirty="0"/>
              <a:t>gamma = [0.1, 1, 10, 100]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Di seguito gli </a:t>
            </a:r>
            <a:r>
              <a:rPr lang="it-IT" dirty="0" err="1"/>
              <a:t>iperparametri</a:t>
            </a:r>
            <a:r>
              <a:rPr lang="it-IT" dirty="0"/>
              <a:t> del miglior risultato ottenuto.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7A44679-5A02-45B8-A109-A4A1056BE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227" y="4809055"/>
            <a:ext cx="42005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5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modeling</a:t>
            </a:r>
            <a:r>
              <a:rPr lang="it-IT" sz="3600" dirty="0"/>
              <a:t>: SVM </a:t>
            </a:r>
            <a:r>
              <a:rPr lang="it-IT" sz="3600" dirty="0" err="1"/>
              <a:t>rbf</a:t>
            </a:r>
            <a:r>
              <a:rPr lang="it-IT" sz="3600" dirty="0"/>
              <a:t> 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Di seguito il miglior risultato ottenuto con i migliori </a:t>
            </a:r>
            <a:r>
              <a:rPr lang="it-IT" dirty="0" err="1"/>
              <a:t>iperparametri</a:t>
            </a:r>
            <a:r>
              <a:rPr lang="it-IT" dirty="0"/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E6DCCD0-5331-4AE2-9101-725DCC67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612" y="2637550"/>
            <a:ext cx="1628775" cy="29527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F0E8B7D-2E0B-46BB-84A8-4693DF4AA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262" y="3152919"/>
            <a:ext cx="5552104" cy="326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6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modeling</a:t>
            </a:r>
            <a:r>
              <a:rPr lang="it-IT" sz="3600" dirty="0"/>
              <a:t>: SVM custom kernel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Abbiamo creato un kernel custom che calcola le distanze sommando: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La distanza euclidea dell’anno tra i campioni;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La distanza euclidea della lunghezza del titolo tra i campioni;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La distanza di </a:t>
            </a:r>
            <a:r>
              <a:rPr lang="it-IT" dirty="0" err="1"/>
              <a:t>Hamming</a:t>
            </a:r>
            <a:r>
              <a:rPr lang="it-IT" dirty="0"/>
              <a:t> sui generi tra i campioni, calcolata sulla base di quanto differiscono i generi tra i campioni diviso il numero dei generi;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La distanza euclidea dei tag rating tra i campioni;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E37959B-1834-4F34-AF64-4B5A453ED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301" y="4676969"/>
            <a:ext cx="53911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72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modeling</a:t>
            </a:r>
            <a:r>
              <a:rPr lang="it-IT" sz="3600" dirty="0"/>
              <a:t>: SVM custom kernel tuning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Abbiamo effettuato tuning con i seguenti </a:t>
            </a:r>
            <a:r>
              <a:rPr lang="it-IT" dirty="0" err="1"/>
              <a:t>iperparametri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size = [1755, 1974, 2256, 2632, 3159, 3949, 5265, 7898, 15797]</a:t>
            </a:r>
          </a:p>
          <a:p>
            <a:pPr marL="0" indent="0">
              <a:buNone/>
            </a:pPr>
            <a:r>
              <a:rPr lang="it-IT" dirty="0"/>
              <a:t>C = [0.1, 1, 10, 100]</a:t>
            </a:r>
          </a:p>
          <a:p>
            <a:pPr marL="0" indent="0">
              <a:buNone/>
            </a:pPr>
            <a:r>
              <a:rPr lang="it-IT" dirty="0"/>
              <a:t>gamma = [0.1, 1, 10, 100]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Di seguito gli </a:t>
            </a:r>
            <a:r>
              <a:rPr lang="it-IT" dirty="0" err="1"/>
              <a:t>iperparametri</a:t>
            </a:r>
            <a:r>
              <a:rPr lang="it-IT" dirty="0"/>
              <a:t> del miglior risultato ottenuto.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7A44679-5A02-45B8-A109-A4A1056BE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227" y="4809055"/>
            <a:ext cx="42005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65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modeling</a:t>
            </a:r>
            <a:r>
              <a:rPr lang="it-IT" sz="3600" dirty="0"/>
              <a:t>: SVM custom kernel 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Di seguito il miglior risultato ottenuto con i migliori </a:t>
            </a:r>
            <a:r>
              <a:rPr lang="it-IT" dirty="0" err="1"/>
              <a:t>iperparametri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1113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modeling</a:t>
            </a:r>
            <a:r>
              <a:rPr lang="it-IT" sz="3600" dirty="0"/>
              <a:t>: </a:t>
            </a:r>
            <a:r>
              <a:rPr lang="it-IT" sz="3600" dirty="0" err="1"/>
              <a:t>naive</a:t>
            </a:r>
            <a:r>
              <a:rPr lang="it-IT" sz="3600" dirty="0"/>
              <a:t> </a:t>
            </a:r>
            <a:r>
              <a:rPr lang="it-IT" sz="3600" dirty="0" err="1"/>
              <a:t>bayes</a:t>
            </a:r>
            <a:r>
              <a:rPr lang="it-IT" sz="3600" dirty="0"/>
              <a:t> tuning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Abbiamo effettuato tuning con i seguenti </a:t>
            </a:r>
            <a:r>
              <a:rPr lang="it-IT" dirty="0" err="1"/>
              <a:t>iperparametri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size = [7898, 15797]</a:t>
            </a:r>
          </a:p>
          <a:p>
            <a:pPr marL="0" indent="0">
              <a:buNone/>
            </a:pPr>
            <a:r>
              <a:rPr lang="it-IT" dirty="0"/>
              <a:t>model = [</a:t>
            </a:r>
            <a:r>
              <a:rPr lang="it-IT" dirty="0" err="1"/>
              <a:t>CategoricalNB</a:t>
            </a:r>
            <a:r>
              <a:rPr lang="it-IT" dirty="0"/>
              <a:t>, </a:t>
            </a:r>
            <a:r>
              <a:rPr lang="it-IT" dirty="0" err="1"/>
              <a:t>Gaussian</a:t>
            </a:r>
            <a:r>
              <a:rPr lang="it-IT" dirty="0"/>
              <a:t>, </a:t>
            </a:r>
            <a:r>
              <a:rPr lang="it-IT" dirty="0" err="1"/>
              <a:t>Quadratic</a:t>
            </a:r>
            <a:r>
              <a:rPr lang="en-US" dirty="0" err="1"/>
              <a:t>DiscriminatAnalysis</a:t>
            </a:r>
            <a:r>
              <a:rPr lang="it-IT" dirty="0"/>
              <a:t>]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Di seguito gli </a:t>
            </a:r>
            <a:r>
              <a:rPr lang="it-IT" dirty="0" err="1"/>
              <a:t>iperparametri</a:t>
            </a:r>
            <a:r>
              <a:rPr lang="it-IT" dirty="0"/>
              <a:t> del miglior risultato ottenuto.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FD73BB5-B37E-4EDE-9FE3-8533C668B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265" y="4435636"/>
            <a:ext cx="38100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11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modeling</a:t>
            </a:r>
            <a:r>
              <a:rPr lang="it-IT" sz="3600" dirty="0"/>
              <a:t>: </a:t>
            </a:r>
            <a:r>
              <a:rPr lang="it-IT" sz="3600" dirty="0" err="1"/>
              <a:t>naive</a:t>
            </a:r>
            <a:r>
              <a:rPr lang="it-IT" sz="3600" dirty="0"/>
              <a:t> </a:t>
            </a:r>
            <a:r>
              <a:rPr lang="it-IT" sz="3600" dirty="0" err="1"/>
              <a:t>bayes</a:t>
            </a:r>
            <a:r>
              <a:rPr lang="it-IT" sz="3600" dirty="0"/>
              <a:t> 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Di seguito il miglior risultato ottenuto con i migliori </a:t>
            </a:r>
            <a:r>
              <a:rPr lang="it-IT" dirty="0" err="1"/>
              <a:t>iperparametri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Confusion</a:t>
            </a:r>
            <a:r>
              <a:rPr lang="it-IT" dirty="0"/>
              <a:t> Matrix &amp; </a:t>
            </a:r>
            <a:r>
              <a:rPr lang="it-IT" dirty="0" err="1"/>
              <a:t>results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345E444-A40E-4D65-BECF-700A809DB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78" y="2606226"/>
            <a:ext cx="1782308" cy="2952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71FD436-5EC7-4774-AB2B-8A8C38332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332" y="3374080"/>
            <a:ext cx="3924300" cy="27051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6EEE3E3-D910-4515-9069-C4DC34EEE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692" y="3374080"/>
            <a:ext cx="47053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4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modeling</a:t>
            </a:r>
            <a:r>
              <a:rPr lang="it-IT" sz="3600" dirty="0"/>
              <a:t>: random </a:t>
            </a:r>
            <a:r>
              <a:rPr lang="it-IT" sz="3600" dirty="0" err="1"/>
              <a:t>forest</a:t>
            </a:r>
            <a:r>
              <a:rPr lang="it-IT" sz="3600" dirty="0"/>
              <a:t> tuning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Abbiamo effettuato tuning con i seguenti </a:t>
            </a:r>
            <a:r>
              <a:rPr lang="it-IT" dirty="0" err="1"/>
              <a:t>iperparametri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size = [1755, 1974, 2256, 2632, 3159, 3949, 5265, 7898, 15797]</a:t>
            </a:r>
          </a:p>
          <a:p>
            <a:pPr marL="0" indent="0">
              <a:buNone/>
            </a:pPr>
            <a:r>
              <a:rPr lang="it-IT" dirty="0" err="1"/>
              <a:t>n_estimators</a:t>
            </a:r>
            <a:r>
              <a:rPr lang="it-IT" dirty="0"/>
              <a:t> = [10, 40, 70, 90]</a:t>
            </a:r>
          </a:p>
          <a:p>
            <a:pPr marL="0" indent="0">
              <a:buNone/>
            </a:pPr>
            <a:r>
              <a:rPr lang="it-IT" dirty="0" err="1"/>
              <a:t>n_criterion</a:t>
            </a:r>
            <a:r>
              <a:rPr lang="it-IT" dirty="0"/>
              <a:t> = ["</a:t>
            </a:r>
            <a:r>
              <a:rPr lang="it-IT" dirty="0" err="1"/>
              <a:t>gini</a:t>
            </a:r>
            <a:r>
              <a:rPr lang="it-IT" dirty="0"/>
              <a:t>", "</a:t>
            </a:r>
            <a:r>
              <a:rPr lang="it-IT" dirty="0" err="1"/>
              <a:t>entropy</a:t>
            </a:r>
            <a:r>
              <a:rPr lang="it-IT" dirty="0"/>
              <a:t>"]</a:t>
            </a:r>
          </a:p>
          <a:p>
            <a:pPr marL="0" indent="0">
              <a:buNone/>
            </a:pPr>
            <a:r>
              <a:rPr lang="it-IT" dirty="0" err="1"/>
              <a:t>n_bootstrap</a:t>
            </a:r>
            <a:r>
              <a:rPr lang="it-IT" dirty="0"/>
              <a:t> = [True, False]</a:t>
            </a:r>
          </a:p>
          <a:p>
            <a:pPr marL="0" indent="0">
              <a:buNone/>
            </a:pPr>
            <a:r>
              <a:rPr lang="it-IT" dirty="0" err="1"/>
              <a:t>class_weight</a:t>
            </a:r>
            <a:r>
              <a:rPr lang="it-IT" dirty="0"/>
              <a:t> = ["</a:t>
            </a:r>
            <a:r>
              <a:rPr lang="it-IT" dirty="0" err="1"/>
              <a:t>balanced</a:t>
            </a:r>
            <a:r>
              <a:rPr lang="it-IT" dirty="0"/>
              <a:t>", "</a:t>
            </a:r>
            <a:r>
              <a:rPr lang="it-IT" dirty="0" err="1"/>
              <a:t>balanced_subsample</a:t>
            </a:r>
            <a:r>
              <a:rPr lang="it-IT" dirty="0"/>
              <a:t>"]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Di seguito gli </a:t>
            </a:r>
            <a:r>
              <a:rPr lang="it-IT" dirty="0" err="1"/>
              <a:t>iperparametri</a:t>
            </a:r>
            <a:r>
              <a:rPr lang="it-IT" dirty="0"/>
              <a:t> del miglior risultato ottenuto.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D82622E-8A77-48ED-8734-A388E7102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16" y="5571134"/>
            <a:ext cx="6891727" cy="56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55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modeling</a:t>
            </a:r>
            <a:r>
              <a:rPr lang="it-IT" sz="3600" dirty="0"/>
              <a:t>: random </a:t>
            </a:r>
            <a:r>
              <a:rPr lang="it-IT" sz="3600" dirty="0" err="1"/>
              <a:t>forest</a:t>
            </a:r>
            <a:r>
              <a:rPr lang="it-IT" sz="3600" dirty="0"/>
              <a:t> 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test finale ha prodotto una </a:t>
            </a:r>
            <a:r>
              <a:rPr lang="it-IT" dirty="0" err="1"/>
              <a:t>loss</a:t>
            </a:r>
            <a:r>
              <a:rPr lang="it-IT" dirty="0"/>
              <a:t> di:</a:t>
            </a:r>
          </a:p>
          <a:p>
            <a:pPr marL="0" indent="0">
              <a:buNone/>
            </a:pPr>
            <a:r>
              <a:rPr lang="it-IT" dirty="0"/>
              <a:t>Purtroppo non è stato possibile stampare gli alberi in quanto troppo ampi, tuttavia abbiamo prodotto il file dot.</a:t>
            </a:r>
          </a:p>
          <a:p>
            <a:pPr marL="0" indent="0">
              <a:buNone/>
            </a:pPr>
            <a:r>
              <a:rPr lang="it-IT" dirty="0"/>
              <a:t>In figura, in ordine di importanza, la </a:t>
            </a:r>
            <a:r>
              <a:rPr lang="it-IT" dirty="0" err="1"/>
              <a:t>relevance</a:t>
            </a:r>
            <a:r>
              <a:rPr lang="it-IT" dirty="0"/>
              <a:t> delle prime 5 features.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03E177-8D46-4E32-8294-00A105B1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762" y="2170924"/>
            <a:ext cx="1647825" cy="3238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00CADD2-295D-4054-A284-498C0BDA2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301" y="3768276"/>
            <a:ext cx="41433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45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Tra le varie tecniche utilizzate per risolvere il problema la tecnica con i migliori risultati è </a:t>
            </a:r>
            <a:r>
              <a:rPr lang="it-IT" dirty="0" err="1"/>
              <a:t>RandomForest</a:t>
            </a:r>
            <a:r>
              <a:rPr lang="it-IT" dirty="0"/>
              <a:t> con una </a:t>
            </a:r>
            <a:r>
              <a:rPr lang="it-IT" dirty="0" err="1"/>
              <a:t>loss</a:t>
            </a:r>
            <a:r>
              <a:rPr lang="it-IT" dirty="0"/>
              <a:t> di </a:t>
            </a:r>
          </a:p>
          <a:p>
            <a:pPr marL="0" indent="0">
              <a:buNone/>
            </a:pPr>
            <a:r>
              <a:rPr lang="it-IT" dirty="0"/>
              <a:t>Un sistema senza intelligenza che tenta di predire il voto di un film su 5 possibili range ha 1 possibilità su 5 di indovinare pari al 20%.</a:t>
            </a:r>
          </a:p>
          <a:p>
            <a:pPr marL="0" indent="0">
              <a:buNone/>
            </a:pPr>
            <a:r>
              <a:rPr lang="it-IT" dirty="0"/>
              <a:t>Il nostro sistema indovina poco meno di 2,5 volte su 5.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Se pur migliorabili, ci riteniamo soddisfatti dei risultati raggiunti.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83719AA-C33C-4246-A7D4-F71B637E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09" y="2441512"/>
            <a:ext cx="16478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7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+mj-lt"/>
              </a:rPr>
              <a:t>L’applicativo utilizza alcune variabili globali per creare un file system modificabile dall’utente.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+mj-lt"/>
              </a:rPr>
              <a:t>Il file system di default è il seguente:</a:t>
            </a:r>
          </a:p>
          <a:p>
            <a:pPr>
              <a:buFontTx/>
              <a:buChar char="-"/>
            </a:pPr>
            <a:r>
              <a:rPr lang="it-IT" dirty="0">
                <a:solidFill>
                  <a:schemeClr val="tx1"/>
                </a:solidFill>
                <a:latin typeface="+mj-lt"/>
              </a:rPr>
              <a:t>dataset: contente i file </a:t>
            </a:r>
            <a:r>
              <a:rPr lang="it-IT" dirty="0" err="1">
                <a:solidFill>
                  <a:schemeClr val="tx1"/>
                </a:solidFill>
                <a:latin typeface="+mj-lt"/>
              </a:rPr>
              <a:t>csv</a:t>
            </a:r>
            <a:r>
              <a:rPr lang="it-IT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>
              <a:buFontTx/>
              <a:buChar char="-"/>
            </a:pPr>
            <a:r>
              <a:rPr lang="it-IT" dirty="0">
                <a:solidFill>
                  <a:schemeClr val="tx1"/>
                </a:solidFill>
                <a:latin typeface="+mj-lt"/>
              </a:rPr>
              <a:t>images: contiene le immagini salvate dall’applicativo;</a:t>
            </a:r>
          </a:p>
          <a:p>
            <a:pPr>
              <a:buFontTx/>
              <a:buChar char="-"/>
            </a:pPr>
            <a:r>
              <a:rPr lang="it-IT" dirty="0">
                <a:solidFill>
                  <a:schemeClr val="tx1"/>
                </a:solidFill>
                <a:latin typeface="+mj-lt"/>
              </a:rPr>
              <a:t>tuning: contiene i risultati di tuning degli </a:t>
            </a:r>
            <a:r>
              <a:rPr lang="it-IT" dirty="0" err="1">
                <a:solidFill>
                  <a:schemeClr val="tx1"/>
                </a:solidFill>
                <a:latin typeface="+mj-lt"/>
              </a:rPr>
              <a:t>iperparametri</a:t>
            </a:r>
            <a:r>
              <a:rPr lang="it-IT" dirty="0">
                <a:solidFill>
                  <a:schemeClr val="tx1"/>
                </a:solidFill>
                <a:latin typeface="+mj-lt"/>
              </a:rPr>
              <a:t> in formato </a:t>
            </a:r>
            <a:r>
              <a:rPr lang="it-IT" dirty="0" err="1">
                <a:solidFill>
                  <a:schemeClr val="tx1"/>
                </a:solidFill>
                <a:latin typeface="+mj-lt"/>
              </a:rPr>
              <a:t>csv</a:t>
            </a:r>
            <a:r>
              <a:rPr lang="it-IT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>
              <a:buFontTx/>
              <a:buChar char="-"/>
            </a:pPr>
            <a:r>
              <a:rPr lang="it-IT" dirty="0" err="1">
                <a:solidFill>
                  <a:schemeClr val="tx1"/>
                </a:solidFill>
                <a:latin typeface="+mj-lt"/>
              </a:rPr>
              <a:t>result</a:t>
            </a:r>
            <a:r>
              <a:rPr lang="it-IT" dirty="0">
                <a:solidFill>
                  <a:schemeClr val="tx1"/>
                </a:solidFill>
                <a:latin typeface="+mj-lt"/>
              </a:rPr>
              <a:t>: contiene le analisi finali sui risultati in vari formati (</a:t>
            </a:r>
            <a:r>
              <a:rPr lang="it-IT" dirty="0" err="1">
                <a:solidFill>
                  <a:schemeClr val="tx1"/>
                </a:solidFill>
                <a:latin typeface="+mj-lt"/>
              </a:rPr>
              <a:t>csv</a:t>
            </a:r>
            <a:r>
              <a:rPr lang="it-IT" dirty="0">
                <a:solidFill>
                  <a:schemeClr val="tx1"/>
                </a:solidFill>
                <a:latin typeface="+mj-lt"/>
              </a:rPr>
              <a:t>, png, dot).</a:t>
            </a:r>
          </a:p>
        </p:txBody>
      </p:sp>
    </p:spTree>
    <p:extLst>
      <p:ext uri="{BB962C8B-B14F-4D97-AF65-F5344CB8AC3E}">
        <p14:creationId xmlns:p14="http://schemas.microsoft.com/office/powerpoint/2010/main" val="27177832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Durante il </a:t>
            </a:r>
            <a:r>
              <a:rPr lang="it-IT" dirty="0" err="1"/>
              <a:t>voting</a:t>
            </a:r>
            <a:r>
              <a:rPr lang="it-IT" dirty="0"/>
              <a:t> in caso di parità, la classe selezionata è la prima nella lista.</a:t>
            </a:r>
          </a:p>
          <a:p>
            <a:pPr marL="0" indent="0">
              <a:buNone/>
            </a:pPr>
            <a:r>
              <a:rPr lang="it-IT" dirty="0"/>
              <a:t>Una miglioria possibile è scegliere la classe in cui la cui somma di </a:t>
            </a:r>
            <a:r>
              <a:rPr lang="it-IT" dirty="0" err="1"/>
              <a:t>ratings_count</a:t>
            </a:r>
            <a:r>
              <a:rPr lang="it-IT" dirty="0"/>
              <a:t> dei suoi campioni è maggiore, cioè il peso totale dei campioni.</a:t>
            </a:r>
          </a:p>
        </p:txBody>
      </p:sp>
    </p:spTree>
    <p:extLst>
      <p:ext uri="{BB962C8B-B14F-4D97-AF65-F5344CB8AC3E}">
        <p14:creationId xmlns:p14="http://schemas.microsoft.com/office/powerpoint/2010/main" val="57955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36" y="1059872"/>
            <a:ext cx="3217669" cy="4851349"/>
          </a:xfrm>
        </p:spPr>
        <p:txBody>
          <a:bodyPr>
            <a:normAutofit/>
          </a:bodyPr>
          <a:lstStyle/>
          <a:p>
            <a:r>
              <a:rPr lang="it-IT" dirty="0"/>
              <a:t>Data Pipeline</a:t>
            </a:r>
          </a:p>
        </p:txBody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it-IT" sz="1600" dirty="0"/>
              <a:t>Data </a:t>
            </a:r>
            <a:r>
              <a:rPr lang="it-IT" sz="1600" dirty="0" err="1"/>
              <a:t>acquisition</a:t>
            </a:r>
            <a:endParaRPr lang="it-IT" sz="1600" dirty="0"/>
          </a:p>
          <a:p>
            <a:pPr>
              <a:lnSpc>
                <a:spcPct val="90000"/>
              </a:lnSpc>
            </a:pPr>
            <a:r>
              <a:rPr lang="it-IT" sz="1600" dirty="0"/>
              <a:t>Data </a:t>
            </a:r>
            <a:r>
              <a:rPr lang="it-IT" sz="1600" dirty="0" err="1"/>
              <a:t>preprocessing</a:t>
            </a:r>
            <a:r>
              <a:rPr lang="it-IT" sz="1600" dirty="0"/>
              <a:t> with data </a:t>
            </a:r>
            <a:r>
              <a:rPr lang="it-IT" sz="1600" dirty="0" err="1"/>
              <a:t>visualization</a:t>
            </a:r>
            <a:endParaRPr lang="it-IT" sz="1600" dirty="0"/>
          </a:p>
          <a:p>
            <a:pPr lvl="1">
              <a:lnSpc>
                <a:spcPct val="90000"/>
              </a:lnSpc>
            </a:pPr>
            <a:r>
              <a:rPr lang="it-IT" dirty="0"/>
              <a:t>Data </a:t>
            </a:r>
            <a:r>
              <a:rPr lang="it-IT" dirty="0" err="1"/>
              <a:t>manipulation</a:t>
            </a:r>
            <a:endParaRPr lang="it-IT" dirty="0"/>
          </a:p>
          <a:p>
            <a:pPr lvl="1">
              <a:lnSpc>
                <a:spcPct val="90000"/>
              </a:lnSpc>
            </a:pPr>
            <a:r>
              <a:rPr lang="it-IT" dirty="0"/>
              <a:t>Data </a:t>
            </a:r>
            <a:r>
              <a:rPr lang="it-IT" dirty="0" err="1"/>
              <a:t>cleaning</a:t>
            </a:r>
            <a:r>
              <a:rPr lang="it-IT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it-IT" sz="16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missing</a:t>
            </a:r>
            <a:r>
              <a:rPr lang="it-IT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data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Data </a:t>
            </a:r>
            <a:r>
              <a:rPr lang="it-IT" dirty="0" err="1"/>
              <a:t>cleaning</a:t>
            </a:r>
            <a:r>
              <a:rPr lang="it-IT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: chec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duplicates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90000"/>
              </a:lnSpc>
            </a:pPr>
            <a:r>
              <a:rPr lang="it-IT" dirty="0"/>
              <a:t>Data </a:t>
            </a:r>
            <a:r>
              <a:rPr lang="it-IT" dirty="0" err="1"/>
              <a:t>trasformation</a:t>
            </a:r>
            <a:r>
              <a:rPr lang="it-IT" dirty="0"/>
              <a:t>: label </a:t>
            </a:r>
            <a:r>
              <a:rPr lang="it-IT" dirty="0" err="1"/>
              <a:t>discretization</a:t>
            </a:r>
            <a:endParaRPr lang="it-IT" dirty="0"/>
          </a:p>
          <a:p>
            <a:pPr lvl="1">
              <a:lnSpc>
                <a:spcPct val="90000"/>
              </a:lnSpc>
            </a:pPr>
            <a:r>
              <a:rPr lang="it-IT" dirty="0"/>
              <a:t>Data </a:t>
            </a:r>
            <a:r>
              <a:rPr lang="it-IT" dirty="0" err="1"/>
              <a:t>trasformation</a:t>
            </a:r>
            <a:r>
              <a:rPr lang="it-IT" dirty="0"/>
              <a:t>: </a:t>
            </a:r>
            <a:r>
              <a:rPr lang="it-IT" dirty="0" err="1"/>
              <a:t>train</a:t>
            </a:r>
            <a:r>
              <a:rPr lang="it-IT" dirty="0"/>
              <a:t>/test/val split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Data </a:t>
            </a:r>
            <a:r>
              <a:rPr lang="it-IT" dirty="0" err="1"/>
              <a:t>trasformation</a:t>
            </a:r>
            <a:r>
              <a:rPr lang="it-IT" dirty="0"/>
              <a:t>: balancing dataset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Data </a:t>
            </a:r>
            <a:r>
              <a:rPr lang="it-IT" dirty="0" err="1"/>
              <a:t>trasformation</a:t>
            </a:r>
            <a:r>
              <a:rPr lang="it-IT" dirty="0"/>
              <a:t>: </a:t>
            </a:r>
            <a:r>
              <a:rPr lang="it-IT" dirty="0" err="1"/>
              <a:t>extract</a:t>
            </a:r>
            <a:r>
              <a:rPr lang="it-IT" dirty="0"/>
              <a:t> </a:t>
            </a:r>
            <a:r>
              <a:rPr lang="it-IT" dirty="0" err="1"/>
              <a:t>xYweights</a:t>
            </a:r>
            <a:endParaRPr lang="it-IT" dirty="0"/>
          </a:p>
          <a:p>
            <a:pPr lvl="1">
              <a:lnSpc>
                <a:spcPct val="90000"/>
              </a:lnSpc>
            </a:pPr>
            <a:r>
              <a:rPr lang="it-IT" dirty="0"/>
              <a:t>Data </a:t>
            </a:r>
            <a:r>
              <a:rPr lang="it-IT" dirty="0" err="1"/>
              <a:t>trasformation</a:t>
            </a:r>
            <a:r>
              <a:rPr lang="it-IT" dirty="0"/>
              <a:t>: </a:t>
            </a:r>
            <a:r>
              <a:rPr lang="it-IT" dirty="0" err="1"/>
              <a:t>minmaxscaling</a:t>
            </a:r>
            <a:r>
              <a:rPr lang="it-IT" dirty="0"/>
              <a:t>, </a:t>
            </a:r>
            <a:r>
              <a:rPr lang="it-IT" dirty="0" err="1"/>
              <a:t>standardization</a:t>
            </a:r>
            <a:r>
              <a:rPr lang="it-IT" dirty="0"/>
              <a:t>, </a:t>
            </a:r>
            <a:r>
              <a:rPr lang="it-IT" dirty="0" err="1"/>
              <a:t>normalization</a:t>
            </a:r>
            <a:endParaRPr lang="it-IT" dirty="0"/>
          </a:p>
          <a:p>
            <a:pPr lvl="1">
              <a:lnSpc>
                <a:spcPct val="90000"/>
              </a:lnSpc>
            </a:pPr>
            <a:r>
              <a:rPr lang="it-IT" dirty="0"/>
              <a:t>Data </a:t>
            </a:r>
            <a:r>
              <a:rPr lang="it-IT" dirty="0" err="1"/>
              <a:t>trasformation</a:t>
            </a:r>
            <a:r>
              <a:rPr lang="it-IT" dirty="0"/>
              <a:t>: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endParaRPr lang="it-IT" dirty="0"/>
          </a:p>
          <a:p>
            <a:pPr>
              <a:lnSpc>
                <a:spcPct val="90000"/>
              </a:lnSpc>
            </a:pPr>
            <a:r>
              <a:rPr lang="it-IT" sz="1600" dirty="0"/>
              <a:t>Data </a:t>
            </a:r>
            <a:r>
              <a:rPr lang="it-IT" sz="1600" dirty="0" err="1"/>
              <a:t>modeling</a:t>
            </a:r>
            <a:r>
              <a:rPr lang="it-IT" sz="1600" dirty="0"/>
              <a:t> with </a:t>
            </a:r>
            <a:r>
              <a:rPr lang="it-IT" sz="1600" dirty="0" err="1"/>
              <a:t>evaluation</a:t>
            </a:r>
            <a:endParaRPr lang="it-IT" sz="1600" dirty="0"/>
          </a:p>
          <a:p>
            <a:pPr lvl="1">
              <a:lnSpc>
                <a:spcPct val="90000"/>
              </a:lnSpc>
            </a:pPr>
            <a:r>
              <a:rPr lang="it-IT" dirty="0"/>
              <a:t>SVM</a:t>
            </a:r>
          </a:p>
          <a:p>
            <a:pPr lvl="1">
              <a:lnSpc>
                <a:spcPct val="90000"/>
              </a:lnSpc>
            </a:pP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endParaRPr lang="it-IT" dirty="0"/>
          </a:p>
          <a:p>
            <a:pPr lvl="1">
              <a:lnSpc>
                <a:spcPct val="90000"/>
              </a:lnSpc>
            </a:pPr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  <a:p>
            <a:pPr lvl="1">
              <a:lnSpc>
                <a:spcPct val="90000"/>
              </a:lnSpc>
            </a:pPr>
            <a:r>
              <a:rPr lang="it-IT" dirty="0" err="1"/>
              <a:t>Neural</a:t>
            </a:r>
            <a:r>
              <a:rPr lang="it-IT" dirty="0"/>
              <a:t> network</a:t>
            </a:r>
          </a:p>
          <a:p>
            <a:pPr>
              <a:lnSpc>
                <a:spcPct val="90000"/>
              </a:lnSpc>
            </a:pPr>
            <a:r>
              <a:rPr lang="it-IT" sz="1600" dirty="0" err="1"/>
              <a:t>Results</a:t>
            </a:r>
            <a:endParaRPr lang="it-IT" sz="1600" dirty="0"/>
          </a:p>
          <a:p>
            <a:pPr>
              <a:lnSpc>
                <a:spcPct val="90000"/>
              </a:lnSpc>
            </a:pPr>
            <a:r>
              <a:rPr lang="it-IT" sz="1600" dirty="0"/>
              <a:t>Future works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it-IT" sz="1400" dirty="0"/>
          </a:p>
          <a:p>
            <a:pPr lvl="1">
              <a:lnSpc>
                <a:spcPct val="90000"/>
              </a:lnSpc>
            </a:pPr>
            <a:endParaRPr lang="it-IT" sz="1400" dirty="0"/>
          </a:p>
          <a:p>
            <a:pPr marL="0" indent="0">
              <a:lnSpc>
                <a:spcPct val="90000"/>
              </a:lnSpc>
              <a:buNone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83724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acquisition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Ad ogni esecuzione della sezione data </a:t>
            </a:r>
            <a:r>
              <a:rPr lang="it-IT" dirty="0" err="1"/>
              <a:t>acquisition</a:t>
            </a:r>
            <a:r>
              <a:rPr lang="it-IT" dirty="0"/>
              <a:t> del progetto verranno effettuate le seguenti operazioni: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Check di presenza dei files </a:t>
            </a:r>
            <a:r>
              <a:rPr lang="it-IT" dirty="0" err="1"/>
              <a:t>csv</a:t>
            </a:r>
            <a:r>
              <a:rPr lang="it-IT" dirty="0"/>
              <a:t> nella cartella dataset;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Se i files non sono presenti verranno scaricati nella cartella dataset;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Per ogni file </a:t>
            </a:r>
            <a:r>
              <a:rPr lang="it-IT" dirty="0" err="1"/>
              <a:t>csv</a:t>
            </a:r>
            <a:r>
              <a:rPr lang="it-IT" dirty="0"/>
              <a:t> verrà creata una variabile globale contente il </a:t>
            </a:r>
            <a:r>
              <a:rPr lang="it-IT" dirty="0" err="1"/>
              <a:t>dataframe</a:t>
            </a:r>
            <a:r>
              <a:rPr lang="it-IT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 marL="0" indent="0">
              <a:buNone/>
            </a:pPr>
            <a:r>
              <a:rPr lang="it-IT" dirty="0"/>
              <a:t>I files acquisiti sono: </a:t>
            </a:r>
          </a:p>
          <a:p>
            <a:pPr marL="0" indent="0">
              <a:buNone/>
            </a:pP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"movies.csv"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"ratings.csv"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"genome-scores.csv"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"genome-tags.csv"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"links.csv"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"tags.csv"</a:t>
            </a:r>
          </a:p>
        </p:txBody>
      </p:sp>
    </p:spTree>
    <p:extLst>
      <p:ext uri="{BB962C8B-B14F-4D97-AF65-F5344CB8AC3E}">
        <p14:creationId xmlns:p14="http://schemas.microsoft.com/office/powerpoint/2010/main" val="353610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preprocessing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data </a:t>
            </a:r>
            <a:r>
              <a:rPr lang="it-IT" dirty="0" err="1"/>
              <a:t>preprocessing</a:t>
            </a:r>
            <a:r>
              <a:rPr lang="it-IT" dirty="0"/>
              <a:t> è suddiviso in 3 ulteriori fasi: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Data </a:t>
            </a:r>
            <a:r>
              <a:rPr lang="it-IT" dirty="0" err="1"/>
              <a:t>manipulation</a:t>
            </a:r>
            <a:endParaRPr lang="it-IT" dirty="0"/>
          </a:p>
          <a:p>
            <a:pPr lvl="1">
              <a:lnSpc>
                <a:spcPct val="90000"/>
              </a:lnSpc>
            </a:pPr>
            <a:r>
              <a:rPr lang="it-IT" dirty="0"/>
              <a:t>Data </a:t>
            </a:r>
            <a:r>
              <a:rPr lang="it-IT" dirty="0" err="1"/>
              <a:t>cleaning</a:t>
            </a:r>
            <a:r>
              <a:rPr lang="it-IT" dirty="0"/>
              <a:t> (</a:t>
            </a:r>
            <a:r>
              <a:rPr lang="it-IT" dirty="0" err="1"/>
              <a:t>missing</a:t>
            </a:r>
            <a:r>
              <a:rPr lang="it-IT" dirty="0"/>
              <a:t> data, check </a:t>
            </a:r>
            <a:r>
              <a:rPr lang="it-IT" dirty="0" err="1"/>
              <a:t>duplicates</a:t>
            </a:r>
            <a:r>
              <a:rPr lang="it-IT" dirty="0"/>
              <a:t>)</a:t>
            </a:r>
          </a:p>
          <a:p>
            <a:pPr lvl="1">
              <a:lnSpc>
                <a:spcPct val="90000"/>
              </a:lnSpc>
            </a:pPr>
            <a:r>
              <a:rPr lang="it-IT" dirty="0"/>
              <a:t>Data </a:t>
            </a:r>
            <a:r>
              <a:rPr lang="it-IT" dirty="0" err="1"/>
              <a:t>trasformation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Durante il </a:t>
            </a:r>
            <a:r>
              <a:rPr lang="it-IT" dirty="0" err="1"/>
              <a:t>preprocessing</a:t>
            </a:r>
            <a:r>
              <a:rPr lang="it-IT" dirty="0"/>
              <a:t> illustreremo come, partendo dai </a:t>
            </a:r>
            <a:r>
              <a:rPr lang="it-IT" dirty="0" err="1"/>
              <a:t>dataframe</a:t>
            </a:r>
            <a:r>
              <a:rPr lang="it-IT" dirty="0"/>
              <a:t> iniziali, abbiamo manipolato, unificato, ripulito e trasformato i </a:t>
            </a:r>
            <a:r>
              <a:rPr lang="it-IT" dirty="0" err="1"/>
              <a:t>dataframes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Il risultato sarà un </a:t>
            </a:r>
            <a:r>
              <a:rPr lang="it-IT" dirty="0" err="1"/>
              <a:t>dataframe</a:t>
            </a:r>
            <a:r>
              <a:rPr lang="it-IT" dirty="0"/>
              <a:t> unificato per </a:t>
            </a:r>
            <a:r>
              <a:rPr lang="it-IT" dirty="0" err="1"/>
              <a:t>movieId</a:t>
            </a:r>
            <a:r>
              <a:rPr lang="it-IT" dirty="0"/>
              <a:t>, su cui andremo a applicare i nostri modelli.</a:t>
            </a:r>
          </a:p>
        </p:txBody>
      </p:sp>
    </p:spTree>
    <p:extLst>
      <p:ext uri="{BB962C8B-B14F-4D97-AF65-F5344CB8AC3E}">
        <p14:creationId xmlns:p14="http://schemas.microsoft.com/office/powerpoint/2010/main" val="305442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manipulation</a:t>
            </a:r>
            <a:r>
              <a:rPr lang="it-IT" sz="3600" dirty="0"/>
              <a:t>: movies (1/2)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</a:t>
            </a:r>
            <a:r>
              <a:rPr lang="it-IT" dirty="0" err="1"/>
              <a:t>dataframe</a:t>
            </a:r>
            <a:r>
              <a:rPr lang="it-IT" dirty="0"/>
              <a:t> dei </a:t>
            </a:r>
            <a:r>
              <a:rPr lang="it-IT" dirty="0" err="1"/>
              <a:t>films</a:t>
            </a:r>
            <a:r>
              <a:rPr lang="it-IT" dirty="0"/>
              <a:t> ottenuti conta 58098 </a:t>
            </a:r>
            <a:r>
              <a:rPr lang="it-IT" dirty="0" err="1"/>
              <a:t>films</a:t>
            </a:r>
            <a:r>
              <a:rPr lang="it-IT" dirty="0"/>
              <a:t> aventi come features: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/>
              <a:t>movieId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l’identificativo univoco del film;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>
                <a:sym typeface="Wingdings" panose="05000000000000000000" pitchFamily="2" charset="2"/>
              </a:rPr>
              <a:t>title</a:t>
            </a:r>
            <a:r>
              <a:rPr lang="it-IT" dirty="0">
                <a:sym typeface="Wingdings" panose="05000000000000000000" pitchFamily="2" charset="2"/>
              </a:rPr>
              <a:t>  il titolo del film;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>
                <a:sym typeface="Wingdings" panose="05000000000000000000" pitchFamily="2" charset="2"/>
              </a:rPr>
              <a:t>genres</a:t>
            </a:r>
            <a:r>
              <a:rPr lang="it-IT" dirty="0">
                <a:sym typeface="Wingdings" panose="05000000000000000000" pitchFamily="2" charset="2"/>
              </a:rPr>
              <a:t>  la lista di generi del film che utilizza il simbolo pipe come delimitatore degli elementi.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4EB8C44-64E5-4670-B194-28ED2EA7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28" y="4099637"/>
            <a:ext cx="66008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3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50ABC-74CC-4740-9CA6-93F9CB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3600" dirty="0"/>
              <a:t>Data </a:t>
            </a:r>
            <a:r>
              <a:rPr lang="it-IT" sz="3600" dirty="0" err="1"/>
              <a:t>manipulation</a:t>
            </a:r>
            <a:r>
              <a:rPr lang="it-IT" sz="3600" dirty="0"/>
              <a:t>: movies (2/2)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205BE-2F1A-4DD9-8C6D-48759B5C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Abbiamo deciso di: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Estrarre dal titolo la lunghezza e l’anno di produzione;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Eliminare il titolo;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Creare una feature booleana per ogni genere di film che indica o meno l’appartenenza di un film a quel genere.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EA7A4D1-6FAA-4D67-AEE7-7C07634D2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53" y="4108669"/>
            <a:ext cx="101822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9846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1168</TotalTime>
  <Words>2003</Words>
  <Application>Microsoft Office PowerPoint</Application>
  <PresentationFormat>Widescreen</PresentationFormat>
  <Paragraphs>210</Paragraphs>
  <Slides>40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7" baseType="lpstr">
      <vt:lpstr>Arial</vt:lpstr>
      <vt:lpstr>Calibri</vt:lpstr>
      <vt:lpstr>Century Gothic</vt:lpstr>
      <vt:lpstr>Consolas</vt:lpstr>
      <vt:lpstr>Wingdings</vt:lpstr>
      <vt:lpstr>Wingdings 3</vt:lpstr>
      <vt:lpstr>Filo</vt:lpstr>
      <vt:lpstr>Progetto di Data Analytics</vt:lpstr>
      <vt:lpstr>Introduzione</vt:lpstr>
      <vt:lpstr>Librerie utilizzate</vt:lpstr>
      <vt:lpstr>Setup</vt:lpstr>
      <vt:lpstr>Data Pipeline</vt:lpstr>
      <vt:lpstr>Data acquisition</vt:lpstr>
      <vt:lpstr>Data preprocessing</vt:lpstr>
      <vt:lpstr>Data manipulation: movies (1/2)</vt:lpstr>
      <vt:lpstr>Data manipulation: movies (2/2)</vt:lpstr>
      <vt:lpstr>Data manipulation:  genoma_tags &amp; genoma scores (1/3)</vt:lpstr>
      <vt:lpstr>Data manipulation:  genoma_tags &amp; genoma scores (2/3)</vt:lpstr>
      <vt:lpstr>Data manipulation:  genoma_tags &amp; genoma scores (3/3)</vt:lpstr>
      <vt:lpstr>Data manipulation: ratings (1/2)</vt:lpstr>
      <vt:lpstr>Data manipulation</vt:lpstr>
      <vt:lpstr>Data cleaning: missing data (1/2)</vt:lpstr>
      <vt:lpstr>Data cleaning : missing data (2/2)</vt:lpstr>
      <vt:lpstr>Data cleaning: check duplicates</vt:lpstr>
      <vt:lpstr>Data trasformation: continuos label discretization</vt:lpstr>
      <vt:lpstr>Data trasformation: train/test/val split</vt:lpstr>
      <vt:lpstr>Data trasformation: balancing dataset (1/3)</vt:lpstr>
      <vt:lpstr>Data trasformation: balancing dataset (2/3)</vt:lpstr>
      <vt:lpstr>Data trasformation: balancing dataset (3/3)</vt:lpstr>
      <vt:lpstr>Data visualization</vt:lpstr>
      <vt:lpstr>Data visualization: what apply?</vt:lpstr>
      <vt:lpstr>Data trasformation: dimensionality reduction</vt:lpstr>
      <vt:lpstr>Data trasformation: funzioni</vt:lpstr>
      <vt:lpstr>Data modeling: bagging</vt:lpstr>
      <vt:lpstr>Data modeling: Hyperparameters</vt:lpstr>
      <vt:lpstr>Data modeling: SVM rbf</vt:lpstr>
      <vt:lpstr>Data modeling: SVM rbf tuning</vt:lpstr>
      <vt:lpstr>Data modeling: SVM rbf test</vt:lpstr>
      <vt:lpstr>Data modeling: SVM custom kernel</vt:lpstr>
      <vt:lpstr>Data modeling: SVM custom kernel tuning</vt:lpstr>
      <vt:lpstr>Data modeling: SVM custom kernel test</vt:lpstr>
      <vt:lpstr>Data modeling: naive bayes tuning</vt:lpstr>
      <vt:lpstr>Data modeling: naive bayes test</vt:lpstr>
      <vt:lpstr>Data modeling: random forest tuning</vt:lpstr>
      <vt:lpstr>Data modeling: random forest test</vt:lpstr>
      <vt:lpstr>Conclusioni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Data Analytics</dc:title>
  <dc:creator>SINAGRA Emanuele</dc:creator>
  <cp:lastModifiedBy>SINAGRA Emanuele</cp:lastModifiedBy>
  <cp:revision>52</cp:revision>
  <dcterms:created xsi:type="dcterms:W3CDTF">2022-01-26T13:41:04Z</dcterms:created>
  <dcterms:modified xsi:type="dcterms:W3CDTF">2022-01-28T19:03:17Z</dcterms:modified>
</cp:coreProperties>
</file>