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5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C2B7-5FB8-42CD-96A6-2D1AE74D56A1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6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C2B7-5FB8-42CD-96A6-2D1AE74D56A1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74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7FFC2B7-5FB8-42CD-96A6-2D1AE74D56A1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3D38052-11E4-4C1A-9A81-5DD6A860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3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C2B7-5FB8-42CD-96A6-2D1AE74D56A1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3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FFC2B7-5FB8-42CD-96A6-2D1AE74D56A1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D38052-11E4-4C1A-9A81-5DD6A860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96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C2B7-5FB8-42CD-96A6-2D1AE74D56A1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5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C2B7-5FB8-42CD-96A6-2D1AE74D56A1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2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C2B7-5FB8-42CD-96A6-2D1AE74D56A1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2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C2B7-5FB8-42CD-96A6-2D1AE74D56A1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0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C2B7-5FB8-42CD-96A6-2D1AE74D56A1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3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C2B7-5FB8-42CD-96A6-2D1AE74D56A1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4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7FFC2B7-5FB8-42CD-96A6-2D1AE74D56A1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3D38052-11E4-4C1A-9A81-5DD6A860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5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影音管理軟體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101820302 </a:t>
            </a:r>
            <a:r>
              <a:rPr lang="zh-TW" altLang="en-US" dirty="0" smtClean="0"/>
              <a:t>施帛辰</a:t>
            </a:r>
            <a:endParaRPr lang="en-US" altLang="zh-TW" dirty="0" smtClean="0"/>
          </a:p>
          <a:p>
            <a:r>
              <a:rPr lang="en-US" dirty="0" smtClean="0"/>
              <a:t>101820340 </a:t>
            </a:r>
            <a:r>
              <a:rPr lang="zh-TW" altLang="en-US" dirty="0" smtClean="0"/>
              <a:t>鄒令業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2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Lines &amp; Methods of Unit Tests II</a:t>
            </a: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083282"/>
              </p:ext>
            </p:extLst>
          </p:nvPr>
        </p:nvGraphicFramePr>
        <p:xfrm>
          <a:off x="1708696" y="1890395"/>
          <a:ext cx="8772526" cy="4878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5013"/>
                <a:gridCol w="3886200"/>
                <a:gridCol w="1611313"/>
              </a:tblGrid>
              <a:tr h="277751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400" u="none" strike="noStrike" dirty="0">
                          <a:effectLst/>
                        </a:rPr>
                        <a:t>類型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400" u="none" strike="noStrike">
                          <a:effectLst/>
                        </a:rPr>
                        <a:t>成員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400" u="none" strike="noStrike">
                          <a:effectLst/>
                        </a:rPr>
                        <a:t>程式碼行數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7751"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SeriesManagerUnitTest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TestAdd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7751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TestAddRange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7751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TestAddServerData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7751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TestInitializeCount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7751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TestModifiedSelectedSeries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7751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TestRemoveSeries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7751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TestSelectSeries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7751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ServerUnitTest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TestDescription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7751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TestName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7751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TestSetDescription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7751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TestSetName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7751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TestGetData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93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Lines &amp; Methods of Unit Tests III</a:t>
            </a: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281654"/>
              </p:ext>
            </p:extLst>
          </p:nvPr>
        </p:nvGraphicFramePr>
        <p:xfrm>
          <a:off x="837159" y="2211389"/>
          <a:ext cx="10515600" cy="375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8292"/>
                <a:gridCol w="4435233"/>
                <a:gridCol w="1862075"/>
              </a:tblGrid>
              <a:tr h="331073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400" u="none" strike="noStrike" dirty="0">
                          <a:effectLst/>
                        </a:rPr>
                        <a:t>類型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400" u="none" strike="noStrike">
                          <a:effectLst/>
                        </a:rPr>
                        <a:t>成員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400" u="none" strike="noStrike" dirty="0">
                          <a:effectLst/>
                        </a:rPr>
                        <a:t>程式碼行數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ServerUnitTest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TestGetData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073">
                <a:tc rowSpan="8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SoftwareUnitTest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TestAddSeries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073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TestAddServerData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073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TestDestructor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073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TestGetSeriesList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073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TestImportFile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073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TestModifySeries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073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TestRemoveSeries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073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TestSelectSeries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13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of LOC</a:t>
            </a: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962386"/>
              </p:ext>
            </p:extLst>
          </p:nvPr>
        </p:nvGraphicFramePr>
        <p:xfrm>
          <a:off x="1202919" y="2354263"/>
          <a:ext cx="9783761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181"/>
                <a:gridCol w="2373699"/>
                <a:gridCol w="4891881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/>
                        <a:t>類型</a:t>
                      </a:r>
                      <a:endParaRPr lang="en-US" sz="2800" dirty="0"/>
                    </a:p>
                  </a:txBody>
                  <a:tcPr marL="85075" marR="8507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/>
                        <a:t>行數</a:t>
                      </a:r>
                      <a:endParaRPr lang="en-US" sz="2800" dirty="0"/>
                    </a:p>
                  </a:txBody>
                  <a:tcPr marL="85075" marR="85075" anchor="ctr"/>
                </a:tc>
              </a:tr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Source Code</a:t>
                      </a:r>
                      <a:endParaRPr lang="en-US" sz="2800" dirty="0"/>
                    </a:p>
                  </a:txBody>
                  <a:tcPr marL="85075" marR="8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UI</a:t>
                      </a:r>
                      <a:endParaRPr lang="en-US" sz="2800" dirty="0"/>
                    </a:p>
                  </a:txBody>
                  <a:tcPr marL="85075" marR="8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215</a:t>
                      </a:r>
                      <a:endParaRPr lang="en-US" sz="2800" dirty="0"/>
                    </a:p>
                  </a:txBody>
                  <a:tcPr marL="85075" marR="85075" anchor="ctr"/>
                </a:tc>
              </a:tr>
              <a:tr h="1854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Others</a:t>
                      </a:r>
                      <a:endParaRPr lang="en-US" sz="2800" dirty="0"/>
                    </a:p>
                  </a:txBody>
                  <a:tcPr marL="85075" marR="8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133</a:t>
                      </a:r>
                      <a:endParaRPr lang="en-US" sz="2800" dirty="0"/>
                    </a:p>
                  </a:txBody>
                  <a:tcPr marL="85075" marR="85075"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Unit Test</a:t>
                      </a:r>
                      <a:endParaRPr lang="en-US" sz="2800" dirty="0"/>
                    </a:p>
                  </a:txBody>
                  <a:tcPr marL="85075" marR="8507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207</a:t>
                      </a:r>
                      <a:endParaRPr lang="en-US" sz="2800" dirty="0"/>
                    </a:p>
                  </a:txBody>
                  <a:tcPr marL="85075" marR="8507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493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Efforts</a:t>
            </a:r>
            <a:endParaRPr 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016369"/>
              </p:ext>
            </p:extLst>
          </p:nvPr>
        </p:nvGraphicFramePr>
        <p:xfrm>
          <a:off x="1202919" y="2463800"/>
          <a:ext cx="9783764" cy="25379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45941"/>
                <a:gridCol w="2445941"/>
                <a:gridCol w="2445941"/>
                <a:gridCol w="2445941"/>
              </a:tblGrid>
              <a:tr h="94964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/>
                        <a:t>成員</a:t>
                      </a:r>
                      <a:endParaRPr lang="en-US" sz="2800" dirty="0"/>
                    </a:p>
                  </a:txBody>
                  <a:tcPr marL="85075" marR="8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Time</a:t>
                      </a:r>
                      <a:endParaRPr lang="en-US" sz="2800" dirty="0"/>
                    </a:p>
                  </a:txBody>
                  <a:tcPr marL="85075" marR="8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Document</a:t>
                      </a:r>
                      <a:endParaRPr lang="en-US" sz="2800" dirty="0"/>
                    </a:p>
                  </a:txBody>
                  <a:tcPr marL="85075" marR="8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Implementation</a:t>
                      </a:r>
                      <a:endParaRPr lang="en-US" sz="2800" dirty="0"/>
                    </a:p>
                  </a:txBody>
                  <a:tcPr marL="85075" marR="85075" anchor="ctr"/>
                </a:tc>
              </a:tr>
              <a:tr h="79417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/>
                        <a:t>施帛辰</a:t>
                      </a:r>
                      <a:endParaRPr lang="en-US" altLang="zh-TW" sz="2800" dirty="0" smtClean="0"/>
                    </a:p>
                  </a:txBody>
                  <a:tcPr marL="85075" marR="8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19.417 hour</a:t>
                      </a:r>
                      <a:endParaRPr lang="en-US" sz="2800" dirty="0"/>
                    </a:p>
                  </a:txBody>
                  <a:tcPr marL="85075" marR="8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50%</a:t>
                      </a:r>
                      <a:endParaRPr lang="en-US" sz="2800" dirty="0"/>
                    </a:p>
                  </a:txBody>
                  <a:tcPr marL="85075" marR="8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50%</a:t>
                      </a:r>
                      <a:endParaRPr lang="en-US" sz="2800" dirty="0"/>
                    </a:p>
                  </a:txBody>
                  <a:tcPr marL="85075" marR="85075" anchor="ctr"/>
                </a:tc>
              </a:tr>
              <a:tr h="79417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/>
                        <a:t>鄒令業</a:t>
                      </a:r>
                      <a:endParaRPr lang="en-US" sz="2800" dirty="0"/>
                    </a:p>
                  </a:txBody>
                  <a:tcPr marL="85075" marR="8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19.917 hour</a:t>
                      </a:r>
                      <a:endParaRPr lang="en-US" sz="2800" dirty="0"/>
                    </a:p>
                  </a:txBody>
                  <a:tcPr marL="85075" marR="8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50%</a:t>
                      </a:r>
                      <a:endParaRPr lang="en-US" sz="2800" dirty="0"/>
                    </a:p>
                  </a:txBody>
                  <a:tcPr marL="85075" marR="8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50%</a:t>
                      </a:r>
                      <a:endParaRPr lang="en-US" sz="2800" dirty="0"/>
                    </a:p>
                  </a:txBody>
                  <a:tcPr marL="85075" marR="8507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908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And Unit Test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75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ENd</a:t>
            </a:r>
            <a:endParaRPr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1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2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– </a:t>
            </a:r>
            <a:r>
              <a:rPr lang="zh-TW" altLang="en-US" dirty="0" smtClean="0"/>
              <a:t>管理影音資訊</a:t>
            </a:r>
            <a:r>
              <a:rPr lang="zh-TW" altLang="en-US" dirty="0"/>
              <a:t> </a:t>
            </a:r>
            <a:r>
              <a:rPr lang="en-US" altLang="zh-TW" dirty="0" smtClean="0"/>
              <a:t>I</a:t>
            </a:r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b="1" dirty="0" smtClean="0"/>
              <a:t>Scope</a:t>
            </a:r>
            <a:r>
              <a:rPr lang="zh-TW" altLang="en-US" sz="2400" b="1" dirty="0" smtClean="0"/>
              <a:t>：影音管理軟</a:t>
            </a:r>
            <a:r>
              <a:rPr lang="zh-TW" altLang="en-US" sz="2400" b="1" dirty="0"/>
              <a:t>體</a:t>
            </a:r>
            <a:endParaRPr lang="en-US" altLang="zh-TW" sz="2400" b="1" dirty="0" smtClean="0"/>
          </a:p>
          <a:p>
            <a:r>
              <a:rPr lang="en-US" altLang="zh-TW" sz="2400" b="1" dirty="0" smtClean="0"/>
              <a:t>Level</a:t>
            </a:r>
            <a:r>
              <a:rPr lang="zh-TW" altLang="en-US" sz="2400" b="1" dirty="0" smtClean="0"/>
              <a:t>：</a:t>
            </a:r>
            <a:r>
              <a:rPr lang="en-US" altLang="zh-TW" sz="2400" b="1" dirty="0" smtClean="0"/>
              <a:t>User Goal</a:t>
            </a:r>
          </a:p>
          <a:p>
            <a:r>
              <a:rPr lang="en-US" altLang="zh-TW" sz="2400" b="1" dirty="0" smtClean="0"/>
              <a:t>Prime Actor</a:t>
            </a:r>
            <a:r>
              <a:rPr lang="zh-TW" altLang="en-US" sz="2400" b="1" dirty="0" smtClean="0"/>
              <a:t>：觀看者</a:t>
            </a:r>
            <a:endParaRPr lang="en-US" altLang="zh-TW" sz="2400" b="1" dirty="0" smtClean="0"/>
          </a:p>
          <a:p>
            <a:r>
              <a:rPr lang="en-US" sz="2400" b="1" dirty="0"/>
              <a:t>Stakeholder and </a:t>
            </a:r>
            <a:r>
              <a:rPr lang="en-US" sz="2400" b="1" dirty="0" smtClean="0"/>
              <a:t>Interests</a:t>
            </a:r>
            <a:r>
              <a:rPr lang="zh-TW" altLang="en-US" sz="2400" b="1" dirty="0" smtClean="0"/>
              <a:t>：</a:t>
            </a:r>
            <a:r>
              <a:rPr lang="zh-TW" altLang="en-US" sz="2400" b="1" dirty="0"/>
              <a:t>觀看者：管理影集的資訊，包含取得、新增、修改、刪除影集</a:t>
            </a:r>
            <a:r>
              <a:rPr lang="zh-TW" altLang="en-US" sz="2400" b="1" dirty="0" smtClean="0"/>
              <a:t>資訊</a:t>
            </a:r>
            <a:endParaRPr lang="en-US" altLang="zh-TW" sz="2400" b="1" dirty="0" smtClean="0"/>
          </a:p>
          <a:p>
            <a:r>
              <a:rPr lang="en-US" sz="2400" b="1" dirty="0" smtClean="0"/>
              <a:t>Preconditions</a:t>
            </a:r>
            <a:r>
              <a:rPr lang="zh-TW" altLang="en-US" sz="2400" b="1" dirty="0" smtClean="0"/>
              <a:t>：</a:t>
            </a:r>
            <a:r>
              <a:rPr lang="zh-TW" altLang="en-US" sz="2400" b="1" dirty="0"/>
              <a:t>觀看者已安裝</a:t>
            </a:r>
            <a:r>
              <a:rPr lang="zh-TW" altLang="en-US" sz="2400" b="1" dirty="0" smtClean="0"/>
              <a:t>軟體</a:t>
            </a:r>
            <a:endParaRPr lang="en-US" altLang="zh-TW" sz="2400" b="1" dirty="0" smtClean="0"/>
          </a:p>
          <a:p>
            <a:r>
              <a:rPr lang="en-US" sz="2400" b="1" dirty="0"/>
              <a:t>Success </a:t>
            </a:r>
            <a:r>
              <a:rPr lang="en-US" sz="2400" b="1" dirty="0" smtClean="0"/>
              <a:t>Guarantee</a:t>
            </a:r>
            <a:r>
              <a:rPr lang="zh-TW" altLang="en-US" sz="2400" b="1" dirty="0" smtClean="0"/>
              <a:t>：</a:t>
            </a:r>
            <a:r>
              <a:rPr lang="zh-TW" altLang="en-US" sz="2400" b="1" dirty="0"/>
              <a:t>觀看者能成功管理影集資訊，並看見</a:t>
            </a:r>
            <a:r>
              <a:rPr lang="zh-TW" altLang="en-US" sz="2400" b="1" dirty="0" smtClean="0"/>
              <a:t>結果</a:t>
            </a:r>
            <a:endParaRPr lang="en-US" altLang="zh-TW" sz="2400" b="1" dirty="0" smtClean="0"/>
          </a:p>
          <a:p>
            <a:endParaRPr lang="en-US" altLang="zh-TW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00072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– </a:t>
            </a:r>
            <a:r>
              <a:rPr lang="zh-TW" altLang="en-US" dirty="0" smtClean="0"/>
              <a:t>管理影音資訊 </a:t>
            </a:r>
            <a:r>
              <a:rPr lang="en-US" altLang="zh-TW" dirty="0" smtClean="0"/>
              <a:t>II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Main Success </a:t>
            </a:r>
            <a:r>
              <a:rPr lang="en-US" sz="2400" b="1" dirty="0" smtClean="0"/>
              <a:t>Scenario</a:t>
            </a:r>
            <a:r>
              <a:rPr lang="zh-TW" altLang="en-US" sz="2400" b="1" dirty="0" smtClean="0"/>
              <a:t>：</a:t>
            </a:r>
            <a:endParaRPr lang="en-US" altLang="zh-TW" sz="2400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b="1" dirty="0"/>
              <a:t>觀看者啟動軟體</a:t>
            </a:r>
            <a:endParaRPr lang="en-US" sz="2400" b="1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b="1" dirty="0"/>
              <a:t>軟體自行抓取最新資訊</a:t>
            </a:r>
            <a:endParaRPr lang="en-US" sz="2400" b="1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b="1" dirty="0"/>
              <a:t>觀看者手動對影集資訊進行管理</a:t>
            </a:r>
            <a:endParaRPr lang="en-US" sz="2400" b="1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b="1" dirty="0"/>
              <a:t>顯示正確</a:t>
            </a:r>
            <a:r>
              <a:rPr lang="zh-TW" altLang="en-US" sz="2400" b="1" dirty="0" smtClean="0"/>
              <a:t>結果</a:t>
            </a:r>
            <a:endParaRPr lang="en-US" altLang="zh-TW" sz="2400" b="1" dirty="0" smtClean="0"/>
          </a:p>
          <a:p>
            <a:r>
              <a:rPr lang="en-US" sz="2400" b="1" dirty="0" smtClean="0"/>
              <a:t>Extensions</a:t>
            </a:r>
          </a:p>
          <a:p>
            <a:pPr marL="457200" lvl="1" indent="0">
              <a:buNone/>
            </a:pPr>
            <a:r>
              <a:rPr lang="en-US" sz="2400" b="1" dirty="0"/>
              <a:t>2a. </a:t>
            </a:r>
            <a:r>
              <a:rPr lang="zh-TW" altLang="en-US" sz="2400" b="1" dirty="0"/>
              <a:t>沒有網路的情況下，通知觀看者，目前裝置尚未連接網路</a:t>
            </a:r>
            <a:endParaRPr lang="en-US" sz="2400" b="1" dirty="0"/>
          </a:p>
          <a:p>
            <a:pPr marL="457200" lvl="1" indent="0">
              <a:buNone/>
            </a:pPr>
            <a:r>
              <a:rPr lang="en-US" sz="2400" b="1" dirty="0"/>
              <a:t>2b. </a:t>
            </a:r>
            <a:r>
              <a:rPr lang="zh-TW" altLang="en-US" sz="2400" b="1" dirty="0"/>
              <a:t>如果沒有新的影集資訊，通知觀看者</a:t>
            </a:r>
            <a:endParaRPr lang="en-US" sz="2400" b="1" dirty="0"/>
          </a:p>
          <a:p>
            <a:pPr marL="914400" lvl="1" indent="-457200">
              <a:buFont typeface="+mj-lt"/>
              <a:buAutoNum type="arabicPeriod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4851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– </a:t>
            </a:r>
            <a:r>
              <a:rPr lang="zh-TW" altLang="en-US" dirty="0" smtClean="0"/>
              <a:t>管理影音資訊 </a:t>
            </a:r>
            <a:r>
              <a:rPr lang="en-US" altLang="zh-TW" dirty="0" smtClean="0"/>
              <a:t>III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3a. </a:t>
            </a:r>
            <a:r>
              <a:rPr lang="zh-TW" altLang="en-US" sz="2400" b="1" dirty="0"/>
              <a:t>若觀看者要新增影集資訊</a:t>
            </a:r>
            <a:endParaRPr lang="en-US" sz="2400" b="1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b="1" dirty="0"/>
              <a:t>觀看者使用新增功能</a:t>
            </a:r>
            <a:endParaRPr lang="en-US" sz="2400" b="1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b="1" dirty="0"/>
              <a:t>觀看者輸入影集資訊</a:t>
            </a:r>
            <a:endParaRPr lang="en-US" sz="2400" b="1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b="1" dirty="0"/>
              <a:t>觀看者完成新增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3b. </a:t>
            </a:r>
            <a:r>
              <a:rPr lang="zh-TW" altLang="en-US" sz="2400" b="1" dirty="0"/>
              <a:t>若觀看者要匯入影集資訊</a:t>
            </a:r>
            <a:endParaRPr lang="en-US" sz="2400" b="1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b="1" dirty="0"/>
              <a:t>觀看者使用匯入功能</a:t>
            </a:r>
            <a:endParaRPr lang="en-US" sz="2400" b="1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b="1" dirty="0"/>
              <a:t>觀看者選擇要匯入的檔案</a:t>
            </a:r>
            <a:endParaRPr lang="en-US" sz="2400" b="1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b="1" dirty="0"/>
              <a:t>軟體完成匯入</a:t>
            </a:r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6475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– </a:t>
            </a:r>
            <a:r>
              <a:rPr lang="zh-TW" altLang="en-US" dirty="0" smtClean="0"/>
              <a:t>管理影音資訊 </a:t>
            </a:r>
            <a:r>
              <a:rPr lang="en-US" altLang="zh-TW" dirty="0" smtClean="0"/>
              <a:t>IV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3c. </a:t>
            </a:r>
            <a:r>
              <a:rPr lang="zh-TW" altLang="en-US" sz="2400" b="1" dirty="0"/>
              <a:t>若觀看者要修改影集資訊</a:t>
            </a:r>
            <a:endParaRPr lang="en-US" sz="2400" b="1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2400" b="1" dirty="0" smtClean="0"/>
              <a:t>觀看者選擇影集並修改</a:t>
            </a:r>
            <a:endParaRPr lang="en-US" sz="2400" b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2400" b="1" dirty="0" smtClean="0"/>
              <a:t>觀看者輸入修改的資訊</a:t>
            </a:r>
            <a:endParaRPr lang="en-US" sz="2400" b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2400" b="1" dirty="0" smtClean="0"/>
              <a:t>觀看者完成修改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3d. </a:t>
            </a:r>
            <a:r>
              <a:rPr lang="zh-TW" altLang="en-US" sz="2400" b="1" dirty="0" smtClean="0"/>
              <a:t>若觀看者要刪除影集資訊</a:t>
            </a:r>
            <a:endParaRPr lang="en-US" sz="2400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b="1" dirty="0" smtClean="0"/>
              <a:t>觀看</a:t>
            </a:r>
            <a:r>
              <a:rPr lang="zh-TW" altLang="en-US" sz="2400" b="1" dirty="0"/>
              <a:t>者選擇影集並刪除</a:t>
            </a:r>
            <a:endParaRPr lang="en-US" sz="2400" b="1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b="1" dirty="0"/>
              <a:t>軟體再次確認影集的刪除</a:t>
            </a:r>
            <a:endParaRPr lang="en-US" sz="2400" b="1" dirty="0"/>
          </a:p>
          <a:p>
            <a:pPr marL="457200" lvl="1" indent="0">
              <a:buNone/>
            </a:pPr>
            <a:r>
              <a:rPr lang="en-US" sz="2400" b="1" dirty="0" smtClean="0"/>
              <a:t>	2a</a:t>
            </a:r>
            <a:r>
              <a:rPr lang="en-US" sz="2400" b="1" dirty="0"/>
              <a:t>. </a:t>
            </a:r>
            <a:r>
              <a:rPr lang="zh-TW" altLang="en-US" sz="2400" b="1" dirty="0"/>
              <a:t>若觀看者確認刪除，軟體刪除影集資訊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5231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– </a:t>
            </a:r>
            <a:r>
              <a:rPr lang="zh-TW" altLang="en-US" dirty="0" smtClean="0"/>
              <a:t>管理影音資訊 </a:t>
            </a:r>
            <a:r>
              <a:rPr lang="en-US" altLang="zh-TW" dirty="0"/>
              <a:t>V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Technology and Data Variations </a:t>
            </a:r>
            <a:r>
              <a:rPr lang="en-US" sz="2400" b="1" dirty="0" smtClean="0"/>
              <a:t>List</a:t>
            </a:r>
            <a:r>
              <a:rPr lang="zh-TW" altLang="en-US" sz="2400" b="1" dirty="0" smtClean="0"/>
              <a:t>：</a:t>
            </a:r>
            <a:endParaRPr lang="en-US" altLang="zh-TW" sz="2400" b="1" dirty="0" smtClean="0"/>
          </a:p>
          <a:p>
            <a:pPr lvl="1"/>
            <a:r>
              <a:rPr lang="zh-TW" altLang="en-US" sz="2400" b="1" dirty="0" smtClean="0"/>
              <a:t>網路</a:t>
            </a:r>
            <a:r>
              <a:rPr lang="zh-TW" altLang="en-US" sz="2400" b="1" dirty="0"/>
              <a:t>影集資訊與私人影集資訊擁有個別的獨立編號。</a:t>
            </a:r>
            <a:endParaRPr lang="en-US" sz="2400" b="1" dirty="0"/>
          </a:p>
          <a:p>
            <a:pPr lvl="1"/>
            <a:r>
              <a:rPr lang="zh-TW" altLang="en-US" sz="2400" b="1" dirty="0"/>
              <a:t>影集資訊中，包含描述與類別</a:t>
            </a:r>
            <a:r>
              <a:rPr lang="zh-TW" altLang="en-US" sz="2400" b="1" dirty="0" smtClean="0"/>
              <a:t>。</a:t>
            </a:r>
            <a:endParaRPr lang="en-US" altLang="zh-TW" sz="2400" b="1" dirty="0" smtClean="0"/>
          </a:p>
          <a:p>
            <a:r>
              <a:rPr lang="en-US" sz="2400" b="1" dirty="0"/>
              <a:t>Frequency of </a:t>
            </a:r>
            <a:r>
              <a:rPr lang="en-US" sz="2400" b="1" dirty="0" smtClean="0"/>
              <a:t>Occurrence</a:t>
            </a:r>
            <a:r>
              <a:rPr lang="zh-TW" altLang="en-US" sz="2400" b="1" dirty="0" smtClean="0"/>
              <a:t>：</a:t>
            </a:r>
            <a:r>
              <a:rPr lang="zh-TW" altLang="en-US" sz="2400" b="1" dirty="0"/>
              <a:t>每次啟動後一定會發生至少</a:t>
            </a:r>
            <a:r>
              <a:rPr lang="zh-TW" altLang="en-US" sz="2400" b="1" dirty="0" smtClean="0"/>
              <a:t>一次</a:t>
            </a:r>
            <a:endParaRPr lang="en-US" altLang="zh-TW" sz="2400" b="1" dirty="0" smtClean="0"/>
          </a:p>
          <a:p>
            <a:r>
              <a:rPr lang="en-US" sz="2400" b="1" dirty="0"/>
              <a:t>Open </a:t>
            </a:r>
            <a:r>
              <a:rPr lang="en-US" sz="2400" b="1" dirty="0" smtClean="0"/>
              <a:t>Issue</a:t>
            </a:r>
            <a:r>
              <a:rPr lang="zh-TW" altLang="en-US" sz="2400" b="1" dirty="0" smtClean="0"/>
              <a:t>：</a:t>
            </a:r>
            <a:endParaRPr lang="en-US" altLang="zh-TW" sz="2400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b="1" dirty="0"/>
              <a:t>影集資料格式尚未決定</a:t>
            </a:r>
            <a:endParaRPr lang="en-US" sz="2400" b="1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b="1" dirty="0"/>
              <a:t>各部影集的獨立編號產生方式尚未決定</a:t>
            </a:r>
            <a:endParaRPr lang="en-US" sz="2400" b="1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b="1" dirty="0"/>
              <a:t>伺服器是要租用還要自己架設</a:t>
            </a:r>
            <a:endParaRPr lang="en-US" sz="2400" b="1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b="1" dirty="0"/>
              <a:t>匯入的資料格式尚未決定</a:t>
            </a:r>
            <a:endParaRPr lang="en-US" sz="2400" b="1" dirty="0" smtClean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2001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Lines &amp; Methods of Source Code</a:t>
            </a: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1165183"/>
              </p:ext>
            </p:extLst>
          </p:nvPr>
        </p:nvGraphicFramePr>
        <p:xfrm>
          <a:off x="1182799" y="2324100"/>
          <a:ext cx="9824319" cy="390239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87185"/>
                <a:gridCol w="1608399"/>
                <a:gridCol w="4211899"/>
                <a:gridCol w="1906849"/>
                <a:gridCol w="1609987"/>
              </a:tblGrid>
              <a:tr h="52482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ja-JP" altLang="en-US" sz="2400" u="none" strike="noStrike" dirty="0">
                          <a:effectLst/>
                        </a:rPr>
                        <a:t>命名空間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400" u="none" strike="noStrike" dirty="0">
                          <a:effectLst/>
                        </a:rPr>
                        <a:t>類型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400" u="none" strike="noStrike" dirty="0" smtClean="0">
                          <a:effectLst/>
                        </a:rPr>
                        <a:t>Method</a:t>
                      </a:r>
                      <a:r>
                        <a:rPr lang="zh-TW" altLang="en-US" sz="2400" u="none" strike="noStrike" dirty="0" smtClean="0">
                          <a:effectLst/>
                        </a:rPr>
                        <a:t>數量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400" u="none" strike="noStrike" dirty="0">
                          <a:effectLst/>
                        </a:rPr>
                        <a:t>程式碼行數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</a:tr>
              <a:tr h="370840">
                <a:tc rowSpan="3"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Domain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Series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</a:tr>
              <a:tr h="370840">
                <a:tc gridSpan="2"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SeriesManager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</a:tr>
              <a:tr h="370840">
                <a:tc gridSpan="2"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Software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</a:tr>
              <a:tr h="370840">
                <a:tc rowSpan="3"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Foundation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FileManager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</a:tr>
              <a:tr h="370840">
                <a:tc gridSpan="2"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IServer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</a:tr>
              <a:tr h="370840">
                <a:tc gridSpan="2"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Server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</a:tr>
              <a:tr h="37084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UI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SeriesForm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87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SoftwareForm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128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 smtClean="0">
                          <a:effectLst/>
                        </a:rPr>
                        <a:t>ViewModel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SeriesFormPresentationModel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29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Lines &amp; Methods of Unit Tests I</a:t>
            </a:r>
            <a:endParaRPr lang="en-US" dirty="0"/>
          </a:p>
        </p:txBody>
      </p:sp>
      <p:graphicFrame>
        <p:nvGraphicFramePr>
          <p:cNvPr id="9" name="內容版面配置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397362"/>
              </p:ext>
            </p:extLst>
          </p:nvPr>
        </p:nvGraphicFramePr>
        <p:xfrm>
          <a:off x="1187996" y="2109779"/>
          <a:ext cx="9813926" cy="422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313"/>
                <a:gridCol w="3416300"/>
                <a:gridCol w="1611313"/>
              </a:tblGrid>
              <a:tr h="384320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400" u="none" strike="noStrike" dirty="0">
                          <a:effectLst/>
                        </a:rPr>
                        <a:t>類型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400" u="none" strike="noStrike" dirty="0">
                          <a:effectLst/>
                        </a:rPr>
                        <a:t>成員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400" u="none" strike="noStrike" dirty="0">
                          <a:effectLst/>
                        </a:rPr>
                        <a:t>程式碼行數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4320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FileManagerUnitTest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TestConstructor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4320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TestGetList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4320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TestImportFile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4320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TestSaveFile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4320"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SeriesFormPresentationModelTest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TestConstructor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4320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TestGetter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4320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TestIsOkButtonEnabled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4320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TestModifyDes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4320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TestModifyName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4320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TestNotify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17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帶狀">
  <a:themeElements>
    <a:clrScheme name="帶狀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自訂 3">
      <a:majorFont>
        <a:latin typeface="Georgia"/>
        <a:ea typeface="微軟正黑體"/>
        <a:cs typeface=""/>
      </a:majorFont>
      <a:minorFont>
        <a:latin typeface="Georgia"/>
        <a:ea typeface="微軟正黑體"/>
        <a:cs typeface=""/>
      </a:minorFont>
    </a:fontScheme>
    <a:fmtScheme name="帶狀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TM03090430[[fn=帶狀]]</Template>
  <TotalTime>107</TotalTime>
  <Words>522</Words>
  <Application>Microsoft Office PowerPoint</Application>
  <PresentationFormat>寬螢幕</PresentationFormat>
  <Paragraphs>189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微軟正黑體</vt:lpstr>
      <vt:lpstr>Calibri</vt:lpstr>
      <vt:lpstr>Georgia</vt:lpstr>
      <vt:lpstr>Times New Roman</vt:lpstr>
      <vt:lpstr>Wingdings</vt:lpstr>
      <vt:lpstr>帶狀</vt:lpstr>
      <vt:lpstr>影音管理軟體</vt:lpstr>
      <vt:lpstr>DEMO</vt:lpstr>
      <vt:lpstr>Use Case – 管理影音資訊 I</vt:lpstr>
      <vt:lpstr>Use Case – 管理影音資訊 II</vt:lpstr>
      <vt:lpstr>Use Case – 管理影音資訊 III</vt:lpstr>
      <vt:lpstr>Use Case – 管理影音資訊 IV</vt:lpstr>
      <vt:lpstr>Use Case – 管理影音資訊 V</vt:lpstr>
      <vt:lpstr>Lines &amp; Methods of Source Code</vt:lpstr>
      <vt:lpstr>Lines &amp; Methods of Unit Tests I</vt:lpstr>
      <vt:lpstr>Lines &amp; Methods of Unit Tests II</vt:lpstr>
      <vt:lpstr>Lines &amp; Methods of Unit Tests III</vt:lpstr>
      <vt:lpstr>Summary of LOC</vt:lpstr>
      <vt:lpstr>Time Efforts</vt:lpstr>
      <vt:lpstr>Code And Unit Test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影音管理軟體</dc:title>
  <dc:creator>施帛辰</dc:creator>
  <cp:lastModifiedBy>施帛辰</cp:lastModifiedBy>
  <cp:revision>10</cp:revision>
  <dcterms:created xsi:type="dcterms:W3CDTF">2016-05-12T08:46:38Z</dcterms:created>
  <dcterms:modified xsi:type="dcterms:W3CDTF">2016-05-12T10:34:12Z</dcterms:modified>
</cp:coreProperties>
</file>