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58"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3" d="100"/>
          <a:sy n="73" d="100"/>
        </p:scale>
        <p:origin x="66"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10/13/2019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10/13/2019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10/13/2019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10/13/2019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10/13/2019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10/13/2019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10/13/2019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hyperlink" Target="https://support.google.com/a/answer/7662202?hl=en"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tmp"/></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48EB0-3E32-471F-8778-96CD6D931B2F}"/>
              </a:ext>
            </a:extLst>
          </p:cNvPr>
          <p:cNvSpPr>
            <a:spLocks noGrp="1"/>
          </p:cNvSpPr>
          <p:nvPr>
            <p:ph type="ctrTitle"/>
          </p:nvPr>
        </p:nvSpPr>
        <p:spPr/>
        <p:txBody>
          <a:bodyPr/>
          <a:lstStyle/>
          <a:p>
            <a:r>
              <a:rPr lang="en-US" dirty="0"/>
              <a:t>Part 2</a:t>
            </a:r>
          </a:p>
        </p:txBody>
      </p:sp>
      <p:sp>
        <p:nvSpPr>
          <p:cNvPr id="3" name="Subtitle 2">
            <a:extLst>
              <a:ext uri="{FF2B5EF4-FFF2-40B4-BE49-F238E27FC236}">
                <a16:creationId xmlns:a16="http://schemas.microsoft.com/office/drawing/2014/main" id="{01736A8C-156D-4574-AE04-605FA5E0603F}"/>
              </a:ext>
            </a:extLst>
          </p:cNvPr>
          <p:cNvSpPr>
            <a:spLocks noGrp="1"/>
          </p:cNvSpPr>
          <p:nvPr>
            <p:ph type="subTitle" idx="1"/>
          </p:nvPr>
        </p:nvSpPr>
        <p:spPr/>
        <p:txBody>
          <a:bodyPr/>
          <a:lstStyle/>
          <a:p>
            <a:r>
              <a:rPr lang="en-US" dirty="0"/>
              <a:t>Megan Wilson</a:t>
            </a:r>
          </a:p>
        </p:txBody>
      </p:sp>
    </p:spTree>
    <p:extLst>
      <p:ext uri="{BB962C8B-B14F-4D97-AF65-F5344CB8AC3E}">
        <p14:creationId xmlns:p14="http://schemas.microsoft.com/office/powerpoint/2010/main" val="2309579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1D5B9-4CE7-4DBD-BD63-04E062F9A014}"/>
              </a:ext>
            </a:extLst>
          </p:cNvPr>
          <p:cNvSpPr>
            <a:spLocks noGrp="1"/>
          </p:cNvSpPr>
          <p:nvPr>
            <p:ph type="title"/>
          </p:nvPr>
        </p:nvSpPr>
        <p:spPr/>
        <p:txBody>
          <a:bodyPr>
            <a:normAutofit/>
          </a:bodyPr>
          <a:lstStyle/>
          <a:p>
            <a:r>
              <a:rPr lang="en-US" dirty="0"/>
              <a:t>Access Controls (Google Drive)</a:t>
            </a:r>
          </a:p>
        </p:txBody>
      </p:sp>
      <p:pic>
        <p:nvPicPr>
          <p:cNvPr id="7" name="Content Placeholder 6">
            <a:extLst>
              <a:ext uri="{FF2B5EF4-FFF2-40B4-BE49-F238E27FC236}">
                <a16:creationId xmlns:a16="http://schemas.microsoft.com/office/drawing/2014/main" id="{D373872F-8A33-41E8-A746-6C211FE55363}"/>
              </a:ext>
            </a:extLst>
          </p:cNvPr>
          <p:cNvPicPr>
            <a:picLocks noGrp="1" noChangeAspect="1"/>
          </p:cNvPicPr>
          <p:nvPr>
            <p:ph sz="half" idx="2"/>
          </p:nvPr>
        </p:nvPicPr>
        <p:blipFill>
          <a:blip r:embed="rId2"/>
          <a:stretch>
            <a:fillRect/>
          </a:stretch>
        </p:blipFill>
        <p:spPr>
          <a:xfrm>
            <a:off x="2422000" y="2208213"/>
            <a:ext cx="7348000" cy="4037012"/>
          </a:xfrm>
          <a:prstGeom prst="rect">
            <a:avLst/>
          </a:prstGeom>
        </p:spPr>
      </p:pic>
    </p:spTree>
    <p:extLst>
      <p:ext uri="{BB962C8B-B14F-4D97-AF65-F5344CB8AC3E}">
        <p14:creationId xmlns:p14="http://schemas.microsoft.com/office/powerpoint/2010/main" val="695069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39192-F4A2-4F86-B9F0-DE20F730684D}"/>
              </a:ext>
            </a:extLst>
          </p:cNvPr>
          <p:cNvSpPr>
            <a:spLocks noGrp="1"/>
          </p:cNvSpPr>
          <p:nvPr>
            <p:ph type="title"/>
          </p:nvPr>
        </p:nvSpPr>
        <p:spPr/>
        <p:txBody>
          <a:bodyPr/>
          <a:lstStyle/>
          <a:p>
            <a:r>
              <a:rPr lang="en-US" dirty="0"/>
              <a:t>Access Controls (Google Drive)</a:t>
            </a:r>
          </a:p>
        </p:txBody>
      </p:sp>
      <p:sp>
        <p:nvSpPr>
          <p:cNvPr id="4" name="Rectangle 3">
            <a:extLst>
              <a:ext uri="{FF2B5EF4-FFF2-40B4-BE49-F238E27FC236}">
                <a16:creationId xmlns:a16="http://schemas.microsoft.com/office/drawing/2014/main" id="{EDE3960B-AF52-41F9-84C8-DB605CE8701A}"/>
              </a:ext>
            </a:extLst>
          </p:cNvPr>
          <p:cNvSpPr/>
          <p:nvPr/>
        </p:nvSpPr>
        <p:spPr>
          <a:xfrm>
            <a:off x="775063" y="2658686"/>
            <a:ext cx="10850880" cy="3139321"/>
          </a:xfrm>
          <a:prstGeom prst="rect">
            <a:avLst/>
          </a:prstGeom>
        </p:spPr>
        <p:txBody>
          <a:bodyPr wrap="square">
            <a:spAutoFit/>
          </a:bodyPr>
          <a:lstStyle/>
          <a:p>
            <a:r>
              <a:rPr lang="en-US" dirty="0"/>
              <a:t>“As an administrator, you can restrict access to files in a shared drive. You can also set the default access for new shared drives. You can apply these restrictions in a specific organizational unit or to your entire organization.</a:t>
            </a:r>
          </a:p>
          <a:p>
            <a:endParaRPr lang="en-US" dirty="0"/>
          </a:p>
          <a:p>
            <a:r>
              <a:rPr lang="en-US" dirty="0"/>
              <a:t>You can also prevent shared drive members with Manager access from modifying settings. In the shared drive, you can restrict:</a:t>
            </a:r>
          </a:p>
          <a:p>
            <a:endParaRPr lang="en-US" dirty="0"/>
          </a:p>
          <a:p>
            <a:pPr marL="285750" indent="-285750">
              <a:buFont typeface="Arial" panose="020B0604020202020204" pitchFamily="34" charset="0"/>
              <a:buChar char="•"/>
            </a:pPr>
            <a:r>
              <a:rPr lang="en-US" dirty="0"/>
              <a:t>Non-members from accessing files </a:t>
            </a:r>
          </a:p>
          <a:p>
            <a:pPr marL="285750" indent="-285750">
              <a:buFont typeface="Arial" panose="020B0604020202020204" pitchFamily="34" charset="0"/>
              <a:buChar char="•"/>
            </a:pPr>
            <a:r>
              <a:rPr lang="en-US" dirty="0"/>
              <a:t>People outside your organization from accessing files</a:t>
            </a:r>
          </a:p>
          <a:p>
            <a:pPr marL="285750" indent="-285750">
              <a:buFont typeface="Arial" panose="020B0604020202020204" pitchFamily="34" charset="0"/>
              <a:buChar char="•"/>
            </a:pPr>
            <a:r>
              <a:rPr lang="en-US" dirty="0"/>
              <a:t>Commenters and viewers from downloading, copying, and printing files ” </a:t>
            </a:r>
          </a:p>
          <a:p>
            <a:r>
              <a:rPr lang="en-US" dirty="0"/>
              <a:t>								--</a:t>
            </a:r>
            <a:r>
              <a:rPr lang="en-US" dirty="0">
                <a:hlinkClick r:id="rId2"/>
              </a:rPr>
              <a:t> https://support.google.com/a/answer/7662202?hl=en</a:t>
            </a:r>
            <a:endParaRPr lang="en-US" dirty="0"/>
          </a:p>
        </p:txBody>
      </p:sp>
    </p:spTree>
    <p:extLst>
      <p:ext uri="{BB962C8B-B14F-4D97-AF65-F5344CB8AC3E}">
        <p14:creationId xmlns:p14="http://schemas.microsoft.com/office/powerpoint/2010/main" val="4170974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B7BACD-0616-4D0F-B975-78784DC56928}"/>
              </a:ext>
            </a:extLst>
          </p:cNvPr>
          <p:cNvSpPr>
            <a:spLocks noGrp="1"/>
          </p:cNvSpPr>
          <p:nvPr>
            <p:ph type="title"/>
          </p:nvPr>
        </p:nvSpPr>
        <p:spPr/>
        <p:txBody>
          <a:bodyPr/>
          <a:lstStyle/>
          <a:p>
            <a:r>
              <a:rPr lang="en-US" dirty="0"/>
              <a:t>Access Controls (Google Drive)</a:t>
            </a:r>
          </a:p>
        </p:txBody>
      </p:sp>
      <p:sp>
        <p:nvSpPr>
          <p:cNvPr id="6" name="Text Placeholder 5">
            <a:extLst>
              <a:ext uri="{FF2B5EF4-FFF2-40B4-BE49-F238E27FC236}">
                <a16:creationId xmlns:a16="http://schemas.microsoft.com/office/drawing/2014/main" id="{D3FD0308-2100-4704-940E-27D52795BC56}"/>
              </a:ext>
            </a:extLst>
          </p:cNvPr>
          <p:cNvSpPr>
            <a:spLocks noGrp="1"/>
          </p:cNvSpPr>
          <p:nvPr>
            <p:ph type="body" idx="1"/>
          </p:nvPr>
        </p:nvSpPr>
        <p:spPr/>
        <p:txBody>
          <a:bodyPr>
            <a:normAutofit fontScale="85000" lnSpcReduction="10000"/>
          </a:bodyPr>
          <a:lstStyle/>
          <a:p>
            <a:r>
              <a:rPr lang="en-US" dirty="0"/>
              <a:t>What is the concept/Tool?</a:t>
            </a:r>
          </a:p>
        </p:txBody>
      </p:sp>
      <p:sp>
        <p:nvSpPr>
          <p:cNvPr id="7" name="Content Placeholder 6">
            <a:extLst>
              <a:ext uri="{FF2B5EF4-FFF2-40B4-BE49-F238E27FC236}">
                <a16:creationId xmlns:a16="http://schemas.microsoft.com/office/drawing/2014/main" id="{6A806591-7501-4623-84A1-76B442A336C6}"/>
              </a:ext>
            </a:extLst>
          </p:cNvPr>
          <p:cNvSpPr>
            <a:spLocks noGrp="1"/>
          </p:cNvSpPr>
          <p:nvPr>
            <p:ph sz="half" idx="2"/>
          </p:nvPr>
        </p:nvSpPr>
        <p:spPr/>
        <p:txBody>
          <a:bodyPr/>
          <a:lstStyle/>
          <a:p>
            <a:r>
              <a:rPr lang="en-US" dirty="0"/>
              <a:t> Shared drive files belong to the team instead of an individual. Even if members leave, the files stay in place so your team can keep sharing information and work anywhere, from any device.</a:t>
            </a:r>
          </a:p>
        </p:txBody>
      </p:sp>
      <p:sp>
        <p:nvSpPr>
          <p:cNvPr id="8" name="Text Placeholder 7">
            <a:extLst>
              <a:ext uri="{FF2B5EF4-FFF2-40B4-BE49-F238E27FC236}">
                <a16:creationId xmlns:a16="http://schemas.microsoft.com/office/drawing/2014/main" id="{A5DED72F-FFD4-4D56-A0D2-ECDF7EB38DB5}"/>
              </a:ext>
            </a:extLst>
          </p:cNvPr>
          <p:cNvSpPr>
            <a:spLocks noGrp="1"/>
          </p:cNvSpPr>
          <p:nvPr>
            <p:ph type="body" sz="quarter" idx="3"/>
          </p:nvPr>
        </p:nvSpPr>
        <p:spPr/>
        <p:txBody>
          <a:bodyPr>
            <a:normAutofit fontScale="85000" lnSpcReduction="10000"/>
          </a:bodyPr>
          <a:lstStyle/>
          <a:p>
            <a:r>
              <a:rPr lang="en-US" dirty="0"/>
              <a:t>Why is it relevant to broader cybersecurity and privacy issues?</a:t>
            </a:r>
          </a:p>
        </p:txBody>
      </p:sp>
      <p:sp>
        <p:nvSpPr>
          <p:cNvPr id="9" name="Content Placeholder 8">
            <a:extLst>
              <a:ext uri="{FF2B5EF4-FFF2-40B4-BE49-F238E27FC236}">
                <a16:creationId xmlns:a16="http://schemas.microsoft.com/office/drawing/2014/main" id="{D2BC2869-CF6B-44EA-A679-9933E1FFDF2A}"/>
              </a:ext>
            </a:extLst>
          </p:cNvPr>
          <p:cNvSpPr>
            <a:spLocks noGrp="1"/>
          </p:cNvSpPr>
          <p:nvPr>
            <p:ph sz="quarter" idx="4"/>
          </p:nvPr>
        </p:nvSpPr>
        <p:spPr/>
        <p:txBody>
          <a:bodyPr/>
          <a:lstStyle/>
          <a:p>
            <a:r>
              <a:rPr lang="en-US" dirty="0"/>
              <a:t>don't install Backup &amp; Sync or Drive File Stream on a shared or public computer. Anyone who uses the computer could access your files.</a:t>
            </a:r>
          </a:p>
          <a:p>
            <a:r>
              <a:rPr lang="en-US" dirty="0"/>
              <a:t>You can share them with one person or a few people using a link or with everyone by making </a:t>
            </a:r>
            <a:r>
              <a:rPr lang="en-US"/>
              <a:t>them public</a:t>
            </a:r>
            <a:endParaRPr lang="en-US" dirty="0"/>
          </a:p>
          <a:p>
            <a:endParaRPr lang="en-US" dirty="0"/>
          </a:p>
        </p:txBody>
      </p:sp>
    </p:spTree>
    <p:extLst>
      <p:ext uri="{BB962C8B-B14F-4D97-AF65-F5344CB8AC3E}">
        <p14:creationId xmlns:p14="http://schemas.microsoft.com/office/powerpoint/2010/main" val="4062798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B4FD4-CE0A-42E8-95AA-D9422D1A7752}"/>
              </a:ext>
            </a:extLst>
          </p:cNvPr>
          <p:cNvSpPr>
            <a:spLocks noGrp="1"/>
          </p:cNvSpPr>
          <p:nvPr>
            <p:ph type="title"/>
          </p:nvPr>
        </p:nvSpPr>
        <p:spPr/>
        <p:txBody>
          <a:bodyPr/>
          <a:lstStyle/>
          <a:p>
            <a:r>
              <a:rPr lang="en-US" dirty="0"/>
              <a:t>Cache</a:t>
            </a:r>
          </a:p>
        </p:txBody>
      </p:sp>
      <p:pic>
        <p:nvPicPr>
          <p:cNvPr id="4" name="Content Placeholder 3" descr="Image result for how does a browser cache work">
            <a:extLst>
              <a:ext uri="{FF2B5EF4-FFF2-40B4-BE49-F238E27FC236}">
                <a16:creationId xmlns:a16="http://schemas.microsoft.com/office/drawing/2014/main" id="{73048B17-99F8-4E8F-8DF0-592A6A932BE8}"/>
              </a:ext>
            </a:extLst>
          </p:cNvPr>
          <p:cNvPicPr>
            <a:picLocks noGrp="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784225" y="2595758"/>
            <a:ext cx="5311775" cy="2683057"/>
          </a:xfrm>
          <a:prstGeom prst="rect">
            <a:avLst/>
          </a:prstGeom>
          <a:noFill/>
          <a:ln>
            <a:noFill/>
          </a:ln>
        </p:spPr>
      </p:pic>
      <p:sp>
        <p:nvSpPr>
          <p:cNvPr id="7" name="Text Placeholder 6">
            <a:extLst>
              <a:ext uri="{FF2B5EF4-FFF2-40B4-BE49-F238E27FC236}">
                <a16:creationId xmlns:a16="http://schemas.microsoft.com/office/drawing/2014/main" id="{E612B112-A1CF-4CC1-8C93-8B69E85DBB8A}"/>
              </a:ext>
            </a:extLst>
          </p:cNvPr>
          <p:cNvSpPr>
            <a:spLocks noGrp="1"/>
          </p:cNvSpPr>
          <p:nvPr>
            <p:ph type="body" sz="quarter" idx="3"/>
          </p:nvPr>
        </p:nvSpPr>
        <p:spPr/>
        <p:txBody>
          <a:bodyPr/>
          <a:lstStyle/>
          <a:p>
            <a:r>
              <a:rPr lang="en-US" dirty="0"/>
              <a:t>Definition</a:t>
            </a:r>
          </a:p>
        </p:txBody>
      </p:sp>
      <p:sp>
        <p:nvSpPr>
          <p:cNvPr id="9" name="Content Placeholder 8">
            <a:extLst>
              <a:ext uri="{FF2B5EF4-FFF2-40B4-BE49-F238E27FC236}">
                <a16:creationId xmlns:a16="http://schemas.microsoft.com/office/drawing/2014/main" id="{FDD29693-1307-4F3A-8C43-85DCD05F2682}"/>
              </a:ext>
            </a:extLst>
          </p:cNvPr>
          <p:cNvSpPr>
            <a:spLocks noGrp="1"/>
          </p:cNvSpPr>
          <p:nvPr>
            <p:ph sz="quarter" idx="4"/>
          </p:nvPr>
        </p:nvSpPr>
        <p:spPr>
          <a:xfrm>
            <a:off x="6172200" y="3132138"/>
            <a:ext cx="5334000" cy="1439368"/>
          </a:xfrm>
          <a:prstGeom prst="rect">
            <a:avLst/>
          </a:prstGeom>
        </p:spPr>
        <p:txBody>
          <a:bodyPr wrap="square">
            <a:spAutoFit/>
          </a:bodyPr>
          <a:lstStyle/>
          <a:p>
            <a:r>
              <a:rPr lang="en-US" dirty="0"/>
              <a:t>What is this concept / tool? </a:t>
            </a:r>
          </a:p>
          <a:p>
            <a:r>
              <a:rPr lang="en-US" dirty="0"/>
              <a:t>The cache is used to temporarily store values for faster performance in future access of the application</a:t>
            </a:r>
          </a:p>
        </p:txBody>
      </p:sp>
    </p:spTree>
    <p:extLst>
      <p:ext uri="{BB962C8B-B14F-4D97-AF65-F5344CB8AC3E}">
        <p14:creationId xmlns:p14="http://schemas.microsoft.com/office/powerpoint/2010/main" val="3683407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BBC1E93-B0DB-4AB2-BD6F-5245BEA56516}"/>
              </a:ext>
            </a:extLst>
          </p:cNvPr>
          <p:cNvSpPr>
            <a:spLocks noGrp="1"/>
          </p:cNvSpPr>
          <p:nvPr>
            <p:ph type="title"/>
          </p:nvPr>
        </p:nvSpPr>
        <p:spPr/>
        <p:txBody>
          <a:bodyPr/>
          <a:lstStyle/>
          <a:p>
            <a:r>
              <a:rPr lang="en-US" dirty="0"/>
              <a:t>Clearing CACHE</a:t>
            </a:r>
          </a:p>
        </p:txBody>
      </p:sp>
      <p:sp>
        <p:nvSpPr>
          <p:cNvPr id="15" name="TextBox 14">
            <a:extLst>
              <a:ext uri="{FF2B5EF4-FFF2-40B4-BE49-F238E27FC236}">
                <a16:creationId xmlns:a16="http://schemas.microsoft.com/office/drawing/2014/main" id="{A612838C-3231-4803-A715-0D95EB1C5751}"/>
              </a:ext>
            </a:extLst>
          </p:cNvPr>
          <p:cNvSpPr txBox="1"/>
          <p:nvPr/>
        </p:nvSpPr>
        <p:spPr>
          <a:xfrm>
            <a:off x="1054768" y="1600200"/>
            <a:ext cx="10780295" cy="1384995"/>
          </a:xfrm>
          <a:prstGeom prst="rect">
            <a:avLst/>
          </a:prstGeom>
          <a:noFill/>
        </p:spPr>
        <p:txBody>
          <a:bodyPr wrap="square" rtlCol="0">
            <a:spAutoFit/>
          </a:bodyPr>
          <a:lstStyle/>
          <a:p>
            <a:endParaRPr lang="en-US" sz="2800" dirty="0"/>
          </a:p>
          <a:p>
            <a:pPr lvl="1"/>
            <a:r>
              <a:rPr lang="en-US" sz="2800" dirty="0">
                <a:sym typeface="Wingdings" panose="05000000000000000000" pitchFamily="2" charset="2"/>
              </a:rPr>
              <a:t></a:t>
            </a:r>
            <a:r>
              <a:rPr lang="en-US" sz="2800" dirty="0"/>
              <a:t> Settings </a:t>
            </a:r>
            <a:r>
              <a:rPr lang="en-US" sz="2800" dirty="0">
                <a:sym typeface="Wingdings" panose="05000000000000000000" pitchFamily="2" charset="2"/>
              </a:rPr>
              <a:t></a:t>
            </a:r>
            <a:r>
              <a:rPr lang="en-US" sz="2800" dirty="0"/>
              <a:t> Privacy and Security </a:t>
            </a:r>
            <a:r>
              <a:rPr lang="en-US" sz="2800" dirty="0">
                <a:sym typeface="Wingdings" panose="05000000000000000000" pitchFamily="2" charset="2"/>
              </a:rPr>
              <a:t></a:t>
            </a:r>
            <a:r>
              <a:rPr lang="en-US" sz="2800" dirty="0"/>
              <a:t> Clear Browsing Data</a:t>
            </a:r>
          </a:p>
          <a:p>
            <a:endParaRPr lang="en-US" sz="2800" dirty="0"/>
          </a:p>
        </p:txBody>
      </p:sp>
      <p:pic>
        <p:nvPicPr>
          <p:cNvPr id="16" name="Picture 15">
            <a:extLst>
              <a:ext uri="{FF2B5EF4-FFF2-40B4-BE49-F238E27FC236}">
                <a16:creationId xmlns:a16="http://schemas.microsoft.com/office/drawing/2014/main" id="{E65D605C-6A4C-4101-B1A4-A14A76A83740}"/>
              </a:ext>
            </a:extLst>
          </p:cNvPr>
          <p:cNvPicPr>
            <a:picLocks noChangeAspect="1"/>
          </p:cNvPicPr>
          <p:nvPr/>
        </p:nvPicPr>
        <p:blipFill>
          <a:blip r:embed="rId2"/>
          <a:stretch>
            <a:fillRect/>
          </a:stretch>
        </p:blipFill>
        <p:spPr>
          <a:xfrm>
            <a:off x="681789" y="2019944"/>
            <a:ext cx="720348" cy="697832"/>
          </a:xfrm>
          <a:prstGeom prst="rect">
            <a:avLst/>
          </a:prstGeom>
        </p:spPr>
      </p:pic>
      <p:pic>
        <p:nvPicPr>
          <p:cNvPr id="19" name="Picture 18">
            <a:extLst>
              <a:ext uri="{FF2B5EF4-FFF2-40B4-BE49-F238E27FC236}">
                <a16:creationId xmlns:a16="http://schemas.microsoft.com/office/drawing/2014/main" id="{3BDDB064-1DE8-4DC2-A914-44C4623F3810}"/>
              </a:ext>
            </a:extLst>
          </p:cNvPr>
          <p:cNvPicPr>
            <a:picLocks noChangeAspect="1"/>
          </p:cNvPicPr>
          <p:nvPr/>
        </p:nvPicPr>
        <p:blipFill>
          <a:blip r:embed="rId3"/>
          <a:stretch>
            <a:fillRect/>
          </a:stretch>
        </p:blipFill>
        <p:spPr>
          <a:xfrm>
            <a:off x="3928769" y="2893228"/>
            <a:ext cx="3855663" cy="3283080"/>
          </a:xfrm>
          <a:prstGeom prst="rect">
            <a:avLst/>
          </a:prstGeom>
        </p:spPr>
      </p:pic>
    </p:spTree>
    <p:extLst>
      <p:ext uri="{BB962C8B-B14F-4D97-AF65-F5344CB8AC3E}">
        <p14:creationId xmlns:p14="http://schemas.microsoft.com/office/powerpoint/2010/main" val="4085828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53BC8-5080-4386-9EC4-E45946493C5A}"/>
              </a:ext>
            </a:extLst>
          </p:cNvPr>
          <p:cNvSpPr>
            <a:spLocks noGrp="1"/>
          </p:cNvSpPr>
          <p:nvPr>
            <p:ph type="title"/>
          </p:nvPr>
        </p:nvSpPr>
        <p:spPr/>
        <p:txBody>
          <a:bodyPr>
            <a:normAutofit fontScale="90000"/>
          </a:bodyPr>
          <a:lstStyle/>
          <a:p>
            <a:r>
              <a:rPr lang="en-US" dirty="0"/>
              <a:t>The Browser Requests the Data from the Server for faster load</a:t>
            </a:r>
          </a:p>
        </p:txBody>
      </p:sp>
      <p:pic>
        <p:nvPicPr>
          <p:cNvPr id="4" name="Picture 3">
            <a:extLst>
              <a:ext uri="{FF2B5EF4-FFF2-40B4-BE49-F238E27FC236}">
                <a16:creationId xmlns:a16="http://schemas.microsoft.com/office/drawing/2014/main" id="{3FBB71CD-7275-4DD7-BB43-97C35661330C}"/>
              </a:ext>
            </a:extLst>
          </p:cNvPr>
          <p:cNvPicPr/>
          <p:nvPr/>
        </p:nvPicPr>
        <p:blipFill>
          <a:blip r:embed="rId2"/>
          <a:stretch>
            <a:fillRect/>
          </a:stretch>
        </p:blipFill>
        <p:spPr>
          <a:xfrm>
            <a:off x="338546" y="2057401"/>
            <a:ext cx="5905500" cy="3780932"/>
          </a:xfrm>
          <a:prstGeom prst="rect">
            <a:avLst/>
          </a:prstGeom>
        </p:spPr>
      </p:pic>
      <p:pic>
        <p:nvPicPr>
          <p:cNvPr id="6" name="Picture 5" descr="A close up of a screen&#10;&#10;Description automatically generated">
            <a:extLst>
              <a:ext uri="{FF2B5EF4-FFF2-40B4-BE49-F238E27FC236}">
                <a16:creationId xmlns:a16="http://schemas.microsoft.com/office/drawing/2014/main" id="{F4635AB7-600E-4A69-B6A2-33968E2F3C9C}"/>
              </a:ext>
            </a:extLst>
          </p:cNvPr>
          <p:cNvPicPr>
            <a:picLocks noChangeAspect="1"/>
          </p:cNvPicPr>
          <p:nvPr/>
        </p:nvPicPr>
        <p:blipFill>
          <a:blip r:embed="rId3"/>
          <a:stretch>
            <a:fillRect/>
          </a:stretch>
        </p:blipFill>
        <p:spPr>
          <a:xfrm>
            <a:off x="6564423" y="2685946"/>
            <a:ext cx="5334744" cy="743054"/>
          </a:xfrm>
          <a:prstGeom prst="rect">
            <a:avLst/>
          </a:prstGeom>
        </p:spPr>
      </p:pic>
      <p:pic>
        <p:nvPicPr>
          <p:cNvPr id="8" name="Picture 7">
            <a:extLst>
              <a:ext uri="{FF2B5EF4-FFF2-40B4-BE49-F238E27FC236}">
                <a16:creationId xmlns:a16="http://schemas.microsoft.com/office/drawing/2014/main" id="{9328C22C-7BA2-4CE6-905B-26FE01A2E493}"/>
              </a:ext>
            </a:extLst>
          </p:cNvPr>
          <p:cNvPicPr>
            <a:picLocks noChangeAspect="1"/>
          </p:cNvPicPr>
          <p:nvPr/>
        </p:nvPicPr>
        <p:blipFill>
          <a:blip r:embed="rId4"/>
          <a:stretch>
            <a:fillRect/>
          </a:stretch>
        </p:blipFill>
        <p:spPr>
          <a:xfrm>
            <a:off x="6518710" y="4524335"/>
            <a:ext cx="5426170" cy="565023"/>
          </a:xfrm>
          <a:prstGeom prst="rect">
            <a:avLst/>
          </a:prstGeom>
        </p:spPr>
      </p:pic>
      <p:sp>
        <p:nvSpPr>
          <p:cNvPr id="11" name="Arrow: Down 10">
            <a:extLst>
              <a:ext uri="{FF2B5EF4-FFF2-40B4-BE49-F238E27FC236}">
                <a16:creationId xmlns:a16="http://schemas.microsoft.com/office/drawing/2014/main" id="{352D48F3-6FC6-414A-BF4E-32BA7B203958}"/>
              </a:ext>
            </a:extLst>
          </p:cNvPr>
          <p:cNvSpPr/>
          <p:nvPr/>
        </p:nvSpPr>
        <p:spPr>
          <a:xfrm>
            <a:off x="8562697" y="3666807"/>
            <a:ext cx="845997" cy="7430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2642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595B4E-7D5C-4474-A6EC-BCE7A6AED7F3}"/>
              </a:ext>
            </a:extLst>
          </p:cNvPr>
          <p:cNvPicPr/>
          <p:nvPr/>
        </p:nvPicPr>
        <p:blipFill>
          <a:blip r:embed="rId2"/>
          <a:stretch>
            <a:fillRect/>
          </a:stretch>
        </p:blipFill>
        <p:spPr>
          <a:xfrm>
            <a:off x="373479" y="1445978"/>
            <a:ext cx="5173079" cy="4232927"/>
          </a:xfrm>
          <a:prstGeom prst="rect">
            <a:avLst/>
          </a:prstGeom>
        </p:spPr>
      </p:pic>
      <p:pic>
        <p:nvPicPr>
          <p:cNvPr id="8" name="Picture 7">
            <a:extLst>
              <a:ext uri="{FF2B5EF4-FFF2-40B4-BE49-F238E27FC236}">
                <a16:creationId xmlns:a16="http://schemas.microsoft.com/office/drawing/2014/main" id="{B5E73323-EEDB-4A6A-9732-5D2DDA5A036C}"/>
              </a:ext>
            </a:extLst>
          </p:cNvPr>
          <p:cNvPicPr/>
          <p:nvPr/>
        </p:nvPicPr>
        <p:blipFill>
          <a:blip r:embed="rId3"/>
          <a:stretch>
            <a:fillRect/>
          </a:stretch>
        </p:blipFill>
        <p:spPr>
          <a:xfrm>
            <a:off x="5885647" y="2158665"/>
            <a:ext cx="6027420" cy="2781300"/>
          </a:xfrm>
          <a:prstGeom prst="rect">
            <a:avLst/>
          </a:prstGeom>
        </p:spPr>
      </p:pic>
      <p:sp>
        <p:nvSpPr>
          <p:cNvPr id="9" name="Title 8">
            <a:extLst>
              <a:ext uri="{FF2B5EF4-FFF2-40B4-BE49-F238E27FC236}">
                <a16:creationId xmlns:a16="http://schemas.microsoft.com/office/drawing/2014/main" id="{CFD14412-0F8E-4123-BF3D-1E56268BD412}"/>
              </a:ext>
            </a:extLst>
          </p:cNvPr>
          <p:cNvSpPr>
            <a:spLocks noGrp="1"/>
          </p:cNvSpPr>
          <p:nvPr>
            <p:ph type="title"/>
          </p:nvPr>
        </p:nvSpPr>
        <p:spPr/>
        <p:txBody>
          <a:bodyPr/>
          <a:lstStyle/>
          <a:p>
            <a:r>
              <a:rPr lang="en-US" dirty="0"/>
              <a:t>What is Being Loaded In the cache?</a:t>
            </a:r>
          </a:p>
        </p:txBody>
      </p:sp>
    </p:spTree>
    <p:extLst>
      <p:ext uri="{BB962C8B-B14F-4D97-AF65-F5344CB8AC3E}">
        <p14:creationId xmlns:p14="http://schemas.microsoft.com/office/powerpoint/2010/main" val="166923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116F-7B4D-4067-939F-F9550AE8EEE8}"/>
              </a:ext>
            </a:extLst>
          </p:cNvPr>
          <p:cNvSpPr>
            <a:spLocks noGrp="1"/>
          </p:cNvSpPr>
          <p:nvPr>
            <p:ph type="title"/>
          </p:nvPr>
        </p:nvSpPr>
        <p:spPr/>
        <p:txBody>
          <a:bodyPr/>
          <a:lstStyle/>
          <a:p>
            <a:r>
              <a:rPr lang="en-US" dirty="0"/>
              <a:t>What is being Loaded: </a:t>
            </a:r>
          </a:p>
        </p:txBody>
      </p:sp>
      <p:pic>
        <p:nvPicPr>
          <p:cNvPr id="3" name="Picture 2">
            <a:extLst>
              <a:ext uri="{FF2B5EF4-FFF2-40B4-BE49-F238E27FC236}">
                <a16:creationId xmlns:a16="http://schemas.microsoft.com/office/drawing/2014/main" id="{49D68CB7-3CAE-47C1-9F9F-EAAE6807806F}"/>
              </a:ext>
            </a:extLst>
          </p:cNvPr>
          <p:cNvPicPr/>
          <p:nvPr/>
        </p:nvPicPr>
        <p:blipFill>
          <a:blip r:embed="rId2"/>
          <a:stretch>
            <a:fillRect/>
          </a:stretch>
        </p:blipFill>
        <p:spPr>
          <a:xfrm>
            <a:off x="80494" y="2363838"/>
            <a:ext cx="5630211" cy="3729789"/>
          </a:xfrm>
          <a:prstGeom prst="rect">
            <a:avLst/>
          </a:prstGeom>
        </p:spPr>
      </p:pic>
      <p:pic>
        <p:nvPicPr>
          <p:cNvPr id="4" name="Picture 3">
            <a:extLst>
              <a:ext uri="{FF2B5EF4-FFF2-40B4-BE49-F238E27FC236}">
                <a16:creationId xmlns:a16="http://schemas.microsoft.com/office/drawing/2014/main" id="{266758B7-2772-4C50-B6FC-BD08A3883B72}"/>
              </a:ext>
            </a:extLst>
          </p:cNvPr>
          <p:cNvPicPr/>
          <p:nvPr/>
        </p:nvPicPr>
        <p:blipFill>
          <a:blip r:embed="rId3"/>
          <a:stretch>
            <a:fillRect/>
          </a:stretch>
        </p:blipFill>
        <p:spPr>
          <a:xfrm>
            <a:off x="5875989" y="2363838"/>
            <a:ext cx="5630211" cy="3729789"/>
          </a:xfrm>
          <a:prstGeom prst="rect">
            <a:avLst/>
          </a:prstGeom>
        </p:spPr>
      </p:pic>
    </p:spTree>
    <p:extLst>
      <p:ext uri="{BB962C8B-B14F-4D97-AF65-F5344CB8AC3E}">
        <p14:creationId xmlns:p14="http://schemas.microsoft.com/office/powerpoint/2010/main" val="1863838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22445-BB9C-4EFE-B6BD-B2FF7902BEEF}"/>
              </a:ext>
            </a:extLst>
          </p:cNvPr>
          <p:cNvSpPr>
            <a:spLocks noGrp="1"/>
          </p:cNvSpPr>
          <p:nvPr>
            <p:ph type="title"/>
          </p:nvPr>
        </p:nvSpPr>
        <p:spPr/>
        <p:txBody>
          <a:bodyPr>
            <a:normAutofit fontScale="90000"/>
          </a:bodyPr>
          <a:lstStyle/>
          <a:p>
            <a:r>
              <a:rPr lang="en-US" dirty="0"/>
              <a:t>Why is the </a:t>
            </a:r>
            <a:r>
              <a:rPr lang="en-US" dirty="0" err="1"/>
              <a:t>CAche</a:t>
            </a:r>
            <a:r>
              <a:rPr lang="en-US" dirty="0"/>
              <a:t> relevant to broader cybersecurity and privacy issues?</a:t>
            </a:r>
          </a:p>
        </p:txBody>
      </p:sp>
      <p:sp>
        <p:nvSpPr>
          <p:cNvPr id="4" name="Content Placeholder 3">
            <a:extLst>
              <a:ext uri="{FF2B5EF4-FFF2-40B4-BE49-F238E27FC236}">
                <a16:creationId xmlns:a16="http://schemas.microsoft.com/office/drawing/2014/main" id="{A64923BD-7B38-489D-B3F9-4AC6740BBC86}"/>
              </a:ext>
            </a:extLst>
          </p:cNvPr>
          <p:cNvSpPr>
            <a:spLocks noGrp="1"/>
          </p:cNvSpPr>
          <p:nvPr>
            <p:ph sz="half" idx="2"/>
          </p:nvPr>
        </p:nvSpPr>
        <p:spPr>
          <a:xfrm>
            <a:off x="685800" y="2233749"/>
            <a:ext cx="11175274" cy="3984937"/>
          </a:xfrm>
        </p:spPr>
        <p:txBody>
          <a:bodyPr>
            <a:normAutofit fontScale="92500" lnSpcReduction="20000"/>
          </a:bodyPr>
          <a:lstStyle/>
          <a:p>
            <a:pPr marL="914400" lvl="2" indent="0">
              <a:buNone/>
            </a:pPr>
            <a:r>
              <a:rPr lang="en-US" sz="4400" dirty="0"/>
              <a:t>Caching can leave you vulnerable because sensitive information like </a:t>
            </a:r>
            <a:r>
              <a:rPr lang="en-US" sz="4400" dirty="0" err="1"/>
              <a:t>user_id</a:t>
            </a:r>
            <a:r>
              <a:rPr lang="en-US" sz="4400" dirty="0"/>
              <a:t>, password for a site could have been saved in the cache, and if the browser is left unattended to another user on the PC the next user could gain access to your information stored in the cache. </a:t>
            </a:r>
          </a:p>
          <a:p>
            <a:pPr marL="0" indent="0">
              <a:buNone/>
            </a:pPr>
            <a:endParaRPr lang="en-US" dirty="0"/>
          </a:p>
        </p:txBody>
      </p:sp>
    </p:spTree>
    <p:extLst>
      <p:ext uri="{BB962C8B-B14F-4D97-AF65-F5344CB8AC3E}">
        <p14:creationId xmlns:p14="http://schemas.microsoft.com/office/powerpoint/2010/main" val="2707606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D61E-2179-45F4-BD2D-4F1A57E59A6B}"/>
              </a:ext>
            </a:extLst>
          </p:cNvPr>
          <p:cNvSpPr>
            <a:spLocks noGrp="1"/>
          </p:cNvSpPr>
          <p:nvPr>
            <p:ph type="title"/>
          </p:nvPr>
        </p:nvSpPr>
        <p:spPr/>
        <p:txBody>
          <a:bodyPr/>
          <a:lstStyle/>
          <a:p>
            <a:r>
              <a:rPr lang="en-US" dirty="0"/>
              <a:t>Incognito Window</a:t>
            </a:r>
          </a:p>
        </p:txBody>
      </p:sp>
      <p:sp>
        <p:nvSpPr>
          <p:cNvPr id="3" name="Text Placeholder 2">
            <a:extLst>
              <a:ext uri="{FF2B5EF4-FFF2-40B4-BE49-F238E27FC236}">
                <a16:creationId xmlns:a16="http://schemas.microsoft.com/office/drawing/2014/main" id="{2B950CCE-6143-4B0A-8D00-40A2E0DCBB4B}"/>
              </a:ext>
            </a:extLst>
          </p:cNvPr>
          <p:cNvSpPr>
            <a:spLocks noGrp="1"/>
          </p:cNvSpPr>
          <p:nvPr>
            <p:ph type="body" idx="1"/>
          </p:nvPr>
        </p:nvSpPr>
        <p:spPr/>
        <p:txBody>
          <a:bodyPr/>
          <a:lstStyle/>
          <a:p>
            <a:r>
              <a:rPr lang="en-US" dirty="0"/>
              <a:t>How to find it:</a:t>
            </a:r>
          </a:p>
        </p:txBody>
      </p:sp>
      <p:sp>
        <p:nvSpPr>
          <p:cNvPr id="5" name="Text Placeholder 4">
            <a:extLst>
              <a:ext uri="{FF2B5EF4-FFF2-40B4-BE49-F238E27FC236}">
                <a16:creationId xmlns:a16="http://schemas.microsoft.com/office/drawing/2014/main" id="{04A36518-DB97-463F-AD73-AAE9D502768A}"/>
              </a:ext>
            </a:extLst>
          </p:cNvPr>
          <p:cNvSpPr>
            <a:spLocks noGrp="1"/>
          </p:cNvSpPr>
          <p:nvPr>
            <p:ph type="body" sz="quarter" idx="3"/>
          </p:nvPr>
        </p:nvSpPr>
        <p:spPr/>
        <p:txBody>
          <a:bodyPr/>
          <a:lstStyle/>
          <a:p>
            <a:r>
              <a:rPr lang="en-US" dirty="0"/>
              <a:t>What it is: </a:t>
            </a:r>
          </a:p>
        </p:txBody>
      </p:sp>
      <p:pic>
        <p:nvPicPr>
          <p:cNvPr id="7" name="Content Placeholder 6">
            <a:extLst>
              <a:ext uri="{FF2B5EF4-FFF2-40B4-BE49-F238E27FC236}">
                <a16:creationId xmlns:a16="http://schemas.microsoft.com/office/drawing/2014/main" id="{C73B365D-EFD0-48C7-A457-EC30B1142D54}"/>
              </a:ext>
            </a:extLst>
          </p:cNvPr>
          <p:cNvPicPr>
            <a:picLocks noGrp="1"/>
          </p:cNvPicPr>
          <p:nvPr>
            <p:ph sz="half" idx="2"/>
          </p:nvPr>
        </p:nvPicPr>
        <p:blipFill>
          <a:blip r:embed="rId2"/>
          <a:stretch>
            <a:fillRect/>
          </a:stretch>
        </p:blipFill>
        <p:spPr>
          <a:xfrm>
            <a:off x="2392329" y="3132138"/>
            <a:ext cx="1898717" cy="3086100"/>
          </a:xfrm>
          <a:prstGeom prst="rect">
            <a:avLst/>
          </a:prstGeom>
        </p:spPr>
      </p:pic>
      <p:pic>
        <p:nvPicPr>
          <p:cNvPr id="8" name="Content Placeholder 7">
            <a:extLst>
              <a:ext uri="{FF2B5EF4-FFF2-40B4-BE49-F238E27FC236}">
                <a16:creationId xmlns:a16="http://schemas.microsoft.com/office/drawing/2014/main" id="{F0C32026-42D5-4633-AD2F-CB19ED7D43BC}"/>
              </a:ext>
            </a:extLst>
          </p:cNvPr>
          <p:cNvPicPr>
            <a:picLocks noGrp="1"/>
          </p:cNvPicPr>
          <p:nvPr>
            <p:ph sz="quarter" idx="4"/>
          </p:nvPr>
        </p:nvPicPr>
        <p:blipFill>
          <a:blip r:embed="rId3"/>
          <a:stretch>
            <a:fillRect/>
          </a:stretch>
        </p:blipFill>
        <p:spPr>
          <a:xfrm>
            <a:off x="6822643" y="3132138"/>
            <a:ext cx="4033113" cy="3086100"/>
          </a:xfrm>
          <a:prstGeom prst="rect">
            <a:avLst/>
          </a:prstGeom>
        </p:spPr>
      </p:pic>
    </p:spTree>
    <p:extLst>
      <p:ext uri="{BB962C8B-B14F-4D97-AF65-F5344CB8AC3E}">
        <p14:creationId xmlns:p14="http://schemas.microsoft.com/office/powerpoint/2010/main" val="1602257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D24381-044C-4D1B-9FE6-05E230C62EE1}"/>
              </a:ext>
            </a:extLst>
          </p:cNvPr>
          <p:cNvSpPr>
            <a:spLocks noGrp="1"/>
          </p:cNvSpPr>
          <p:nvPr>
            <p:ph type="title"/>
          </p:nvPr>
        </p:nvSpPr>
        <p:spPr/>
        <p:txBody>
          <a:bodyPr/>
          <a:lstStyle/>
          <a:p>
            <a:r>
              <a:rPr lang="en-US" dirty="0"/>
              <a:t>Incognito Mode </a:t>
            </a:r>
          </a:p>
        </p:txBody>
      </p:sp>
      <p:sp>
        <p:nvSpPr>
          <p:cNvPr id="9" name="Text Placeholder 8">
            <a:extLst>
              <a:ext uri="{FF2B5EF4-FFF2-40B4-BE49-F238E27FC236}">
                <a16:creationId xmlns:a16="http://schemas.microsoft.com/office/drawing/2014/main" id="{9837934B-C982-46B1-839D-2228D0824B3F}"/>
              </a:ext>
            </a:extLst>
          </p:cNvPr>
          <p:cNvSpPr>
            <a:spLocks noGrp="1"/>
          </p:cNvSpPr>
          <p:nvPr>
            <p:ph type="body" idx="1"/>
          </p:nvPr>
        </p:nvSpPr>
        <p:spPr/>
        <p:txBody>
          <a:bodyPr>
            <a:normAutofit fontScale="85000" lnSpcReduction="10000"/>
          </a:bodyPr>
          <a:lstStyle/>
          <a:p>
            <a:r>
              <a:rPr lang="en-US" dirty="0"/>
              <a:t>What is this concept / tool? </a:t>
            </a:r>
          </a:p>
        </p:txBody>
      </p:sp>
      <p:sp>
        <p:nvSpPr>
          <p:cNvPr id="10" name="Content Placeholder 9">
            <a:extLst>
              <a:ext uri="{FF2B5EF4-FFF2-40B4-BE49-F238E27FC236}">
                <a16:creationId xmlns:a16="http://schemas.microsoft.com/office/drawing/2014/main" id="{0ED235D7-C856-476C-B6C1-7D75BDDA7E49}"/>
              </a:ext>
            </a:extLst>
          </p:cNvPr>
          <p:cNvSpPr>
            <a:spLocks noGrp="1"/>
          </p:cNvSpPr>
          <p:nvPr>
            <p:ph sz="half" idx="2"/>
          </p:nvPr>
        </p:nvSpPr>
        <p:spPr/>
        <p:txBody>
          <a:bodyPr/>
          <a:lstStyle/>
          <a:p>
            <a:pPr marL="0" indent="0">
              <a:buNone/>
            </a:pPr>
            <a:r>
              <a:rPr lang="en-US" dirty="0"/>
              <a:t>The Incognito mode is a browser setting that prevents certain information from being stored in the cache</a:t>
            </a:r>
          </a:p>
        </p:txBody>
      </p:sp>
      <p:sp>
        <p:nvSpPr>
          <p:cNvPr id="11" name="Text Placeholder 10">
            <a:extLst>
              <a:ext uri="{FF2B5EF4-FFF2-40B4-BE49-F238E27FC236}">
                <a16:creationId xmlns:a16="http://schemas.microsoft.com/office/drawing/2014/main" id="{261EF6E1-816A-4906-A12F-E4E64AF6AEB0}"/>
              </a:ext>
            </a:extLst>
          </p:cNvPr>
          <p:cNvSpPr>
            <a:spLocks noGrp="1"/>
          </p:cNvSpPr>
          <p:nvPr>
            <p:ph type="body" sz="quarter" idx="3"/>
          </p:nvPr>
        </p:nvSpPr>
        <p:spPr/>
        <p:txBody>
          <a:bodyPr>
            <a:normAutofit fontScale="85000" lnSpcReduction="10000"/>
          </a:bodyPr>
          <a:lstStyle/>
          <a:p>
            <a:r>
              <a:rPr lang="en-US" dirty="0"/>
              <a:t>Why is it relevant to broader cybersecurity and privacy issues?</a:t>
            </a:r>
          </a:p>
        </p:txBody>
      </p:sp>
      <p:sp>
        <p:nvSpPr>
          <p:cNvPr id="12" name="Content Placeholder 11">
            <a:extLst>
              <a:ext uri="{FF2B5EF4-FFF2-40B4-BE49-F238E27FC236}">
                <a16:creationId xmlns:a16="http://schemas.microsoft.com/office/drawing/2014/main" id="{BB92B9D7-C10C-4C9A-A0A2-1A087C10FF8B}"/>
              </a:ext>
            </a:extLst>
          </p:cNvPr>
          <p:cNvSpPr>
            <a:spLocks noGrp="1"/>
          </p:cNvSpPr>
          <p:nvPr>
            <p:ph sz="quarter" idx="4"/>
          </p:nvPr>
        </p:nvSpPr>
        <p:spPr/>
        <p:txBody>
          <a:bodyPr/>
          <a:lstStyle/>
          <a:p>
            <a:pPr marL="457200" lvl="1" indent="0">
              <a:buNone/>
            </a:pPr>
            <a:r>
              <a:rPr lang="en-US" dirty="0"/>
              <a:t>Not everything is erased after use such as downloads and bookmarks and any addon cache, and the garbage collection is not run afterwards so theoretically you could get still the information from the memory</a:t>
            </a:r>
            <a:endParaRPr lang="en-US" sz="1800" dirty="0"/>
          </a:p>
          <a:p>
            <a:endParaRPr lang="en-US" dirty="0"/>
          </a:p>
        </p:txBody>
      </p:sp>
    </p:spTree>
    <p:extLst>
      <p:ext uri="{BB962C8B-B14F-4D97-AF65-F5344CB8AC3E}">
        <p14:creationId xmlns:p14="http://schemas.microsoft.com/office/powerpoint/2010/main" val="295481238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24</TotalTime>
  <Words>386</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Vapor Trail</vt:lpstr>
      <vt:lpstr>Part 2</vt:lpstr>
      <vt:lpstr>Cache</vt:lpstr>
      <vt:lpstr>Clearing CACHE</vt:lpstr>
      <vt:lpstr>The Browser Requests the Data from the Server for faster load</vt:lpstr>
      <vt:lpstr>What is Being Loaded In the cache?</vt:lpstr>
      <vt:lpstr>What is being Loaded: </vt:lpstr>
      <vt:lpstr>Why is the CAche relevant to broader cybersecurity and privacy issues?</vt:lpstr>
      <vt:lpstr>Incognito Window</vt:lpstr>
      <vt:lpstr>Incognito Mode </vt:lpstr>
      <vt:lpstr>Access Controls (Google Drive)</vt:lpstr>
      <vt:lpstr>Access Controls (Google Drive)</vt:lpstr>
      <vt:lpstr>Access Controls (Google Drive)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2</dc:title>
  <dc:creator>Megan Wilson</dc:creator>
  <cp:lastModifiedBy>Megan Wilson</cp:lastModifiedBy>
  <cp:revision>5</cp:revision>
  <dcterms:created xsi:type="dcterms:W3CDTF">2019-10-14T01:09:55Z</dcterms:created>
  <dcterms:modified xsi:type="dcterms:W3CDTF">2019-10-14T01:33:55Z</dcterms:modified>
</cp:coreProperties>
</file>