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aa7f685c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aa7f685c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ab09de5b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ab09de5b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ab09de5b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ab09de5b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The Zeus threat is actually comprised of three parts: a toolkit, the actual Trojan, and the command &amp; control (C&amp;C) server. The toolkit is used to create the threat, the Trojan modifies the compromised computer, and the C&amp;C server is used to monitor and control the Trojan.</a:t>
            </a:r>
            <a:endParaRPr/>
          </a:p>
          <a:p>
            <a:pPr indent="-298450" lvl="0" marL="457200" rtl="0" algn="l">
              <a:lnSpc>
                <a:spcPct val="115000"/>
              </a:lnSpc>
              <a:spcBef>
                <a:spcPts val="0"/>
              </a:spcBef>
              <a:spcAft>
                <a:spcPts val="0"/>
              </a:spcAft>
              <a:buSzPts val="1100"/>
              <a:buChar char="-"/>
            </a:pPr>
            <a:r>
              <a:rPr lang="en"/>
              <a:t>The Zeus package contains a builder that can generate a bot executable and Web server files (PHP, images, SQL templates) for use as the command and control server.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ab09de5b2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ab09de5b2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ab09de5b2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ab09de5b2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ab09de5b2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ab09de5b2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ab09de5b2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ab09de5b2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a spike </a:t>
            </a:r>
            <a:r>
              <a:rPr lang="en"/>
              <a:t>usage</a:t>
            </a:r>
            <a:r>
              <a:rPr lang="en"/>
              <a:t> of Zbots back in 2009</a:t>
            </a:r>
            <a:endParaRPr/>
          </a:p>
          <a:p>
            <a:pPr indent="0" lvl="0" marL="0" rtl="0" algn="l">
              <a:spcBef>
                <a:spcPts val="0"/>
              </a:spcBef>
              <a:spcAft>
                <a:spcPts val="0"/>
              </a:spcAft>
              <a:buNone/>
            </a:pPr>
            <a:r>
              <a:rPr lang="en"/>
              <a:t>-Various spikes keep </a:t>
            </a:r>
            <a:r>
              <a:rPr lang="en"/>
              <a:t>re emerging</a:t>
            </a:r>
            <a:r>
              <a:rPr lang="en"/>
              <a:t> as the malware gets updated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ab09de5b2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ab09de5b2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ab09de5b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ab09de5b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builder keeps being updated its important to stay up to date with your antivirus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ab09de5b2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ab09de5b2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 opening links from Spam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aa7f685c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a7f685c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aa7f685c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aa7f685c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aa7f685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aa7f685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aa7f685c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aa7f685c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aaea2233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aaea2233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aaea2233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aaea2233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a79743839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a79743839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such as </a:t>
            </a:r>
            <a:endParaRPr/>
          </a:p>
          <a:p>
            <a:pPr indent="457200" lvl="0" marL="0" rtl="0" algn="l">
              <a:spcBef>
                <a:spcPts val="0"/>
              </a:spcBef>
              <a:spcAft>
                <a:spcPts val="0"/>
              </a:spcAft>
              <a:buNone/>
            </a:pPr>
            <a:r>
              <a:rPr lang="en"/>
              <a:t>Online Credentials</a:t>
            </a:r>
            <a:endParaRPr/>
          </a:p>
          <a:p>
            <a:pPr indent="457200" lvl="0" marL="0" rtl="0" algn="l">
              <a:spcBef>
                <a:spcPts val="0"/>
              </a:spcBef>
              <a:spcAft>
                <a:spcPts val="0"/>
              </a:spcAft>
              <a:buNone/>
            </a:pPr>
            <a:r>
              <a:rPr lang="en"/>
              <a:t>System Information</a:t>
            </a:r>
            <a:endParaRPr/>
          </a:p>
          <a:p>
            <a:pPr indent="457200" lvl="0" marL="0" rtl="0" algn="l">
              <a:spcBef>
                <a:spcPts val="0"/>
              </a:spcBef>
              <a:spcAft>
                <a:spcPts val="0"/>
              </a:spcAft>
              <a:buNone/>
            </a:pPr>
            <a:r>
              <a:rPr lang="en"/>
              <a:t>Banking details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Facebook or Myspace</a:t>
            </a:r>
            <a:endParaRPr/>
          </a:p>
          <a:p>
            <a:pPr indent="0" lvl="0" marL="0" rtl="0" algn="l">
              <a:spcBef>
                <a:spcPts val="0"/>
              </a:spcBef>
              <a:spcAft>
                <a:spcPts val="0"/>
              </a:spcAft>
              <a:buNone/>
            </a:pPr>
            <a:r>
              <a:rPr lang="en"/>
              <a:t>	To use account as a springboard for sending out more attacks to your friends and family,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aa7f685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aa7f685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200">
                <a:latin typeface="Times New Roman"/>
                <a:ea typeface="Times New Roman"/>
                <a:cs typeface="Times New Roman"/>
                <a:sym typeface="Times New Roman"/>
              </a:rPr>
              <a:t>Zeus infects the computer through Spam emails, social media campaigns designed to spread malware through messages, drive-by-downloads, and postings on social media sites. Once the user clicks on the link in the email or message; it will redirect the user to a website where the malware will be downloaded. Unfortunately, because Zbot steals credentials; often it will steal email and social media information allowing the botnet to spam messages from trusted sources.</a:t>
            </a:r>
            <a:endParaRPr sz="12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latin typeface="Times New Roman"/>
                <a:ea typeface="Times New Roman"/>
                <a:cs typeface="Times New Roman"/>
                <a:sym typeface="Times New Roman"/>
              </a:rPr>
              <a:t>If the attacker needs more information, the malware author can create additional fields injected into the targeted webpage.</a:t>
            </a: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aaea223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aea223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The computer will become apart of a criminal botnet and from there be used to infect multiple other computers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aa7f685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aa7f685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He is believed to be responsible for building and distributing the ZeuS banking trojan. </a:t>
            </a:r>
            <a:endParaRPr>
              <a:solidFill>
                <a:schemeClr val="dk1"/>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dk1"/>
                </a:solidFill>
                <a:latin typeface="Lato"/>
                <a:ea typeface="Lato"/>
                <a:cs typeface="Lato"/>
                <a:sym typeface="Lato"/>
              </a:rPr>
              <a:t>When the FBI started noticing Slavik he had already started changing his tactics. He began turning to organized crime and started selling the program  to organizations.</a:t>
            </a:r>
            <a:endParaRPr>
              <a:solidFill>
                <a:schemeClr val="dk1"/>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dk1"/>
                </a:solidFill>
                <a:latin typeface="Lato"/>
                <a:ea typeface="Lato"/>
                <a:cs typeface="Lato"/>
                <a:sym typeface="Lato"/>
              </a:rPr>
              <a:t>There was a group of cyber criminals using an instant message. In the chat the members discussed how they have been in constant contact with the ZeuS author himself and basically had him create a program designed for the Jabberzeus gang. Slavik then started selling the custom program to anyone who could pay. Not long after the global law enforcement crackdown Slavik announced he was “leaving the business” however it is said he still sells the problem privately. </a:t>
            </a:r>
            <a:endParaRPr>
              <a:solidFill>
                <a:schemeClr val="dk1"/>
              </a:solidFill>
              <a:latin typeface="Lato"/>
              <a:ea typeface="Lato"/>
              <a:cs typeface="Lato"/>
              <a:sym typeface="Lato"/>
            </a:endParaRPr>
          </a:p>
          <a:p>
            <a:pPr indent="0" lvl="0" marL="0" rtl="0" algn="l">
              <a:lnSpc>
                <a:spcPct val="115000"/>
              </a:lnSpc>
              <a:spcBef>
                <a:spcPts val="1600"/>
              </a:spcBef>
              <a:spcAft>
                <a:spcPts val="1600"/>
              </a:spcAft>
              <a:buNone/>
            </a:pPr>
            <a:r>
              <a:rPr lang="en">
                <a:solidFill>
                  <a:schemeClr val="dk1"/>
                </a:solidFill>
                <a:latin typeface="Lato"/>
                <a:ea typeface="Lato"/>
                <a:cs typeface="Lato"/>
                <a:sym typeface="Lato"/>
              </a:rPr>
              <a:t>He has not been captured</a:t>
            </a:r>
            <a:endParaRPr>
              <a:solidFill>
                <a:schemeClr val="dk1"/>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aa7f685c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aa7f685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aa7f685c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aa7f685c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aa7f685c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aa7f685c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youtube.com/watch?v=E0TQW82o8cc" TargetMode="Externa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feweb.norton.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ZeuS/Zbot</a:t>
            </a:r>
            <a:endParaRPr sz="60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Etta and Megan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it still a risk today and in the future?</a:t>
            </a:r>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ZeuS is very difficult to detect even with up-to-date antivirus and other security software as it hides itself using stealth techniques.</a:t>
            </a:r>
            <a:endParaRPr sz="1400"/>
          </a:p>
          <a:p>
            <a:pPr indent="-317500" lvl="0" marL="457200" rtl="0" algn="l">
              <a:spcBef>
                <a:spcPts val="0"/>
              </a:spcBef>
              <a:spcAft>
                <a:spcPts val="0"/>
              </a:spcAft>
              <a:buSzPts val="1400"/>
              <a:buChar char="●"/>
            </a:pPr>
            <a:r>
              <a:rPr lang="en" sz="1400"/>
              <a:t>Up-to-date anti-virus programs </a:t>
            </a:r>
            <a:r>
              <a:rPr lang="en" sz="1400"/>
              <a:t>are</a:t>
            </a:r>
            <a:r>
              <a:rPr lang="en" sz="1400"/>
              <a:t> effective only 23% of the time blocking ZeuS</a:t>
            </a:r>
            <a:endParaRPr sz="1400"/>
          </a:p>
          <a:p>
            <a:pPr indent="-317500" lvl="0" marL="457200" rtl="0" algn="l">
              <a:spcBef>
                <a:spcPts val="0"/>
              </a:spcBef>
              <a:spcAft>
                <a:spcPts val="0"/>
              </a:spcAft>
              <a:buSzPts val="1400"/>
              <a:buChar char="●"/>
            </a:pPr>
            <a:r>
              <a:rPr lang="en" sz="1400"/>
              <a:t>It is still affecting users today and for that it has earned the reputation for being the most dangerous malware for the banking industry.</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Threat Expose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descr="A walk-through of how the Zeus malware kit works and how the application of malware armoring tools helps in making the newly created malware virtually undetectable by AV products." id="203" name="Google Shape;203;p24" title="Zeus Malware KIT Demo">
            <a:hlinkClick r:id="rId3"/>
          </p:cNvPr>
          <p:cNvPicPr preferRelativeResize="0"/>
          <p:nvPr/>
        </p:nvPicPr>
        <p:blipFill>
          <a:blip r:embed="rId4">
            <a:alphaModFix/>
          </a:blip>
          <a:stretch>
            <a:fillRect/>
          </a:stretch>
        </p:blipFill>
        <p:spPr>
          <a:xfrm>
            <a:off x="1638425" y="371566"/>
            <a:ext cx="5867150" cy="4400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Zeus\Zbot Builder Toolkit</a:t>
            </a:r>
            <a:endParaRPr/>
          </a:p>
        </p:txBody>
      </p:sp>
      <p:pic>
        <p:nvPicPr>
          <p:cNvPr id="209" name="Google Shape;209;p25"/>
          <p:cNvPicPr preferRelativeResize="0"/>
          <p:nvPr/>
        </p:nvPicPr>
        <p:blipFill>
          <a:blip r:embed="rId3">
            <a:alphaModFix/>
          </a:blip>
          <a:stretch>
            <a:fillRect/>
          </a:stretch>
        </p:blipFill>
        <p:spPr>
          <a:xfrm>
            <a:off x="2288750" y="1401550"/>
            <a:ext cx="5284264" cy="3530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Page Injection</a:t>
            </a:r>
            <a:endParaRPr/>
          </a:p>
        </p:txBody>
      </p:sp>
      <p:pic>
        <p:nvPicPr>
          <p:cNvPr id="215" name="Google Shape;215;p26"/>
          <p:cNvPicPr preferRelativeResize="0"/>
          <p:nvPr/>
        </p:nvPicPr>
        <p:blipFill>
          <a:blip r:embed="rId3">
            <a:alphaModFix/>
          </a:blip>
          <a:stretch>
            <a:fillRect/>
          </a:stretch>
        </p:blipFill>
        <p:spPr>
          <a:xfrm>
            <a:off x="2789300" y="1202000"/>
            <a:ext cx="3565382"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Zeus Admin Panel sending information to the Attacker</a:t>
            </a:r>
            <a:endParaRPr/>
          </a:p>
        </p:txBody>
      </p:sp>
      <p:pic>
        <p:nvPicPr>
          <p:cNvPr id="221" name="Google Shape;221;p27"/>
          <p:cNvPicPr preferRelativeResize="0"/>
          <p:nvPr/>
        </p:nvPicPr>
        <p:blipFill>
          <a:blip r:embed="rId3">
            <a:alphaModFix/>
          </a:blip>
          <a:stretch>
            <a:fillRect/>
          </a:stretch>
        </p:blipFill>
        <p:spPr>
          <a:xfrm>
            <a:off x="4083325" y="1425050"/>
            <a:ext cx="4253070" cy="3530850"/>
          </a:xfrm>
          <a:prstGeom prst="rect">
            <a:avLst/>
          </a:prstGeom>
          <a:noFill/>
          <a:ln>
            <a:noFill/>
          </a:ln>
        </p:spPr>
      </p:pic>
      <p:pic>
        <p:nvPicPr>
          <p:cNvPr id="222" name="Google Shape;222;p27"/>
          <p:cNvPicPr preferRelativeResize="0"/>
          <p:nvPr/>
        </p:nvPicPr>
        <p:blipFill>
          <a:blip r:embed="rId4">
            <a:alphaModFix/>
          </a:blip>
          <a:stretch>
            <a:fillRect/>
          </a:stretch>
        </p:blipFill>
        <p:spPr>
          <a:xfrm>
            <a:off x="175875" y="1730225"/>
            <a:ext cx="3778525" cy="25598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Zeus: King of the Bots</a:t>
            </a:r>
            <a:endParaRPr/>
          </a:p>
        </p:txBody>
      </p:sp>
      <p:pic>
        <p:nvPicPr>
          <p:cNvPr id="228" name="Google Shape;228;p28"/>
          <p:cNvPicPr preferRelativeResize="0"/>
          <p:nvPr/>
        </p:nvPicPr>
        <p:blipFill>
          <a:blip r:embed="rId3">
            <a:alphaModFix/>
          </a:blip>
          <a:stretch>
            <a:fillRect/>
          </a:stretch>
        </p:blipFill>
        <p:spPr>
          <a:xfrm>
            <a:off x="2779913" y="1260700"/>
            <a:ext cx="3584186" cy="353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Containment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an Antivirus</a:t>
            </a:r>
            <a:endParaRPr/>
          </a:p>
        </p:txBody>
      </p:sp>
      <p:pic>
        <p:nvPicPr>
          <p:cNvPr id="239" name="Google Shape;239;p30"/>
          <p:cNvPicPr preferRelativeResize="0"/>
          <p:nvPr/>
        </p:nvPicPr>
        <p:blipFill>
          <a:blip r:embed="rId3">
            <a:alphaModFix/>
          </a:blip>
          <a:stretch>
            <a:fillRect/>
          </a:stretch>
        </p:blipFill>
        <p:spPr>
          <a:xfrm>
            <a:off x="1044475" y="1601125"/>
            <a:ext cx="4941950" cy="2782135"/>
          </a:xfrm>
          <a:prstGeom prst="rect">
            <a:avLst/>
          </a:prstGeom>
          <a:noFill/>
          <a:ln>
            <a:noFill/>
          </a:ln>
        </p:spPr>
      </p:pic>
      <p:pic>
        <p:nvPicPr>
          <p:cNvPr id="240" name="Google Shape;240;p30"/>
          <p:cNvPicPr preferRelativeResize="0"/>
          <p:nvPr/>
        </p:nvPicPr>
        <p:blipFill>
          <a:blip r:embed="rId4">
            <a:alphaModFix/>
          </a:blip>
          <a:stretch>
            <a:fillRect/>
          </a:stretch>
        </p:blipFill>
        <p:spPr>
          <a:xfrm>
            <a:off x="5338050" y="2364100"/>
            <a:ext cx="2857500" cy="160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 opening links from spam</a:t>
            </a:r>
            <a:endParaRPr/>
          </a:p>
        </p:txBody>
      </p:sp>
      <p:pic>
        <p:nvPicPr>
          <p:cNvPr id="246" name="Google Shape;246;p31"/>
          <p:cNvPicPr preferRelativeResize="0"/>
          <p:nvPr/>
        </p:nvPicPr>
        <p:blipFill>
          <a:blip r:embed="rId3">
            <a:alphaModFix/>
          </a:blip>
          <a:stretch>
            <a:fillRect/>
          </a:stretch>
        </p:blipFill>
        <p:spPr>
          <a:xfrm>
            <a:off x="2453488" y="1448525"/>
            <a:ext cx="4237020" cy="353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04275" y="1700550"/>
            <a:ext cx="5692800" cy="174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Overview of ZeuS/Zbot</a:t>
            </a:r>
            <a:endParaRPr b="1"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558925" y="2060075"/>
            <a:ext cx="55467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Awareness</a:t>
            </a:r>
            <a:r>
              <a:rPr b="1" lang="en" sz="3600"/>
              <a:t> Training</a:t>
            </a:r>
            <a:endParaRPr b="1" sz="3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Awareness</a:t>
            </a:r>
            <a:r>
              <a:rPr lang="en"/>
              <a:t> training </a:t>
            </a:r>
            <a:endParaRPr/>
          </a:p>
        </p:txBody>
      </p:sp>
      <p:sp>
        <p:nvSpPr>
          <p:cNvPr id="257" name="Google Shape;257;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Government Agencies/Organizations and </a:t>
            </a:r>
            <a:r>
              <a:rPr lang="en" sz="1400"/>
              <a:t>Small to Mid-Size Private Organizations</a:t>
            </a:r>
            <a:endParaRPr sz="1400"/>
          </a:p>
          <a:p>
            <a:pPr indent="-304800" lvl="1" marL="914400" rtl="0" algn="l">
              <a:spcBef>
                <a:spcPts val="0"/>
              </a:spcBef>
              <a:spcAft>
                <a:spcPts val="0"/>
              </a:spcAft>
              <a:buSzPts val="1200"/>
              <a:buChar char="○"/>
            </a:pPr>
            <a:r>
              <a:rPr lang="en" sz="1200"/>
              <a:t>Be careful when opening up </a:t>
            </a:r>
            <a:r>
              <a:rPr lang="en" sz="1200"/>
              <a:t>emails</a:t>
            </a:r>
            <a:r>
              <a:rPr lang="en" sz="1200"/>
              <a:t> and clicking on links, even if it is from someone you know</a:t>
            </a:r>
            <a:endParaRPr sz="1200"/>
          </a:p>
          <a:p>
            <a:pPr indent="-304800" lvl="1" marL="914400" rtl="0" algn="l">
              <a:spcBef>
                <a:spcPts val="0"/>
              </a:spcBef>
              <a:spcAft>
                <a:spcPts val="0"/>
              </a:spcAft>
              <a:buSzPts val="1200"/>
              <a:buChar char="○"/>
            </a:pPr>
            <a:r>
              <a:rPr lang="en" sz="1200"/>
              <a:t>As we learned in class:</a:t>
            </a:r>
            <a:endParaRPr sz="1200"/>
          </a:p>
          <a:p>
            <a:pPr indent="-304800" lvl="2" marL="1371600" rtl="0" algn="l">
              <a:spcBef>
                <a:spcPts val="0"/>
              </a:spcBef>
              <a:spcAft>
                <a:spcPts val="0"/>
              </a:spcAft>
              <a:buSzPts val="1200"/>
              <a:buChar char="■"/>
            </a:pPr>
            <a:r>
              <a:rPr lang="en" sz="1200"/>
              <a:t>Hover </a:t>
            </a:r>
            <a:r>
              <a:rPr lang="en" sz="1200"/>
              <a:t>over</a:t>
            </a:r>
            <a:r>
              <a:rPr lang="en" sz="1200"/>
              <a:t> the URL links to verify </a:t>
            </a:r>
            <a:r>
              <a:rPr lang="en" sz="1200"/>
              <a:t>it's</a:t>
            </a:r>
            <a:r>
              <a:rPr lang="en" sz="1200"/>
              <a:t> safe</a:t>
            </a:r>
            <a:endParaRPr sz="1200"/>
          </a:p>
          <a:p>
            <a:pPr indent="-304800" lvl="3" marL="1828800" rtl="0" algn="l">
              <a:spcBef>
                <a:spcPts val="0"/>
              </a:spcBef>
              <a:spcAft>
                <a:spcPts val="0"/>
              </a:spcAft>
              <a:buSzPts val="1200"/>
              <a:buChar char="●"/>
            </a:pPr>
            <a:r>
              <a:rPr lang="en" sz="1200"/>
              <a:t>Or use </a:t>
            </a:r>
            <a:r>
              <a:rPr lang="en" sz="1200">
                <a:solidFill>
                  <a:srgbClr val="343434"/>
                </a:solidFill>
                <a:latin typeface="Arial"/>
                <a:ea typeface="Arial"/>
                <a:cs typeface="Arial"/>
                <a:sym typeface="Arial"/>
              </a:rPr>
              <a:t> </a:t>
            </a:r>
            <a:r>
              <a:rPr lang="en" sz="1200" u="sng">
                <a:solidFill>
                  <a:srgbClr val="0084AD"/>
                </a:solidFill>
                <a:latin typeface="Arial"/>
                <a:ea typeface="Arial"/>
                <a:cs typeface="Arial"/>
                <a:sym typeface="Arial"/>
                <a:hlinkClick r:id="rId3"/>
              </a:rPr>
              <a:t>safeweb.norton.com</a:t>
            </a:r>
            <a:endParaRPr sz="1200"/>
          </a:p>
          <a:p>
            <a:pPr indent="-304800" lvl="1" marL="914400" rtl="0" algn="l">
              <a:spcBef>
                <a:spcPts val="0"/>
              </a:spcBef>
              <a:spcAft>
                <a:spcPts val="0"/>
              </a:spcAft>
              <a:buSzPts val="1200"/>
              <a:buChar char="○"/>
            </a:pPr>
            <a:r>
              <a:rPr lang="en" sz="1200"/>
              <a:t>Patch Operating system and Software</a:t>
            </a:r>
            <a:endParaRPr sz="1200"/>
          </a:p>
          <a:p>
            <a:pPr indent="-304800" lvl="1" marL="914400" rtl="0" algn="l">
              <a:spcBef>
                <a:spcPts val="0"/>
              </a:spcBef>
              <a:spcAft>
                <a:spcPts val="0"/>
              </a:spcAft>
              <a:buSzPts val="1200"/>
              <a:buChar char="○"/>
            </a:pPr>
            <a:r>
              <a:rPr lang="en" sz="1200"/>
              <a:t>Keep Antivirus up to date</a:t>
            </a:r>
            <a:endParaRPr sz="1200"/>
          </a:p>
          <a:p>
            <a:pPr indent="-304800" lvl="1" marL="914400" rtl="0" algn="l">
              <a:spcBef>
                <a:spcPts val="0"/>
              </a:spcBef>
              <a:spcAft>
                <a:spcPts val="0"/>
              </a:spcAft>
              <a:buSzPts val="1200"/>
              <a:buChar char="○"/>
            </a:pPr>
            <a:r>
              <a:rPr lang="en" sz="1200"/>
              <a:t>Run regular scans on computer</a:t>
            </a:r>
            <a:endParaRPr sz="1200"/>
          </a:p>
          <a:p>
            <a:pPr indent="-304800" lvl="1" marL="914400" rtl="0" algn="l">
              <a:spcBef>
                <a:spcPts val="0"/>
              </a:spcBef>
              <a:spcAft>
                <a:spcPts val="0"/>
              </a:spcAft>
              <a:buSzPts val="1200"/>
              <a:buChar char="○"/>
            </a:pPr>
            <a:r>
              <a:rPr lang="en" sz="1200"/>
              <a:t>Don’t click Suspicious links!</a:t>
            </a:r>
            <a:endParaRPr sz="1200"/>
          </a:p>
          <a:p>
            <a:pPr indent="-304800" lvl="1" marL="914400" rtl="0" algn="l">
              <a:spcBef>
                <a:spcPts val="0"/>
              </a:spcBef>
              <a:spcAft>
                <a:spcPts val="0"/>
              </a:spcAft>
              <a:buSzPts val="1200"/>
              <a:buChar char="○"/>
            </a:pPr>
            <a:r>
              <a:rPr lang="en" sz="1200"/>
              <a:t>Don’t download unlicensed or unknown Software</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Defend against Zeus/Zbot</a:t>
            </a:r>
            <a:endParaRPr/>
          </a:p>
        </p:txBody>
      </p:sp>
      <p:sp>
        <p:nvSpPr>
          <p:cNvPr id="263" name="Google Shape;263;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Identification</a:t>
            </a:r>
            <a:endParaRPr sz="1400"/>
          </a:p>
          <a:p>
            <a:pPr indent="-304800" lvl="1" marL="914400" rtl="0" algn="l">
              <a:spcBef>
                <a:spcPts val="0"/>
              </a:spcBef>
              <a:spcAft>
                <a:spcPts val="0"/>
              </a:spcAft>
              <a:buSzPts val="1200"/>
              <a:buChar char="○"/>
            </a:pPr>
            <a:r>
              <a:rPr lang="en" sz="1200"/>
              <a:t>It is pretty hard to identify because most of the time the program lays dormant </a:t>
            </a:r>
            <a:r>
              <a:rPr lang="en" sz="1200"/>
              <a:t>until</a:t>
            </a:r>
            <a:r>
              <a:rPr lang="en" sz="1200"/>
              <a:t> you visit one of the </a:t>
            </a:r>
            <a:r>
              <a:rPr lang="en" sz="1200"/>
              <a:t>targeted</a:t>
            </a:r>
            <a:r>
              <a:rPr lang="en" sz="1200"/>
              <a:t> websites.</a:t>
            </a:r>
            <a:endParaRPr sz="1200"/>
          </a:p>
          <a:p>
            <a:pPr indent="-304800" lvl="2" marL="1371600" rtl="0" algn="l">
              <a:spcBef>
                <a:spcPts val="0"/>
              </a:spcBef>
              <a:spcAft>
                <a:spcPts val="0"/>
              </a:spcAft>
              <a:buSzPts val="1200"/>
              <a:buChar char="■"/>
            </a:pPr>
            <a:r>
              <a:rPr lang="en" sz="1200"/>
              <a:t>Random headers, different file extensions, and changes to the malware’s encryption help </a:t>
            </a:r>
            <a:r>
              <a:rPr lang="en" sz="1200"/>
              <a:t>disguise</a:t>
            </a:r>
            <a:r>
              <a:rPr lang="en" sz="1200"/>
              <a:t> it as a </a:t>
            </a:r>
            <a:r>
              <a:rPr lang="en" sz="1200"/>
              <a:t>legitimate</a:t>
            </a:r>
            <a:r>
              <a:rPr lang="en" sz="1200"/>
              <a:t> applicati</a:t>
            </a:r>
            <a:r>
              <a:rPr lang="en" sz="1200"/>
              <a:t>on</a:t>
            </a:r>
            <a:endParaRPr sz="1200"/>
          </a:p>
          <a:p>
            <a:pPr indent="-304800" lvl="1" marL="914400" rtl="0" algn="l">
              <a:spcBef>
                <a:spcPts val="0"/>
              </a:spcBef>
              <a:spcAft>
                <a:spcPts val="0"/>
              </a:spcAft>
              <a:buSzPts val="1200"/>
              <a:buChar char="○"/>
            </a:pPr>
            <a:r>
              <a:rPr lang="en" sz="1200"/>
              <a:t>It's easier to identify if you can see the  HTTP POST request, but it has random URL’s</a:t>
            </a:r>
            <a:endParaRPr sz="1200"/>
          </a:p>
          <a:p>
            <a:pPr indent="-304800" lvl="2" marL="1371600" rtl="0" algn="l">
              <a:spcBef>
                <a:spcPts val="0"/>
              </a:spcBef>
              <a:spcAft>
                <a:spcPts val="0"/>
              </a:spcAft>
              <a:buSzPts val="1200"/>
              <a:buChar char="■"/>
            </a:pPr>
            <a:r>
              <a:rPr lang="en" sz="1200"/>
              <a:t>Examples:</a:t>
            </a:r>
            <a:endParaRPr sz="1200"/>
          </a:p>
          <a:p>
            <a:pPr indent="-304800" lvl="3" marL="1828800" marR="190500" rtl="0" algn="l">
              <a:spcBef>
                <a:spcPts val="0"/>
              </a:spcBef>
              <a:spcAft>
                <a:spcPts val="0"/>
              </a:spcAft>
              <a:buClr>
                <a:srgbClr val="FFFFFF"/>
              </a:buClr>
              <a:buSzPts val="1200"/>
              <a:buFont typeface="Roboto"/>
              <a:buChar char="●"/>
            </a:pPr>
            <a:r>
              <a:rPr lang="en" sz="1200">
                <a:solidFill>
                  <a:srgbClr val="FFFFFF"/>
                </a:solidFill>
                <a:highlight>
                  <a:srgbClr val="26282A"/>
                </a:highlight>
                <a:latin typeface="Roboto"/>
                <a:ea typeface="Roboto"/>
                <a:cs typeface="Roboto"/>
                <a:sym typeface="Roboto"/>
              </a:rPr>
              <a:t>/4vnrye74mugh.php</a:t>
            </a:r>
            <a:endParaRPr sz="1200">
              <a:solidFill>
                <a:srgbClr val="FFFFFF"/>
              </a:solidFill>
              <a:highlight>
                <a:srgbClr val="26282A"/>
              </a:highlight>
              <a:latin typeface="Roboto"/>
              <a:ea typeface="Roboto"/>
              <a:cs typeface="Roboto"/>
              <a:sym typeface="Roboto"/>
            </a:endParaRPr>
          </a:p>
          <a:p>
            <a:pPr indent="-304800" lvl="3" marL="1828800" marR="190500" rtl="0" algn="l">
              <a:spcBef>
                <a:spcPts val="0"/>
              </a:spcBef>
              <a:spcAft>
                <a:spcPts val="0"/>
              </a:spcAft>
              <a:buClr>
                <a:srgbClr val="FFFFFF"/>
              </a:buClr>
              <a:buSzPts val="1200"/>
              <a:buFont typeface="Roboto"/>
              <a:buChar char="●"/>
            </a:pPr>
            <a:r>
              <a:rPr lang="en" sz="1200">
                <a:solidFill>
                  <a:srgbClr val="FFFFFF"/>
                </a:solidFill>
                <a:highlight>
                  <a:srgbClr val="26282A"/>
                </a:highlight>
                <a:latin typeface="Roboto"/>
                <a:ea typeface="Roboto"/>
                <a:cs typeface="Roboto"/>
                <a:sym typeface="Roboto"/>
              </a:rPr>
              <a:t>/4vnrye74vmugh.php</a:t>
            </a:r>
            <a:endParaRPr sz="1200">
              <a:solidFill>
                <a:srgbClr val="FFFFFF"/>
              </a:solidFill>
              <a:highlight>
                <a:srgbClr val="26282A"/>
              </a:highlight>
              <a:latin typeface="Roboto"/>
              <a:ea typeface="Roboto"/>
              <a:cs typeface="Roboto"/>
              <a:sym typeface="Roboto"/>
            </a:endParaRPr>
          </a:p>
          <a:p>
            <a:pPr indent="-304800" lvl="3" marL="1828800" marR="190500" rtl="0" algn="l">
              <a:spcBef>
                <a:spcPts val="0"/>
              </a:spcBef>
              <a:spcAft>
                <a:spcPts val="0"/>
              </a:spcAft>
              <a:buClr>
                <a:srgbClr val="FFFFFF"/>
              </a:buClr>
              <a:buSzPts val="1200"/>
              <a:buFont typeface="Roboto"/>
              <a:buChar char="●"/>
            </a:pPr>
            <a:r>
              <a:rPr lang="en" sz="1200">
                <a:solidFill>
                  <a:srgbClr val="FFFFFF"/>
                </a:solidFill>
                <a:highlight>
                  <a:srgbClr val="26282A"/>
                </a:highlight>
                <a:latin typeface="Roboto"/>
                <a:ea typeface="Roboto"/>
                <a:cs typeface="Roboto"/>
                <a:sym typeface="Roboto"/>
              </a:rPr>
              <a:t>/DZ3LOrAFpl.php</a:t>
            </a:r>
            <a:endParaRPr sz="1200">
              <a:solidFill>
                <a:srgbClr val="FFFFFF"/>
              </a:solidFill>
              <a:highlight>
                <a:srgbClr val="26282A"/>
              </a:highlight>
              <a:latin typeface="Roboto"/>
              <a:ea typeface="Roboto"/>
              <a:cs typeface="Roboto"/>
              <a:sym typeface="Roboto"/>
            </a:endParaRPr>
          </a:p>
          <a:p>
            <a:pPr indent="0" lvl="0" marL="0" marR="190500" rtl="0" algn="l">
              <a:spcBef>
                <a:spcPts val="0"/>
              </a:spcBef>
              <a:spcAft>
                <a:spcPts val="0"/>
              </a:spcAft>
              <a:buNone/>
            </a:pPr>
            <a:r>
              <a:t/>
            </a:r>
            <a:endParaRPr sz="1000">
              <a:solidFill>
                <a:srgbClr val="FFFFFF"/>
              </a:solidFill>
              <a:highlight>
                <a:srgbClr val="26282A"/>
              </a:highlight>
              <a:latin typeface="Roboto"/>
              <a:ea typeface="Roboto"/>
              <a:cs typeface="Roboto"/>
              <a:sym typeface="Roboto"/>
            </a:endParaRPr>
          </a:p>
          <a:p>
            <a:pPr indent="0" lvl="0" marL="1828800" marR="190500" rtl="0" algn="l">
              <a:spcBef>
                <a:spcPts val="0"/>
              </a:spcBef>
              <a:spcAft>
                <a:spcPts val="0"/>
              </a:spcAft>
              <a:buNone/>
            </a:pPr>
            <a:r>
              <a:t/>
            </a:r>
            <a:endParaRPr sz="1000">
              <a:solidFill>
                <a:srgbClr val="FFFFFF"/>
              </a:solidFill>
              <a:highlight>
                <a:srgbClr val="26282A"/>
              </a:highlight>
              <a:latin typeface="Roboto"/>
              <a:ea typeface="Roboto"/>
              <a:cs typeface="Roboto"/>
              <a:sym typeface="Roboto"/>
            </a:endParaRPr>
          </a:p>
          <a:p>
            <a:pPr indent="0" lvl="0" marL="0" marR="190500" rtl="0" algn="l">
              <a:spcBef>
                <a:spcPts val="0"/>
              </a:spcBef>
              <a:spcAft>
                <a:spcPts val="0"/>
              </a:spcAft>
              <a:buNone/>
            </a:pPr>
            <a:r>
              <a:t/>
            </a:r>
            <a:endParaRPr sz="1000">
              <a:solidFill>
                <a:srgbClr val="FFFFFF"/>
              </a:solidFill>
              <a:highlight>
                <a:srgbClr val="26282A"/>
              </a:highlight>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Defend against Zeus/Zbot (cont.)</a:t>
            </a:r>
            <a:endParaRPr/>
          </a:p>
        </p:txBody>
      </p:sp>
      <p:sp>
        <p:nvSpPr>
          <p:cNvPr id="269" name="Google Shape;269;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Quarantine</a:t>
            </a:r>
            <a:endParaRPr sz="1400"/>
          </a:p>
          <a:p>
            <a:pPr indent="-304800" lvl="1" marL="914400" rtl="0" algn="l">
              <a:spcBef>
                <a:spcPts val="0"/>
              </a:spcBef>
              <a:spcAft>
                <a:spcPts val="0"/>
              </a:spcAft>
              <a:buSzPts val="1200"/>
              <a:buChar char="○"/>
            </a:pPr>
            <a:r>
              <a:rPr lang="en" sz="1200"/>
              <a:t>If the company’s anti-virus can </a:t>
            </a:r>
            <a:r>
              <a:rPr lang="en" sz="1200"/>
              <a:t>successfully</a:t>
            </a:r>
            <a:r>
              <a:rPr lang="en" sz="1200"/>
              <a:t> detect it</a:t>
            </a:r>
            <a:endParaRPr sz="1200"/>
          </a:p>
          <a:p>
            <a:pPr indent="-304800" lvl="2" marL="1371600" rtl="0" algn="l">
              <a:spcBef>
                <a:spcPts val="0"/>
              </a:spcBef>
              <a:spcAft>
                <a:spcPts val="0"/>
              </a:spcAft>
              <a:buSzPts val="1200"/>
              <a:buChar char="■"/>
            </a:pPr>
            <a:r>
              <a:rPr lang="en" sz="1200"/>
              <a:t>It will send the files to the Virus chest so you can delete it</a:t>
            </a:r>
            <a:endParaRPr sz="1200"/>
          </a:p>
          <a:p>
            <a:pPr indent="-304800" lvl="3" marL="1828800" rtl="0" algn="l">
              <a:spcBef>
                <a:spcPts val="0"/>
              </a:spcBef>
              <a:spcAft>
                <a:spcPts val="0"/>
              </a:spcAft>
              <a:buSzPts val="1200"/>
              <a:buChar char="●"/>
            </a:pPr>
            <a:r>
              <a:rPr lang="en" sz="1200"/>
              <a:t>Recommended to make sure the system is offline</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Defend against Zeus/Zbot (cont.)</a:t>
            </a:r>
            <a:endParaRPr/>
          </a:p>
        </p:txBody>
      </p:sp>
      <p:sp>
        <p:nvSpPr>
          <p:cNvPr id="275" name="Google Shape;275;p36"/>
          <p:cNvSpPr txBox="1"/>
          <p:nvPr>
            <p:ph idx="1" type="body"/>
          </p:nvPr>
        </p:nvSpPr>
        <p:spPr>
          <a:xfrm>
            <a:off x="1297500" y="1521025"/>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Escalation</a:t>
            </a:r>
            <a:endParaRPr sz="1400"/>
          </a:p>
          <a:p>
            <a:pPr indent="-304800" lvl="1" marL="914400" rtl="0" algn="l">
              <a:spcBef>
                <a:spcPts val="0"/>
              </a:spcBef>
              <a:spcAft>
                <a:spcPts val="0"/>
              </a:spcAft>
              <a:buSzPts val="1200"/>
              <a:buChar char="○"/>
            </a:pPr>
            <a:r>
              <a:rPr lang="en" sz="1200"/>
              <a:t>If a user is infected with a virus they need to contact tech support, and from there the IT team will decide what to do from there.</a:t>
            </a:r>
            <a:endParaRPr sz="1200"/>
          </a:p>
          <a:p>
            <a:pPr indent="-304800" lvl="1" marL="914400" rtl="0" algn="l">
              <a:spcBef>
                <a:spcPts val="0"/>
              </a:spcBef>
              <a:spcAft>
                <a:spcPts val="0"/>
              </a:spcAft>
              <a:buSzPts val="1200"/>
              <a:buChar char="○"/>
            </a:pPr>
            <a:r>
              <a:rPr lang="en" sz="1200"/>
              <a:t>At home users can try and use a </a:t>
            </a:r>
            <a:r>
              <a:rPr lang="en" sz="1200"/>
              <a:t>antivirus</a:t>
            </a:r>
            <a:r>
              <a:rPr lang="en" sz="1200"/>
              <a:t> to remove the ZeuS but sometimes reimagining is the best thing for the system</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ZeuS/Zbot?</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a:t>
            </a:r>
            <a:r>
              <a:rPr lang="en" sz="1400"/>
              <a:t>t’s  a Trojan that affects Windows Systems</a:t>
            </a:r>
            <a:endParaRPr sz="1400"/>
          </a:p>
          <a:p>
            <a:pPr indent="-317500" lvl="0" marL="457200" rtl="0" algn="l">
              <a:spcBef>
                <a:spcPts val="0"/>
              </a:spcBef>
              <a:spcAft>
                <a:spcPts val="0"/>
              </a:spcAft>
              <a:buSzPts val="1400"/>
              <a:buChar char="●"/>
            </a:pPr>
            <a:r>
              <a:rPr lang="en" sz="1400"/>
              <a:t>It was first discovered in 2008 by security researchers  but was created  in 2006.</a:t>
            </a:r>
            <a:endParaRPr sz="1400"/>
          </a:p>
          <a:p>
            <a:pPr indent="-317500" lvl="0" marL="457200" rtl="0" algn="l">
              <a:spcBef>
                <a:spcPts val="0"/>
              </a:spcBef>
              <a:spcAft>
                <a:spcPts val="0"/>
              </a:spcAft>
              <a:buSzPts val="1400"/>
              <a:buChar char="●"/>
            </a:pPr>
            <a:r>
              <a:rPr lang="en" sz="1400"/>
              <a:t>It’s purpose is to steal confidential information from infected computers</a:t>
            </a:r>
            <a:endParaRPr sz="1400"/>
          </a:p>
          <a:p>
            <a:pPr indent="-304800" lvl="1" marL="914400" rtl="0" algn="l">
              <a:spcBef>
                <a:spcPts val="0"/>
              </a:spcBef>
              <a:spcAft>
                <a:spcPts val="0"/>
              </a:spcAft>
              <a:buSzPts val="1200"/>
              <a:buChar char="○"/>
            </a:pPr>
            <a:r>
              <a:rPr lang="en" sz="1200"/>
              <a:t>They would aim for:</a:t>
            </a:r>
            <a:endParaRPr sz="1200"/>
          </a:p>
          <a:p>
            <a:pPr indent="-304800" lvl="2" marL="1371600" rtl="0" algn="l">
              <a:spcBef>
                <a:spcPts val="0"/>
              </a:spcBef>
              <a:spcAft>
                <a:spcPts val="0"/>
              </a:spcAft>
              <a:buSzPts val="1200"/>
              <a:buChar char="■"/>
            </a:pPr>
            <a:r>
              <a:rPr lang="en" sz="1200"/>
              <a:t>Bank Account</a:t>
            </a:r>
            <a:endParaRPr sz="1200"/>
          </a:p>
          <a:p>
            <a:pPr indent="-304800" lvl="2" marL="1371600" rtl="0" algn="l">
              <a:spcBef>
                <a:spcPts val="0"/>
              </a:spcBef>
              <a:spcAft>
                <a:spcPts val="0"/>
              </a:spcAft>
              <a:buSzPts val="1200"/>
              <a:buChar char="■"/>
            </a:pPr>
            <a:r>
              <a:rPr lang="en" sz="1200"/>
              <a:t>Facebook or Myspace information</a:t>
            </a:r>
            <a:endParaRPr sz="1200"/>
          </a:p>
          <a:p>
            <a:pPr indent="-317500" lvl="0" marL="457200" rtl="0" algn="l">
              <a:spcBef>
                <a:spcPts val="0"/>
              </a:spcBef>
              <a:spcAft>
                <a:spcPts val="0"/>
              </a:spcAft>
              <a:buSzPts val="1400"/>
              <a:buChar char="●"/>
            </a:pPr>
            <a:r>
              <a:rPr lang="en" sz="1400"/>
              <a:t>According to a 2010 report from SecureWorks:</a:t>
            </a:r>
            <a:endParaRPr sz="1400"/>
          </a:p>
          <a:p>
            <a:pPr indent="-304800" lvl="1" marL="914400" rtl="0" algn="l">
              <a:spcBef>
                <a:spcPts val="0"/>
              </a:spcBef>
              <a:spcAft>
                <a:spcPts val="0"/>
              </a:spcAft>
              <a:buSzPts val="1200"/>
              <a:buChar char="○"/>
            </a:pPr>
            <a:r>
              <a:rPr lang="en" sz="1200"/>
              <a:t>Basic </a:t>
            </a:r>
            <a:r>
              <a:rPr lang="en" sz="1200"/>
              <a:t>Zeus</a:t>
            </a:r>
            <a:r>
              <a:rPr lang="en" sz="1200"/>
              <a:t> Package $3,000</a:t>
            </a:r>
            <a:endParaRPr sz="1200"/>
          </a:p>
          <a:p>
            <a:pPr indent="-304800" lvl="1" marL="914400" rtl="0" algn="l">
              <a:spcBef>
                <a:spcPts val="0"/>
              </a:spcBef>
              <a:spcAft>
                <a:spcPts val="0"/>
              </a:spcAft>
              <a:buSzPts val="1200"/>
              <a:buChar char="○"/>
            </a:pPr>
            <a:r>
              <a:rPr lang="en" sz="1200"/>
              <a:t>Additional Module can be up to $10,000</a:t>
            </a:r>
            <a:endParaRPr sz="1200"/>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t>
            </a:r>
            <a:r>
              <a:rPr lang="en"/>
              <a:t>ZeuS/Zbot works</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t/>
            </a:r>
            <a:endParaRPr b="1"/>
          </a:p>
          <a:p>
            <a:pPr indent="0" lvl="0" marL="457200" rtl="0" algn="l">
              <a:spcBef>
                <a:spcPts val="1600"/>
              </a:spcBef>
              <a:spcAft>
                <a:spcPts val="1600"/>
              </a:spcAft>
              <a:buNone/>
            </a:pPr>
            <a:r>
              <a:t/>
            </a:r>
            <a:endParaRPr b="1"/>
          </a:p>
        </p:txBody>
      </p:sp>
      <p:pic>
        <p:nvPicPr>
          <p:cNvPr id="153" name="Google Shape;153;p16"/>
          <p:cNvPicPr preferRelativeResize="0"/>
          <p:nvPr/>
        </p:nvPicPr>
        <p:blipFill>
          <a:blip r:embed="rId3">
            <a:alphaModFix/>
          </a:blip>
          <a:stretch>
            <a:fillRect/>
          </a:stretch>
        </p:blipFill>
        <p:spPr>
          <a:xfrm>
            <a:off x="1499225" y="1227688"/>
            <a:ext cx="5943600" cy="359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the Computer is Infected</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Becomes apart of a Criminal Botnet</a:t>
            </a:r>
            <a:endParaRPr b="1" sz="1400"/>
          </a:p>
          <a:p>
            <a:pPr indent="-304800" lvl="1" marL="914400" rtl="0" algn="l">
              <a:spcBef>
                <a:spcPts val="0"/>
              </a:spcBef>
              <a:spcAft>
                <a:spcPts val="0"/>
              </a:spcAft>
              <a:buSzPts val="1200"/>
              <a:buChar char="○"/>
            </a:pPr>
            <a:r>
              <a:rPr b="1" lang="en" sz="1200" u="sng"/>
              <a:t>Criminal Botnet</a:t>
            </a:r>
            <a:r>
              <a:rPr b="1" lang="en" sz="1200"/>
              <a:t> - A network of computers under outside control used for attacks and spamming.</a:t>
            </a:r>
            <a:endParaRPr b="1" sz="1200"/>
          </a:p>
          <a:p>
            <a:pPr indent="0" lvl="0" marL="457200" rtl="0" algn="l">
              <a:spcBef>
                <a:spcPts val="1600"/>
              </a:spcBef>
              <a:spcAft>
                <a:spcPts val="1600"/>
              </a:spcAft>
              <a:buNone/>
            </a:pPr>
            <a:r>
              <a:t/>
            </a:r>
            <a:endParaRPr b="1"/>
          </a:p>
        </p:txBody>
      </p:sp>
      <p:pic>
        <p:nvPicPr>
          <p:cNvPr descr="Image result for criminal botnet" id="160" name="Google Shape;160;p17"/>
          <p:cNvPicPr preferRelativeResize="0"/>
          <p:nvPr/>
        </p:nvPicPr>
        <p:blipFill rotWithShape="1">
          <a:blip r:embed="rId3">
            <a:alphaModFix/>
          </a:blip>
          <a:srcRect b="0" l="0" r="0" t="0"/>
          <a:stretch/>
        </p:blipFill>
        <p:spPr>
          <a:xfrm>
            <a:off x="3201838" y="2349500"/>
            <a:ext cx="2740325" cy="2536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Created ZeuS/Zbot?</a:t>
            </a:r>
            <a:endParaRPr/>
          </a:p>
        </p:txBody>
      </p:sp>
      <p:sp>
        <p:nvSpPr>
          <p:cNvPr id="166" name="Google Shape;166;p18"/>
          <p:cNvSpPr txBox="1"/>
          <p:nvPr>
            <p:ph idx="1" type="body"/>
          </p:nvPr>
        </p:nvSpPr>
        <p:spPr>
          <a:xfrm>
            <a:off x="1297500" y="1567550"/>
            <a:ext cx="31734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2015 the FBI placed a $3M bounty for a russian man named </a:t>
            </a:r>
            <a:r>
              <a:rPr lang="en" sz="1400"/>
              <a:t>Evgeniy</a:t>
            </a:r>
            <a:r>
              <a:rPr lang="en" sz="1400"/>
              <a:t> Mikhailovich Bogachev AKA. Slavik., or lucky12345</a:t>
            </a:r>
            <a:endParaRPr sz="1400"/>
          </a:p>
          <a:p>
            <a:pPr indent="-317500" lvl="0" marL="457200" rtl="0" algn="l">
              <a:spcBef>
                <a:spcPts val="0"/>
              </a:spcBef>
              <a:spcAft>
                <a:spcPts val="0"/>
              </a:spcAft>
              <a:buSzPts val="1400"/>
              <a:buChar char="●"/>
            </a:pPr>
            <a:r>
              <a:rPr lang="en" sz="1400"/>
              <a:t>Born October 28, 1983</a:t>
            </a:r>
            <a:endParaRPr sz="1400"/>
          </a:p>
          <a:p>
            <a:pPr indent="0" lvl="0" marL="0" rtl="0" algn="l">
              <a:spcBef>
                <a:spcPts val="1600"/>
              </a:spcBef>
              <a:spcAft>
                <a:spcPts val="1600"/>
              </a:spcAft>
              <a:buNone/>
            </a:pPr>
            <a:r>
              <a:t/>
            </a:r>
            <a:endParaRPr/>
          </a:p>
        </p:txBody>
      </p:sp>
      <p:pic>
        <p:nvPicPr>
          <p:cNvPr id="167" name="Google Shape;167;p18"/>
          <p:cNvPicPr preferRelativeResize="0"/>
          <p:nvPr/>
        </p:nvPicPr>
        <p:blipFill>
          <a:blip r:embed="rId3">
            <a:alphaModFix/>
          </a:blip>
          <a:stretch>
            <a:fillRect/>
          </a:stretch>
        </p:blipFill>
        <p:spPr>
          <a:xfrm>
            <a:off x="4736973" y="986475"/>
            <a:ext cx="3599426" cy="407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of the Malware and the problems it poses</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June 2009 security company Prevx discovered that Zeus had compromised over 74,000 FTP accounts on websites of such companies as the Bank of America, NASA, Monster.com, ABC, Oracle, Cisco, Amazon, and BusinessWeek.</a:t>
            </a:r>
            <a:endParaRPr sz="1400"/>
          </a:p>
          <a:p>
            <a:pPr indent="-317500" lvl="0" marL="457200" rtl="0" algn="l">
              <a:spcBef>
                <a:spcPts val="0"/>
              </a:spcBef>
              <a:spcAft>
                <a:spcPts val="0"/>
              </a:spcAft>
              <a:buSzPts val="1400"/>
              <a:buChar char="●"/>
            </a:pPr>
            <a:r>
              <a:rPr lang="en" sz="1400"/>
              <a:t>Problems</a:t>
            </a:r>
            <a:endParaRPr sz="1400"/>
          </a:p>
          <a:p>
            <a:pPr indent="-304800" lvl="1" marL="914400" rtl="0" algn="l">
              <a:spcBef>
                <a:spcPts val="0"/>
              </a:spcBef>
              <a:spcAft>
                <a:spcPts val="0"/>
              </a:spcAft>
              <a:buSzPts val="1200"/>
              <a:buChar char="○"/>
            </a:pPr>
            <a:r>
              <a:rPr lang="en" sz="1200"/>
              <a:t>Because the program tends to be difficult to locate it can be hard to identify</a:t>
            </a:r>
            <a:endParaRPr sz="1200"/>
          </a:p>
          <a:p>
            <a:pPr indent="-304800" lvl="1" marL="914400" rtl="0" algn="l">
              <a:spcBef>
                <a:spcPts val="0"/>
              </a:spcBef>
              <a:spcAft>
                <a:spcPts val="0"/>
              </a:spcAft>
              <a:buSzPts val="1200"/>
              <a:buChar char="○"/>
            </a:pPr>
            <a:r>
              <a:rPr lang="en" sz="1200"/>
              <a:t>It can easily infect another computer by using the host to infect a friend of the user.</a:t>
            </a:r>
            <a:endParaRPr sz="1200"/>
          </a:p>
        </p:txBody>
      </p:sp>
      <p:pic>
        <p:nvPicPr>
          <p:cNvPr id="174" name="Google Shape;174;p19"/>
          <p:cNvPicPr preferRelativeResize="0"/>
          <p:nvPr/>
        </p:nvPicPr>
        <p:blipFill>
          <a:blip r:embed="rId3">
            <a:alphaModFix/>
          </a:blip>
          <a:stretch>
            <a:fillRect/>
          </a:stretch>
        </p:blipFill>
        <p:spPr>
          <a:xfrm>
            <a:off x="3597838" y="3216797"/>
            <a:ext cx="1948325" cy="147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users were affected and how much damage did it do?</a:t>
            </a:r>
            <a:endParaRPr/>
          </a:p>
        </p:txBody>
      </p:sp>
      <p:sp>
        <p:nvSpPr>
          <p:cNvPr id="180" name="Google Shape;180;p20"/>
          <p:cNvSpPr txBox="1"/>
          <p:nvPr>
            <p:ph idx="1" type="body"/>
          </p:nvPr>
        </p:nvSpPr>
        <p:spPr>
          <a:xfrm>
            <a:off x="1052550" y="1528075"/>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44% of the banking malware infections are caused by ZeuS</a:t>
            </a:r>
            <a:endParaRPr sz="1400"/>
          </a:p>
          <a:p>
            <a:pPr indent="-317500" lvl="0" marL="457200" rtl="0" algn="l">
              <a:spcBef>
                <a:spcPts val="0"/>
              </a:spcBef>
              <a:spcAft>
                <a:spcPts val="0"/>
              </a:spcAft>
              <a:buSzPts val="1400"/>
              <a:buChar char="●"/>
            </a:pPr>
            <a:r>
              <a:rPr lang="en" sz="1400"/>
              <a:t>Estimated 3.6 million computers in the U.S. alone </a:t>
            </a:r>
            <a:endParaRPr sz="1400"/>
          </a:p>
          <a:p>
            <a:pPr indent="-317500" lvl="0" marL="457200" rtl="0" algn="l">
              <a:spcBef>
                <a:spcPts val="0"/>
              </a:spcBef>
              <a:spcAft>
                <a:spcPts val="0"/>
              </a:spcAft>
              <a:buSzPts val="1400"/>
              <a:buChar char="●"/>
            </a:pPr>
            <a:r>
              <a:rPr lang="en" sz="1400"/>
              <a:t>More than 960 different banks</a:t>
            </a:r>
            <a:endParaRPr sz="1400"/>
          </a:p>
          <a:p>
            <a:pPr indent="-317500" lvl="0" marL="457200" rtl="0" algn="l">
              <a:spcBef>
                <a:spcPts val="0"/>
              </a:spcBef>
              <a:spcAft>
                <a:spcPts val="0"/>
              </a:spcAft>
              <a:buSzPts val="1400"/>
              <a:buChar char="●"/>
            </a:pPr>
            <a:r>
              <a:rPr lang="en" sz="1400"/>
              <a:t>It has caused $100 million dollars in damage</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the community Respond?</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community went in a panic and began </a:t>
            </a:r>
            <a:r>
              <a:rPr lang="en" sz="1400"/>
              <a:t>turning</a:t>
            </a:r>
            <a:r>
              <a:rPr lang="en" sz="1400"/>
              <a:t> to blogs for help when their system states they are infected with the virus.</a:t>
            </a:r>
            <a:endParaRPr sz="1400"/>
          </a:p>
          <a:p>
            <a:pPr indent="-304800" lvl="1" marL="914400" rtl="0" algn="l">
              <a:spcBef>
                <a:spcPts val="0"/>
              </a:spcBef>
              <a:spcAft>
                <a:spcPts val="0"/>
              </a:spcAft>
              <a:buSzPts val="1200"/>
              <a:buChar char="○"/>
            </a:pPr>
            <a:r>
              <a:rPr lang="en" sz="1200"/>
              <a:t>However, there are many forms of scareware that will state someone has the ZeuS virus but they actually don’t.</a:t>
            </a:r>
            <a:endParaRPr sz="1200"/>
          </a:p>
        </p:txBody>
      </p:sp>
      <p:pic>
        <p:nvPicPr>
          <p:cNvPr id="187" name="Google Shape;187;p21"/>
          <p:cNvPicPr preferRelativeResize="0"/>
          <p:nvPr/>
        </p:nvPicPr>
        <p:blipFill>
          <a:blip r:embed="rId3">
            <a:alphaModFix/>
          </a:blip>
          <a:stretch>
            <a:fillRect/>
          </a:stretch>
        </p:blipFill>
        <p:spPr>
          <a:xfrm>
            <a:off x="3737900" y="2918066"/>
            <a:ext cx="2274374" cy="156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