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32.xml" ContentType="application/vnd.openxmlformats-officedocument.presentationml.notesSlide+xml"/>
  <Override PartName="/ppt/slideLayouts/slideLayout7.xml" ContentType="application/vnd.openxmlformats-officedocument.presentationml.slideLayout+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slideLayouts/slideLayout5.xml" ContentType="application/vnd.openxmlformats-officedocument.presentationml.slideLayout+xml"/>
  <Override PartName="/ppt/notesSlides/notesSlide3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7" r:id="rId2"/>
    <p:sldId id="3210" r:id="rId3"/>
    <p:sldId id="3200" r:id="rId4"/>
    <p:sldId id="3246" r:id="rId5"/>
    <p:sldId id="3247" r:id="rId6"/>
    <p:sldId id="3242" r:id="rId7"/>
    <p:sldId id="3253" r:id="rId8"/>
    <p:sldId id="3287" r:id="rId9"/>
    <p:sldId id="3292" r:id="rId10"/>
    <p:sldId id="3285" r:id="rId11"/>
    <p:sldId id="3291" r:id="rId12"/>
    <p:sldId id="3293" r:id="rId13"/>
    <p:sldId id="3289" r:id="rId14"/>
    <p:sldId id="3248" r:id="rId15"/>
    <p:sldId id="3249" r:id="rId16"/>
    <p:sldId id="3250" r:id="rId17"/>
    <p:sldId id="3267" r:id="rId18"/>
    <p:sldId id="3294" r:id="rId19"/>
    <p:sldId id="3251" r:id="rId20"/>
    <p:sldId id="3290" r:id="rId21"/>
    <p:sldId id="3252" r:id="rId22"/>
    <p:sldId id="3284" r:id="rId23"/>
    <p:sldId id="3286" r:id="rId24"/>
    <p:sldId id="3254" r:id="rId25"/>
    <p:sldId id="3255" r:id="rId26"/>
    <p:sldId id="3256" r:id="rId27"/>
    <p:sldId id="3257" r:id="rId28"/>
    <p:sldId id="3258" r:id="rId29"/>
    <p:sldId id="3259" r:id="rId30"/>
    <p:sldId id="3260" r:id="rId31"/>
    <p:sldId id="3262" r:id="rId32"/>
    <p:sldId id="3263" r:id="rId33"/>
    <p:sldId id="3264" r:id="rId34"/>
    <p:sldId id="3265" r:id="rId35"/>
    <p:sldId id="3266" r:id="rId36"/>
    <p:sldId id="3201" r:id="rId37"/>
    <p:sldId id="3268" r:id="rId38"/>
    <p:sldId id="3270" r:id="rId39"/>
    <p:sldId id="3271" r:id="rId40"/>
    <p:sldId id="3288" r:id="rId41"/>
    <p:sldId id="3272" r:id="rId42"/>
    <p:sldId id="3273" r:id="rId43"/>
    <p:sldId id="3274" r:id="rId44"/>
    <p:sldId id="3275" r:id="rId45"/>
    <p:sldId id="3276" r:id="rId46"/>
    <p:sldId id="3277" r:id="rId47"/>
    <p:sldId id="3278" r:id="rId48"/>
    <p:sldId id="3279" r:id="rId49"/>
    <p:sldId id="3280" r:id="rId50"/>
    <p:sldId id="3269" r:id="rId51"/>
    <p:sldId id="3234" r:id="rId52"/>
    <p:sldId id="3281" r:id="rId53"/>
    <p:sldId id="3282" r:id="rId54"/>
    <p:sldId id="3283" r:id="rId55"/>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4C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8" autoAdjust="0"/>
    <p:restoredTop sz="85242" autoAdjust="0"/>
  </p:normalViewPr>
  <p:slideViewPr>
    <p:cSldViewPr snapToGrid="0" snapToObjects="1">
      <p:cViewPr>
        <p:scale>
          <a:sx n="100" d="100"/>
          <a:sy n="100" d="100"/>
        </p:scale>
        <p:origin x="58" y="-278"/>
      </p:cViewPr>
      <p:guideLst/>
    </p:cSldViewPr>
  </p:slideViewPr>
  <p:outlineViewPr>
    <p:cViewPr>
      <p:scale>
        <a:sx n="33" d="100"/>
        <a:sy n="33" d="100"/>
      </p:scale>
      <p:origin x="0" y="-4874"/>
    </p:cViewPr>
  </p:outlineViewPr>
  <p:notesTextViewPr>
    <p:cViewPr>
      <p:scale>
        <a:sx n="1" d="1"/>
        <a:sy n="1" d="1"/>
      </p:scale>
      <p:origin x="0" y="0"/>
    </p:cViewPr>
  </p:notesTextViewPr>
  <p:sorterViewPr>
    <p:cViewPr>
      <p:scale>
        <a:sx n="73" d="100"/>
        <a:sy n="73" d="100"/>
      </p:scale>
      <p:origin x="0" y="-93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A18AC6C-3EE3-6740-B046-E28D1F540AC0}" type="datetimeFigureOut">
              <a:rPr lang="fr-FR" smtClean="0"/>
              <a:t>27/06/2022</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C4C4523-6AAA-B84F-9414-23C3ACB8DFF7}" type="slidenum">
              <a:rPr lang="fr-FR" smtClean="0"/>
              <a:t>‹N°›</a:t>
            </a:fld>
            <a:endParaRPr lang="fr-FR"/>
          </a:p>
        </p:txBody>
      </p:sp>
    </p:spTree>
    <p:extLst>
      <p:ext uri="{BB962C8B-B14F-4D97-AF65-F5344CB8AC3E}">
        <p14:creationId xmlns:p14="http://schemas.microsoft.com/office/powerpoint/2010/main" val="79032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6</a:t>
            </a:fld>
            <a:endParaRPr lang="fr-FR"/>
          </a:p>
        </p:txBody>
      </p:sp>
    </p:spTree>
    <p:extLst>
      <p:ext uri="{BB962C8B-B14F-4D97-AF65-F5344CB8AC3E}">
        <p14:creationId xmlns:p14="http://schemas.microsoft.com/office/powerpoint/2010/main" val="4158325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22</a:t>
            </a:fld>
            <a:endParaRPr lang="fr-FR"/>
          </a:p>
        </p:txBody>
      </p:sp>
    </p:spTree>
    <p:extLst>
      <p:ext uri="{BB962C8B-B14F-4D97-AF65-F5344CB8AC3E}">
        <p14:creationId xmlns:p14="http://schemas.microsoft.com/office/powerpoint/2010/main" val="1738400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23</a:t>
            </a:fld>
            <a:endParaRPr lang="fr-FR"/>
          </a:p>
        </p:txBody>
      </p:sp>
    </p:spTree>
    <p:extLst>
      <p:ext uri="{BB962C8B-B14F-4D97-AF65-F5344CB8AC3E}">
        <p14:creationId xmlns:p14="http://schemas.microsoft.com/office/powerpoint/2010/main" val="435104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24</a:t>
            </a:fld>
            <a:endParaRPr lang="fr-FR"/>
          </a:p>
        </p:txBody>
      </p:sp>
    </p:spTree>
    <p:extLst>
      <p:ext uri="{BB962C8B-B14F-4D97-AF65-F5344CB8AC3E}">
        <p14:creationId xmlns:p14="http://schemas.microsoft.com/office/powerpoint/2010/main" val="185427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25</a:t>
            </a:fld>
            <a:endParaRPr lang="fr-FR"/>
          </a:p>
        </p:txBody>
      </p:sp>
    </p:spTree>
    <p:extLst>
      <p:ext uri="{BB962C8B-B14F-4D97-AF65-F5344CB8AC3E}">
        <p14:creationId xmlns:p14="http://schemas.microsoft.com/office/powerpoint/2010/main" val="327543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26</a:t>
            </a:fld>
            <a:endParaRPr lang="fr-FR"/>
          </a:p>
        </p:txBody>
      </p:sp>
    </p:spTree>
    <p:extLst>
      <p:ext uri="{BB962C8B-B14F-4D97-AF65-F5344CB8AC3E}">
        <p14:creationId xmlns:p14="http://schemas.microsoft.com/office/powerpoint/2010/main" val="2204512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27</a:t>
            </a:fld>
            <a:endParaRPr lang="fr-FR"/>
          </a:p>
        </p:txBody>
      </p:sp>
    </p:spTree>
    <p:extLst>
      <p:ext uri="{BB962C8B-B14F-4D97-AF65-F5344CB8AC3E}">
        <p14:creationId xmlns:p14="http://schemas.microsoft.com/office/powerpoint/2010/main" val="65042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28</a:t>
            </a:fld>
            <a:endParaRPr lang="fr-FR"/>
          </a:p>
        </p:txBody>
      </p:sp>
    </p:spTree>
    <p:extLst>
      <p:ext uri="{BB962C8B-B14F-4D97-AF65-F5344CB8AC3E}">
        <p14:creationId xmlns:p14="http://schemas.microsoft.com/office/powerpoint/2010/main" val="3954206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29</a:t>
            </a:fld>
            <a:endParaRPr lang="fr-FR"/>
          </a:p>
        </p:txBody>
      </p:sp>
    </p:spTree>
    <p:extLst>
      <p:ext uri="{BB962C8B-B14F-4D97-AF65-F5344CB8AC3E}">
        <p14:creationId xmlns:p14="http://schemas.microsoft.com/office/powerpoint/2010/main" val="3901765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30</a:t>
            </a:fld>
            <a:endParaRPr lang="fr-FR"/>
          </a:p>
        </p:txBody>
      </p:sp>
    </p:spTree>
    <p:extLst>
      <p:ext uri="{BB962C8B-B14F-4D97-AF65-F5344CB8AC3E}">
        <p14:creationId xmlns:p14="http://schemas.microsoft.com/office/powerpoint/2010/main" val="2973249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31</a:t>
            </a:fld>
            <a:endParaRPr lang="fr-FR"/>
          </a:p>
        </p:txBody>
      </p:sp>
    </p:spTree>
    <p:extLst>
      <p:ext uri="{BB962C8B-B14F-4D97-AF65-F5344CB8AC3E}">
        <p14:creationId xmlns:p14="http://schemas.microsoft.com/office/powerpoint/2010/main" val="363241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7</a:t>
            </a:fld>
            <a:endParaRPr lang="fr-FR"/>
          </a:p>
        </p:txBody>
      </p:sp>
    </p:spTree>
    <p:extLst>
      <p:ext uri="{BB962C8B-B14F-4D97-AF65-F5344CB8AC3E}">
        <p14:creationId xmlns:p14="http://schemas.microsoft.com/office/powerpoint/2010/main" val="240254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32</a:t>
            </a:fld>
            <a:endParaRPr lang="fr-FR"/>
          </a:p>
        </p:txBody>
      </p:sp>
    </p:spTree>
    <p:extLst>
      <p:ext uri="{BB962C8B-B14F-4D97-AF65-F5344CB8AC3E}">
        <p14:creationId xmlns:p14="http://schemas.microsoft.com/office/powerpoint/2010/main" val="2647977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33</a:t>
            </a:fld>
            <a:endParaRPr lang="fr-FR"/>
          </a:p>
        </p:txBody>
      </p:sp>
    </p:spTree>
    <p:extLst>
      <p:ext uri="{BB962C8B-B14F-4D97-AF65-F5344CB8AC3E}">
        <p14:creationId xmlns:p14="http://schemas.microsoft.com/office/powerpoint/2010/main" val="794633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34</a:t>
            </a:fld>
            <a:endParaRPr lang="fr-FR"/>
          </a:p>
        </p:txBody>
      </p:sp>
    </p:spTree>
    <p:extLst>
      <p:ext uri="{BB962C8B-B14F-4D97-AF65-F5344CB8AC3E}">
        <p14:creationId xmlns:p14="http://schemas.microsoft.com/office/powerpoint/2010/main" val="166646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35</a:t>
            </a:fld>
            <a:endParaRPr lang="fr-FR"/>
          </a:p>
        </p:txBody>
      </p:sp>
    </p:spTree>
    <p:extLst>
      <p:ext uri="{BB962C8B-B14F-4D97-AF65-F5344CB8AC3E}">
        <p14:creationId xmlns:p14="http://schemas.microsoft.com/office/powerpoint/2010/main" val="685464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38</a:t>
            </a:fld>
            <a:endParaRPr lang="fr-FR"/>
          </a:p>
        </p:txBody>
      </p:sp>
    </p:spTree>
    <p:extLst>
      <p:ext uri="{BB962C8B-B14F-4D97-AF65-F5344CB8AC3E}">
        <p14:creationId xmlns:p14="http://schemas.microsoft.com/office/powerpoint/2010/main" val="119715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39</a:t>
            </a:fld>
            <a:endParaRPr lang="fr-FR"/>
          </a:p>
        </p:txBody>
      </p:sp>
    </p:spTree>
    <p:extLst>
      <p:ext uri="{BB962C8B-B14F-4D97-AF65-F5344CB8AC3E}">
        <p14:creationId xmlns:p14="http://schemas.microsoft.com/office/powerpoint/2010/main" val="186498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41</a:t>
            </a:fld>
            <a:endParaRPr lang="fr-FR"/>
          </a:p>
        </p:txBody>
      </p:sp>
    </p:spTree>
    <p:extLst>
      <p:ext uri="{BB962C8B-B14F-4D97-AF65-F5344CB8AC3E}">
        <p14:creationId xmlns:p14="http://schemas.microsoft.com/office/powerpoint/2010/main" val="1582857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42</a:t>
            </a:fld>
            <a:endParaRPr lang="fr-FR"/>
          </a:p>
        </p:txBody>
      </p:sp>
    </p:spTree>
    <p:extLst>
      <p:ext uri="{BB962C8B-B14F-4D97-AF65-F5344CB8AC3E}">
        <p14:creationId xmlns:p14="http://schemas.microsoft.com/office/powerpoint/2010/main" val="2025863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43</a:t>
            </a:fld>
            <a:endParaRPr lang="fr-FR"/>
          </a:p>
        </p:txBody>
      </p:sp>
    </p:spTree>
    <p:extLst>
      <p:ext uri="{BB962C8B-B14F-4D97-AF65-F5344CB8AC3E}">
        <p14:creationId xmlns:p14="http://schemas.microsoft.com/office/powerpoint/2010/main" val="2860022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44</a:t>
            </a:fld>
            <a:endParaRPr lang="fr-FR"/>
          </a:p>
        </p:txBody>
      </p:sp>
    </p:spTree>
    <p:extLst>
      <p:ext uri="{BB962C8B-B14F-4D97-AF65-F5344CB8AC3E}">
        <p14:creationId xmlns:p14="http://schemas.microsoft.com/office/powerpoint/2010/main" val="2290764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10</a:t>
            </a:fld>
            <a:endParaRPr lang="fr-FR"/>
          </a:p>
        </p:txBody>
      </p:sp>
    </p:spTree>
    <p:extLst>
      <p:ext uri="{BB962C8B-B14F-4D97-AF65-F5344CB8AC3E}">
        <p14:creationId xmlns:p14="http://schemas.microsoft.com/office/powerpoint/2010/main" val="1602519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45</a:t>
            </a:fld>
            <a:endParaRPr lang="fr-FR"/>
          </a:p>
        </p:txBody>
      </p:sp>
    </p:spTree>
    <p:extLst>
      <p:ext uri="{BB962C8B-B14F-4D97-AF65-F5344CB8AC3E}">
        <p14:creationId xmlns:p14="http://schemas.microsoft.com/office/powerpoint/2010/main" val="3297493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46</a:t>
            </a:fld>
            <a:endParaRPr lang="fr-FR"/>
          </a:p>
        </p:txBody>
      </p:sp>
    </p:spTree>
    <p:extLst>
      <p:ext uri="{BB962C8B-B14F-4D97-AF65-F5344CB8AC3E}">
        <p14:creationId xmlns:p14="http://schemas.microsoft.com/office/powerpoint/2010/main" val="3584025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47</a:t>
            </a:fld>
            <a:endParaRPr lang="fr-FR"/>
          </a:p>
        </p:txBody>
      </p:sp>
    </p:spTree>
    <p:extLst>
      <p:ext uri="{BB962C8B-B14F-4D97-AF65-F5344CB8AC3E}">
        <p14:creationId xmlns:p14="http://schemas.microsoft.com/office/powerpoint/2010/main" val="3046634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48</a:t>
            </a:fld>
            <a:endParaRPr lang="fr-FR"/>
          </a:p>
        </p:txBody>
      </p:sp>
    </p:spTree>
    <p:extLst>
      <p:ext uri="{BB962C8B-B14F-4D97-AF65-F5344CB8AC3E}">
        <p14:creationId xmlns:p14="http://schemas.microsoft.com/office/powerpoint/2010/main" val="3824617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49</a:t>
            </a:fld>
            <a:endParaRPr lang="fr-FR"/>
          </a:p>
        </p:txBody>
      </p:sp>
    </p:spTree>
    <p:extLst>
      <p:ext uri="{BB962C8B-B14F-4D97-AF65-F5344CB8AC3E}">
        <p14:creationId xmlns:p14="http://schemas.microsoft.com/office/powerpoint/2010/main" val="225616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14</a:t>
            </a:fld>
            <a:endParaRPr lang="fr-FR"/>
          </a:p>
        </p:txBody>
      </p:sp>
    </p:spTree>
    <p:extLst>
      <p:ext uri="{BB962C8B-B14F-4D97-AF65-F5344CB8AC3E}">
        <p14:creationId xmlns:p14="http://schemas.microsoft.com/office/powerpoint/2010/main" val="210120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15</a:t>
            </a:fld>
            <a:endParaRPr lang="fr-FR"/>
          </a:p>
        </p:txBody>
      </p:sp>
    </p:spTree>
    <p:extLst>
      <p:ext uri="{BB962C8B-B14F-4D97-AF65-F5344CB8AC3E}">
        <p14:creationId xmlns:p14="http://schemas.microsoft.com/office/powerpoint/2010/main" val="15213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16</a:t>
            </a:fld>
            <a:endParaRPr lang="fr-FR"/>
          </a:p>
        </p:txBody>
      </p:sp>
    </p:spTree>
    <p:extLst>
      <p:ext uri="{BB962C8B-B14F-4D97-AF65-F5344CB8AC3E}">
        <p14:creationId xmlns:p14="http://schemas.microsoft.com/office/powerpoint/2010/main" val="69612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17</a:t>
            </a:fld>
            <a:endParaRPr lang="fr-FR"/>
          </a:p>
        </p:txBody>
      </p:sp>
    </p:spTree>
    <p:extLst>
      <p:ext uri="{BB962C8B-B14F-4D97-AF65-F5344CB8AC3E}">
        <p14:creationId xmlns:p14="http://schemas.microsoft.com/office/powerpoint/2010/main" val="1654571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19</a:t>
            </a:fld>
            <a:endParaRPr lang="fr-FR"/>
          </a:p>
        </p:txBody>
      </p:sp>
    </p:spTree>
    <p:extLst>
      <p:ext uri="{BB962C8B-B14F-4D97-AF65-F5344CB8AC3E}">
        <p14:creationId xmlns:p14="http://schemas.microsoft.com/office/powerpoint/2010/main" val="300804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4C4523-6AAA-B84F-9414-23C3ACB8DFF7}" type="slidenum">
              <a:rPr lang="fr-FR" smtClean="0"/>
              <a:t>21</a:t>
            </a:fld>
            <a:endParaRPr lang="fr-FR"/>
          </a:p>
        </p:txBody>
      </p:sp>
    </p:spTree>
    <p:extLst>
      <p:ext uri="{BB962C8B-B14F-4D97-AF65-F5344CB8AC3E}">
        <p14:creationId xmlns:p14="http://schemas.microsoft.com/office/powerpoint/2010/main" val="4060799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0200" y="177800"/>
            <a:ext cx="11521440" cy="6480048"/>
          </a:xfrm>
          <a:prstGeom prst="rect">
            <a:avLst/>
          </a:prstGeom>
        </p:spPr>
      </p:pic>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s">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348" y="0"/>
            <a:ext cx="12193436" cy="6858001"/>
          </a:xfrm>
          <a:prstGeom prst="rect">
            <a:avLst/>
          </a:prstGeom>
        </p:spPr>
      </p:pic>
      <p:sp>
        <p:nvSpPr>
          <p:cNvPr id="18"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19"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20"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23" name="Espace réservé du texte 22"/>
          <p:cNvSpPr>
            <a:spLocks noGrp="1"/>
          </p:cNvSpPr>
          <p:nvPr>
            <p:ph type="body" sz="quarter" idx="13" hasCustomPrompt="1"/>
          </p:nvPr>
        </p:nvSpPr>
        <p:spPr>
          <a:xfrm>
            <a:off x="1374914" y="719357"/>
            <a:ext cx="9355138" cy="1025525"/>
          </a:xfrm>
        </p:spPr>
        <p:txBody>
          <a:bodyPr/>
          <a:lstStyle>
            <a:lvl1pPr marL="0" indent="0">
              <a:lnSpc>
                <a:spcPct val="100000"/>
              </a:lnSpc>
              <a:spcBef>
                <a:spcPts val="0"/>
              </a:spcBef>
              <a:buNone/>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
        <p:nvSpPr>
          <p:cNvPr id="26"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latin typeface="Arial" charset="0"/>
                <a:ea typeface="Arial" charset="0"/>
                <a:cs typeface="Arial" charset="0"/>
              </a:defRPr>
            </a:lvl1pPr>
            <a:lvl2pPr marL="457200" indent="0">
              <a:buFont typeface="Wingdings" charset="2"/>
              <a:buNone/>
              <a:defRPr sz="1600">
                <a:latin typeface="Arial" charset="0"/>
                <a:ea typeface="Arial" charset="0"/>
                <a:cs typeface="Arial" charset="0"/>
              </a:defRPr>
            </a:lvl2pPr>
          </a:lstStyle>
          <a:p>
            <a:pPr lvl="0"/>
            <a:r>
              <a:rPr lang="fr-FR" dirty="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s">
    <p:spTree>
      <p:nvGrpSpPr>
        <p:cNvPr id="1" name=""/>
        <p:cNvGrpSpPr/>
        <p:nvPr/>
      </p:nvGrpSpPr>
      <p:grpSpPr>
        <a:xfrm>
          <a:off x="0" y="0"/>
          <a:ext cx="0" cy="0"/>
          <a:chOff x="0" y="0"/>
          <a:chExt cx="0" cy="0"/>
        </a:xfrm>
      </p:grpSpPr>
      <p:sp>
        <p:nvSpPr>
          <p:cNvPr id="18"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19"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20"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23" name="Espace réservé du texte 22"/>
          <p:cNvSpPr>
            <a:spLocks noGrp="1"/>
          </p:cNvSpPr>
          <p:nvPr>
            <p:ph type="body" sz="quarter" idx="13" hasCustomPrompt="1"/>
          </p:nvPr>
        </p:nvSpPr>
        <p:spPr>
          <a:xfrm>
            <a:off x="1374914" y="719357"/>
            <a:ext cx="9355138" cy="1025525"/>
          </a:xfrm>
        </p:spPr>
        <p:txBody>
          <a:bodyPr/>
          <a:lstStyle>
            <a:lvl1pPr marL="0" indent="0">
              <a:lnSpc>
                <a:spcPct val="100000"/>
              </a:lnSpc>
              <a:spcBef>
                <a:spcPts val="0"/>
              </a:spcBef>
              <a:buNone/>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
        <p:nvSpPr>
          <p:cNvPr id="26"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latin typeface="Arial" charset="0"/>
                <a:ea typeface="Arial" charset="0"/>
                <a:cs typeface="Arial" charset="0"/>
              </a:defRPr>
            </a:lvl1pPr>
            <a:lvl2pPr marL="457200" indent="0">
              <a:buFont typeface="Wingdings" charset="2"/>
              <a:buNone/>
              <a:defRPr sz="1600">
                <a:latin typeface="Arial" charset="0"/>
                <a:ea typeface="Arial" charset="0"/>
                <a:cs typeface="Arial" charset="0"/>
              </a:defRPr>
            </a:lvl2pPr>
          </a:lstStyle>
          <a:p>
            <a:pPr lvl="0"/>
            <a:r>
              <a:rPr lang="fr-FR" dirty="0"/>
              <a:t>Cliquez pour modifier les styles du texte du masque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s">
    <p:spTree>
      <p:nvGrpSpPr>
        <p:cNvPr id="1" name=""/>
        <p:cNvGrpSpPr/>
        <p:nvPr/>
      </p:nvGrpSpPr>
      <p:grpSpPr>
        <a:xfrm>
          <a:off x="0" y="0"/>
          <a:ext cx="0" cy="0"/>
          <a:chOff x="0" y="0"/>
          <a:chExt cx="0" cy="0"/>
        </a:xfrm>
      </p:grpSpPr>
      <p:sp>
        <p:nvSpPr>
          <p:cNvPr id="18"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19"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20"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23" name="Espace réservé du texte 22"/>
          <p:cNvSpPr>
            <a:spLocks noGrp="1"/>
          </p:cNvSpPr>
          <p:nvPr>
            <p:ph type="body" sz="quarter" idx="13" hasCustomPrompt="1"/>
          </p:nvPr>
        </p:nvSpPr>
        <p:spPr>
          <a:xfrm>
            <a:off x="1374914" y="719357"/>
            <a:ext cx="9355138" cy="1025525"/>
          </a:xfrm>
        </p:spPr>
        <p:txBody>
          <a:bodyPr/>
          <a:lstStyle>
            <a:lvl1pPr marL="0" indent="0">
              <a:lnSpc>
                <a:spcPct val="100000"/>
              </a:lnSpc>
              <a:spcBef>
                <a:spcPts val="0"/>
              </a:spcBef>
              <a:buNone/>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
        <p:nvSpPr>
          <p:cNvPr id="26"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latin typeface="Arial" charset="0"/>
                <a:ea typeface="Arial" charset="0"/>
                <a:cs typeface="Arial" charset="0"/>
              </a:defRPr>
            </a:lvl1pPr>
            <a:lvl2pPr marL="457200" indent="0">
              <a:buFont typeface="Wingdings" charset="2"/>
              <a:buNone/>
              <a:defRPr sz="1600">
                <a:latin typeface="Arial" charset="0"/>
                <a:ea typeface="Arial" charset="0"/>
                <a:cs typeface="Arial" charset="0"/>
              </a:defRPr>
            </a:lvl2pPr>
          </a:lstStyle>
          <a:p>
            <a:pPr lvl="0"/>
            <a:r>
              <a:rPr lang="fr-FR" dirty="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pic>
        <p:nvPicPr>
          <p:cNvPr id="2" name="Image 1"/>
          <p:cNvPicPr>
            <a:picLocks noChangeAspect="1"/>
          </p:cNvPicPr>
          <p:nvPr userDrawn="1"/>
        </p:nvPicPr>
        <p:blipFill rotWithShape="1">
          <a:blip r:embed="rId2">
            <a:extLst>
              <a:ext uri="{28A0092B-C50C-407E-A947-70E740481C1C}">
                <a14:useLocalDpi xmlns:a14="http://schemas.microsoft.com/office/drawing/2010/main" val="0"/>
              </a:ext>
            </a:extLst>
          </a:blip>
          <a:srcRect l="3051" t="8885" b="408"/>
          <a:stretch/>
        </p:blipFill>
        <p:spPr>
          <a:xfrm>
            <a:off x="-7976" y="0"/>
            <a:ext cx="12199976" cy="6858000"/>
          </a:xfrm>
          <a:prstGeom prst="rect">
            <a:avLst/>
          </a:prstGeom>
        </p:spPr>
      </p:pic>
      <p:sp>
        <p:nvSpPr>
          <p:cNvPr id="5" name="Espace réservé de la date 3"/>
          <p:cNvSpPr>
            <a:spLocks noGrp="1"/>
          </p:cNvSpPr>
          <p:nvPr>
            <p:ph type="dt" sz="half" idx="10"/>
          </p:nvPr>
        </p:nvSpPr>
        <p:spPr>
          <a:xfrm>
            <a:off x="215348" y="6355545"/>
            <a:ext cx="818322" cy="365125"/>
          </a:xfrm>
        </p:spPr>
        <p:txBody>
          <a:bodyPr/>
          <a:lstStyle>
            <a:lvl1pPr>
              <a:defRPr sz="900">
                <a:latin typeface="Arial" charset="0"/>
                <a:ea typeface="Arial" charset="0"/>
                <a:cs typeface="Arial" charset="0"/>
              </a:defRPr>
            </a:lvl1pPr>
          </a:lstStyle>
          <a:p>
            <a:fld id="{BECA86EB-5B45-4145-8203-956D8ED4AFC9}" type="datetimeFigureOut">
              <a:rPr lang="fr-FR" smtClean="0"/>
              <a:pPr/>
              <a:t>27/06/2022</a:t>
            </a:fld>
            <a:endParaRPr lang="fr-FR" dirty="0"/>
          </a:p>
        </p:txBody>
      </p:sp>
      <p:sp>
        <p:nvSpPr>
          <p:cNvPr id="6" name="Espace réservé du pied de page 4"/>
          <p:cNvSpPr>
            <a:spLocks noGrp="1"/>
          </p:cNvSpPr>
          <p:nvPr>
            <p:ph type="ftr" sz="quarter" idx="11"/>
          </p:nvPr>
        </p:nvSpPr>
        <p:spPr>
          <a:xfrm>
            <a:off x="1033669" y="6359018"/>
            <a:ext cx="2763079" cy="361652"/>
          </a:xfrm>
        </p:spPr>
        <p:txBody>
          <a:bodyPr/>
          <a:lstStyle>
            <a:lvl1pPr algn="l">
              <a:defRPr sz="900">
                <a:latin typeface="Arial" charset="0"/>
                <a:ea typeface="Arial" charset="0"/>
                <a:cs typeface="Arial" charset="0"/>
              </a:defRPr>
            </a:lvl1pPr>
          </a:lstStyle>
          <a:p>
            <a:r>
              <a:rPr lang="fr-FR" dirty="0"/>
              <a:t>The </a:t>
            </a:r>
            <a:r>
              <a:rPr lang="fr-FR" dirty="0" err="1"/>
              <a:t>Experiensales</a:t>
            </a:r>
            <a:r>
              <a:rPr lang="fr-FR" dirty="0"/>
              <a:t> Agency</a:t>
            </a:r>
          </a:p>
        </p:txBody>
      </p:sp>
      <p:sp>
        <p:nvSpPr>
          <p:cNvPr id="7" name="Espace réservé du numéro de diapositive 5"/>
          <p:cNvSpPr>
            <a:spLocks noGrp="1"/>
          </p:cNvSpPr>
          <p:nvPr>
            <p:ph type="sldNum" sz="quarter" idx="12"/>
          </p:nvPr>
        </p:nvSpPr>
        <p:spPr>
          <a:xfrm>
            <a:off x="9140688" y="6355544"/>
            <a:ext cx="2743200" cy="365125"/>
          </a:xfrm>
        </p:spPr>
        <p:txBody>
          <a:bodyPr/>
          <a:lstStyle>
            <a:lvl1pPr>
              <a:defRPr sz="900">
                <a:latin typeface="Arial" charset="0"/>
                <a:ea typeface="Arial" charset="0"/>
                <a:cs typeface="Arial" charset="0"/>
              </a:defRPr>
            </a:lvl1pPr>
          </a:lstStyle>
          <a:p>
            <a:fld id="{64F047EC-53C4-4F44-A0B1-1FF9E1EC2008}" type="slidenum">
              <a:rPr lang="fr-FR" smtClean="0"/>
              <a:pPr/>
              <a:t>‹N°›</a:t>
            </a:fld>
            <a:endParaRPr lang="fr-FR" dirty="0"/>
          </a:p>
        </p:txBody>
      </p:sp>
      <p:sp>
        <p:nvSpPr>
          <p:cNvPr id="12" name="Espace réservé du texte 25"/>
          <p:cNvSpPr>
            <a:spLocks noGrp="1"/>
          </p:cNvSpPr>
          <p:nvPr>
            <p:ph type="body" sz="quarter" idx="14"/>
          </p:nvPr>
        </p:nvSpPr>
        <p:spPr>
          <a:xfrm>
            <a:off x="1374775" y="1958975"/>
            <a:ext cx="9355138" cy="3789363"/>
          </a:xfrm>
        </p:spPr>
        <p:txBody>
          <a:bodyPr>
            <a:normAutofit/>
          </a:bodyPr>
          <a:lstStyle>
            <a:lvl1pPr marL="0" indent="0">
              <a:buFont typeface="Wingdings" charset="2"/>
              <a:buNone/>
              <a:defRPr sz="1800">
                <a:solidFill>
                  <a:schemeClr val="bg1"/>
                </a:solidFill>
                <a:latin typeface="Arial" charset="0"/>
                <a:ea typeface="Arial" charset="0"/>
                <a:cs typeface="Arial" charset="0"/>
              </a:defRPr>
            </a:lvl1pPr>
            <a:lvl2pPr marL="685800" indent="-228600">
              <a:buFont typeface="Wingdings" charset="2"/>
              <a:buChar char="§"/>
              <a:defRPr sz="1600">
                <a:solidFill>
                  <a:schemeClr val="bg1"/>
                </a:solidFill>
                <a:latin typeface="Arial" charset="0"/>
                <a:ea typeface="Arial" charset="0"/>
                <a:cs typeface="Arial" charset="0"/>
              </a:defRPr>
            </a:lvl2pPr>
          </a:lstStyle>
          <a:p>
            <a:pPr lvl="0"/>
            <a:r>
              <a:rPr lang="fr-FR" dirty="0"/>
              <a:t>Cliquez pour modifier les styles du texte du masque</a:t>
            </a:r>
          </a:p>
        </p:txBody>
      </p:sp>
      <p:sp>
        <p:nvSpPr>
          <p:cNvPr id="14" name="Espace réservé du texte 13"/>
          <p:cNvSpPr>
            <a:spLocks noGrp="1"/>
          </p:cNvSpPr>
          <p:nvPr>
            <p:ph type="body" sz="quarter" idx="15" hasCustomPrompt="1"/>
          </p:nvPr>
        </p:nvSpPr>
        <p:spPr>
          <a:xfrm>
            <a:off x="1374775" y="815169"/>
            <a:ext cx="9355138" cy="1006475"/>
          </a:xfrm>
        </p:spPr>
        <p:txBody>
          <a:bodyPr/>
          <a:lstStyle>
            <a:lvl1pPr marL="0" indent="0">
              <a:buNone/>
              <a:defRPr>
                <a:solidFill>
                  <a:schemeClr val="bg1"/>
                </a:solidFill>
              </a:defRPr>
            </a:lvl1pPr>
          </a:lstStyle>
          <a:p>
            <a:r>
              <a:rPr lang="fr-FR" sz="2800" b="1" cap="all" baseline="0" dirty="0">
                <a:solidFill>
                  <a:schemeClr val="tx1"/>
                </a:solidFill>
                <a:latin typeface="Arial" charset="0"/>
                <a:ea typeface="Arial" charset="0"/>
                <a:cs typeface="Arial" charset="0"/>
              </a:rPr>
              <a:t>TITRE</a:t>
            </a:r>
          </a:p>
          <a:p>
            <a:r>
              <a:rPr lang="fr-FR" sz="2800" cap="all" baseline="0" dirty="0">
                <a:solidFill>
                  <a:schemeClr val="tx1"/>
                </a:solidFill>
                <a:latin typeface="Arial" charset="0"/>
                <a:ea typeface="Arial" charset="0"/>
                <a:cs typeface="Arial" charset="0"/>
              </a:rPr>
              <a:t>SOUS TITRE</a:t>
            </a:r>
            <a:endParaRPr lang="fr-FR" sz="2400" cap="all" baseline="0" dirty="0">
              <a:solidFill>
                <a:schemeClr val="tx1"/>
              </a:solidFill>
              <a:latin typeface="Arial" charset="0"/>
              <a:ea typeface="Arial" charset="0"/>
              <a:cs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434" cy="6858000"/>
          </a:xfrm>
          <a:prstGeom prst="rect">
            <a:avLst/>
          </a:prstGeom>
        </p:spPr>
      </p:pic>
      <p:sp>
        <p:nvSpPr>
          <p:cNvPr id="3" name="Rectangle 2"/>
          <p:cNvSpPr/>
          <p:nvPr userDrawn="1"/>
        </p:nvSpPr>
        <p:spPr>
          <a:xfrm>
            <a:off x="0" y="2537927"/>
            <a:ext cx="12192000" cy="1660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dirty="0">
                <a:solidFill>
                  <a:schemeClr val="bg1"/>
                </a:solidFill>
                <a:latin typeface="Arial" charset="0"/>
                <a:ea typeface="Arial" charset="0"/>
                <a:cs typeface="Arial" charset="0"/>
              </a:rPr>
              <a:t>Merci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A86EB-5B45-4145-8203-956D8ED4AFC9}" type="datetimeFigureOut">
              <a:rPr lang="fr-FR" smtClean="0"/>
              <a:t>27/06/2022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047EC-53C4-4F44-A0B1-1FF9E1EC2008}" type="slidenum">
              <a:rPr lang="fr-FR" smtClean="0"/>
              <a:t>‹N°›</a:t>
            </a:fld>
            <a:endParaRPr lang="fr-FR"/>
          </a:p>
        </p:txBody>
      </p:sp>
    </p:spTree>
    <p:extLst>
      <p:ext uri="{BB962C8B-B14F-4D97-AF65-F5344CB8AC3E}">
        <p14:creationId xmlns:p14="http://schemas.microsoft.com/office/powerpoint/2010/main" val="1918856657"/>
      </p:ext>
    </p:extLst>
  </p:cSld>
  <p:clrMap bg1="lt1" tx1="dk1" bg2="lt2" tx2="dk2" accent1="accent1" accent2="accent2" accent3="accent3" accent4="accent4" accent5="accent5" accent6="accent6" hlink="hlink" folHlink="folHlink"/>
  <p:sldLayoutIdLst>
    <p:sldLayoutId id="2147483651" r:id="rId1"/>
    <p:sldLayoutId id="2147483653" r:id="rId2"/>
    <p:sldLayoutId id="2147483652" r:id="rId3"/>
    <p:sldLayoutId id="2147483656" r:id="rId4"/>
    <p:sldLayoutId id="2147483657" r:id="rId5"/>
    <p:sldLayoutId id="2147483655"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fr/question-point-d-interrogation-1015308/" TargetMode="External"/><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fr/question-point-d-interrogation-1015308/" TargetMode="External"/><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D08BE-A84C-644C-81F2-911B22E1726A}"/>
              </a:ext>
            </a:extLst>
          </p:cNvPr>
          <p:cNvSpPr/>
          <p:nvPr/>
        </p:nvSpPr>
        <p:spPr>
          <a:xfrm>
            <a:off x="5334000" y="1768760"/>
            <a:ext cx="6534150" cy="4370427"/>
          </a:xfrm>
          <a:prstGeom prst="rect">
            <a:avLst/>
          </a:prstGeom>
        </p:spPr>
        <p:txBody>
          <a:bodyPr wrap="square">
            <a:spAutoFit/>
          </a:bodyPr>
          <a:lstStyle/>
          <a:p>
            <a:pPr algn="ctr"/>
            <a:r>
              <a:rPr lang="fr-FR" sz="4600" b="1" dirty="0">
                <a:latin typeface="Futura Medium" panose="020B0602020204020303" pitchFamily="34" charset="-79"/>
                <a:cs typeface="Futura Medium" panose="020B0602020204020303" pitchFamily="34" charset="-79"/>
              </a:rPr>
              <a:t>BREAKERS</a:t>
            </a:r>
          </a:p>
          <a:p>
            <a:pPr algn="ctr"/>
            <a:r>
              <a:rPr lang="fr-FR" sz="4600" b="1" dirty="0">
                <a:latin typeface="Futura Medium" panose="020B0602020204020303" pitchFamily="34" charset="-79"/>
                <a:cs typeface="Futura Medium" panose="020B0602020204020303" pitchFamily="34" charset="-79"/>
              </a:rPr>
              <a:t>pour </a:t>
            </a:r>
            <a:r>
              <a:rPr lang="fr-FR" sz="4600" b="1" cap="all" dirty="0" err="1">
                <a:latin typeface="Futura Medium" panose="020B0602020204020303" pitchFamily="34" charset="-79"/>
                <a:cs typeface="Futura Medium" panose="020B0602020204020303" pitchFamily="34" charset="-79"/>
              </a:rPr>
              <a:t>pariès</a:t>
            </a:r>
            <a:endParaRPr lang="fr-FR" sz="4600" b="1" cap="all" dirty="0">
              <a:latin typeface="Futura Medium" panose="020B0602020204020303" pitchFamily="34" charset="-79"/>
              <a:cs typeface="Futura Medium" panose="020B0602020204020303" pitchFamily="34" charset="-79"/>
            </a:endParaRPr>
          </a:p>
          <a:p>
            <a:pPr algn="ctr"/>
            <a:endParaRPr lang="fr-FR" sz="2400" b="1" dirty="0">
              <a:latin typeface="Futura Medium" panose="020B0602020204020303" pitchFamily="34" charset="-79"/>
              <a:cs typeface="Futura Medium" panose="020B0602020204020303" pitchFamily="34" charset="-79"/>
            </a:endParaRPr>
          </a:p>
          <a:p>
            <a:pPr algn="ctr"/>
            <a:r>
              <a:rPr lang="fr-FR" sz="2400" b="1" dirty="0">
                <a:latin typeface="Futura Medium" panose="020B0602020204020303" pitchFamily="34" charset="-79"/>
                <a:cs typeface="Futura Medium" panose="020B0602020204020303" pitchFamily="34" charset="-79"/>
              </a:rPr>
              <a:t>Analyse des réponses à l’enquête</a:t>
            </a:r>
          </a:p>
          <a:p>
            <a:pPr algn="ctr"/>
            <a:r>
              <a:rPr lang="fr-FR" sz="2400" b="1" dirty="0">
                <a:latin typeface="Futura Medium" panose="020B0602020204020303" pitchFamily="34" charset="-79"/>
                <a:cs typeface="Futura Medium" panose="020B0602020204020303" pitchFamily="34" charset="-79"/>
              </a:rPr>
              <a:t>auprès des clients de 5 boutiques</a:t>
            </a:r>
          </a:p>
          <a:p>
            <a:pPr algn="ctr"/>
            <a:r>
              <a:rPr lang="fr-FR" sz="2400" b="1" dirty="0">
                <a:latin typeface="Futura Medium" panose="020B0602020204020303" pitchFamily="34" charset="-79"/>
                <a:cs typeface="Futura Medium" panose="020B0602020204020303" pitchFamily="34" charset="-79"/>
              </a:rPr>
              <a:t>- V3 -</a:t>
            </a: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endParaRPr lang="fr-FR" dirty="0">
              <a:latin typeface="Futura Medium" panose="020B0602020204020303" pitchFamily="34" charset="-79"/>
              <a:cs typeface="Futura Medium" panose="020B0602020204020303" pitchFamily="34" charset="-79"/>
            </a:endParaRPr>
          </a:p>
          <a:p>
            <a:pPr algn="ctr"/>
            <a:r>
              <a:rPr lang="fr-FR" dirty="0">
                <a:latin typeface="Futura Medium" panose="020B0602020204020303" pitchFamily="34" charset="-79"/>
                <a:cs typeface="Futura Medium" panose="020B0602020204020303" pitchFamily="34" charset="-79"/>
              </a:rPr>
              <a:t>15 juin 2022</a:t>
            </a:r>
          </a:p>
        </p:txBody>
      </p:sp>
    </p:spTree>
    <p:extLst>
      <p:ext uri="{BB962C8B-B14F-4D97-AF65-F5344CB8AC3E}">
        <p14:creationId xmlns:p14="http://schemas.microsoft.com/office/powerpoint/2010/main" val="384571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l’âge et du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répartition entre les tranches d’âge est quasiment la même entre les clients locaux et les autres.</a:t>
            </a:r>
            <a:endParaRPr lang="fr-FR" sz="2000" i="1" dirty="0"/>
          </a:p>
          <a:p>
            <a:endParaRPr lang="fr-FR" sz="2000" dirty="0"/>
          </a:p>
        </p:txBody>
      </p:sp>
      <p:pic>
        <p:nvPicPr>
          <p:cNvPr id="4" name="Image 3">
            <a:extLst>
              <a:ext uri="{FF2B5EF4-FFF2-40B4-BE49-F238E27FC236}">
                <a16:creationId xmlns:a16="http://schemas.microsoft.com/office/drawing/2014/main" id="{D957E847-8AA7-0365-5285-3A7E01BE4A0A}"/>
              </a:ext>
            </a:extLst>
          </p:cNvPr>
          <p:cNvPicPr>
            <a:picLocks noChangeAspect="1"/>
          </p:cNvPicPr>
          <p:nvPr/>
        </p:nvPicPr>
        <p:blipFill>
          <a:blip r:embed="rId3"/>
          <a:stretch>
            <a:fillRect/>
          </a:stretch>
        </p:blipFill>
        <p:spPr>
          <a:xfrm>
            <a:off x="5149322" y="1376582"/>
            <a:ext cx="6775240" cy="4427318"/>
          </a:xfrm>
          <a:prstGeom prst="rect">
            <a:avLst/>
          </a:prstGeom>
          <a:ln>
            <a:solidFill>
              <a:schemeClr val="tx1"/>
            </a:solidFill>
          </a:ln>
        </p:spPr>
      </p:pic>
    </p:spTree>
    <p:extLst>
      <p:ext uri="{BB962C8B-B14F-4D97-AF65-F5344CB8AC3E}">
        <p14:creationId xmlns:p14="http://schemas.microsoft.com/office/powerpoint/2010/main" val="379435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4F19D80-2D28-4AC5-9EC4-9D94EEB61684}"/>
              </a:ext>
            </a:extLst>
          </p:cNvPr>
          <p:cNvSpPr>
            <a:spLocks noGrp="1"/>
          </p:cNvSpPr>
          <p:nvPr>
            <p:ph type="body" sz="quarter" idx="13"/>
          </p:nvPr>
        </p:nvSpPr>
        <p:spPr/>
        <p:txBody>
          <a:bodyPr/>
          <a:lstStyle/>
          <a:p>
            <a:r>
              <a:rPr lang="fr-FR" b="1" dirty="0">
                <a:solidFill>
                  <a:srgbClr val="F24C36"/>
                </a:solidFill>
              </a:rPr>
              <a:t>Point sur l’âge de nos répondants</a:t>
            </a:r>
          </a:p>
        </p:txBody>
      </p:sp>
      <p:graphicFrame>
        <p:nvGraphicFramePr>
          <p:cNvPr id="4" name="Tableau 3">
            <a:extLst>
              <a:ext uri="{FF2B5EF4-FFF2-40B4-BE49-F238E27FC236}">
                <a16:creationId xmlns:a16="http://schemas.microsoft.com/office/drawing/2014/main" id="{7454F2C4-B19E-47BD-85A0-0E5428EB01E8}"/>
              </a:ext>
            </a:extLst>
          </p:cNvPr>
          <p:cNvGraphicFramePr>
            <a:graphicFrameLocks noGrp="1"/>
          </p:cNvGraphicFramePr>
          <p:nvPr>
            <p:extLst>
              <p:ext uri="{D42A27DB-BD31-4B8C-83A1-F6EECF244321}">
                <p14:modId xmlns:p14="http://schemas.microsoft.com/office/powerpoint/2010/main" val="16483098"/>
              </p:ext>
            </p:extLst>
          </p:nvPr>
        </p:nvGraphicFramePr>
        <p:xfrm>
          <a:off x="1701260" y="1741928"/>
          <a:ext cx="8128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4458675"/>
                    </a:ext>
                  </a:extLst>
                </a:gridCol>
                <a:gridCol w="4064000">
                  <a:extLst>
                    <a:ext uri="{9D8B030D-6E8A-4147-A177-3AD203B41FA5}">
                      <a16:colId xmlns:a16="http://schemas.microsoft.com/office/drawing/2014/main" val="3039713063"/>
                    </a:ext>
                  </a:extLst>
                </a:gridCol>
              </a:tblGrid>
              <a:tr h="370840">
                <a:tc>
                  <a:txBody>
                    <a:bodyPr/>
                    <a:lstStyle/>
                    <a:p>
                      <a:pPr algn="ctr"/>
                      <a:r>
                        <a:rPr lang="fr-FR" dirty="0">
                          <a:solidFill>
                            <a:schemeClr val="tx2"/>
                          </a:solidFill>
                        </a:rPr>
                        <a:t>RISQUES</a:t>
                      </a:r>
                    </a:p>
                  </a:txBody>
                  <a:tcPr/>
                </a:tc>
                <a:tc>
                  <a:txBody>
                    <a:bodyPr/>
                    <a:lstStyle/>
                    <a:p>
                      <a:pPr algn="ctr"/>
                      <a:r>
                        <a:rPr lang="fr-FR" dirty="0">
                          <a:solidFill>
                            <a:schemeClr val="tx2"/>
                          </a:solidFill>
                        </a:rPr>
                        <a:t>OPPORTUNITES</a:t>
                      </a:r>
                    </a:p>
                  </a:txBody>
                  <a:tcPr/>
                </a:tc>
                <a:extLst>
                  <a:ext uri="{0D108BD9-81ED-4DB2-BD59-A6C34878D82A}">
                    <a16:rowId xmlns:a16="http://schemas.microsoft.com/office/drawing/2014/main" val="2643570947"/>
                  </a:ext>
                </a:extLst>
              </a:tr>
              <a:tr h="370840">
                <a:tc>
                  <a:txBody>
                    <a:bodyPr/>
                    <a:lstStyle/>
                    <a:p>
                      <a:pPr marL="285750" indent="-285750" algn="just">
                        <a:buFontTx/>
                        <a:buChar char="-"/>
                      </a:pPr>
                      <a:r>
                        <a:rPr lang="fr-FR" dirty="0"/>
                        <a:t>Une clientèle vieillissante</a:t>
                      </a:r>
                    </a:p>
                    <a:p>
                      <a:pPr marL="285750" indent="-285750" algn="just">
                        <a:buFontTx/>
                        <a:buChar char="-"/>
                      </a:pPr>
                      <a:r>
                        <a:rPr lang="fr-FR" dirty="0"/>
                        <a:t>Vieillir avec notre clientèle</a:t>
                      </a:r>
                    </a:p>
                    <a:p>
                      <a:pPr marL="285750" indent="-285750" algn="just">
                        <a:buFontTx/>
                        <a:buChar char="-"/>
                      </a:pPr>
                      <a:r>
                        <a:rPr lang="fr-FR" dirty="0"/>
                        <a:t>La clientèle de jeunes a un fort rapport au sucre</a:t>
                      </a:r>
                    </a:p>
                    <a:p>
                      <a:pPr marL="285750" indent="-285750" algn="just">
                        <a:buFontTx/>
                        <a:buChar char="-"/>
                      </a:pPr>
                      <a:r>
                        <a:rPr lang="fr-FR" dirty="0"/>
                        <a:t>Sous représentation forte des trentenaires et quadras (population active, avec famille)</a:t>
                      </a:r>
                    </a:p>
                    <a:p>
                      <a:pPr marL="285750" indent="-285750" algn="just">
                        <a:buFontTx/>
                        <a:buChar char="-"/>
                      </a:pPr>
                      <a:r>
                        <a:rPr lang="fr-FR" dirty="0"/>
                        <a:t>Une clientèle pas adepte des réseaux sociaux et des commandes en ligne</a:t>
                      </a:r>
                    </a:p>
                  </a:txBody>
                  <a:tcPr/>
                </a:tc>
                <a:tc>
                  <a:txBody>
                    <a:bodyPr/>
                    <a:lstStyle/>
                    <a:p>
                      <a:pPr marL="285750" indent="-285750" algn="just">
                        <a:buFontTx/>
                        <a:buChar char="-"/>
                      </a:pPr>
                      <a:r>
                        <a:rPr lang="fr-FR" dirty="0"/>
                        <a:t>Une clientèle avec du pouvoir d’achat</a:t>
                      </a:r>
                    </a:p>
                    <a:p>
                      <a:pPr marL="285750" indent="-285750" algn="just">
                        <a:buFontTx/>
                        <a:buChar char="-"/>
                      </a:pPr>
                      <a:r>
                        <a:rPr lang="fr-FR" dirty="0"/>
                        <a:t>Les personnes âgées consomment plus d’en-cas sucrés dans la semaine</a:t>
                      </a:r>
                    </a:p>
                    <a:p>
                      <a:pPr marL="285750" indent="-285750" algn="just">
                        <a:buFontTx/>
                        <a:buChar char="-"/>
                      </a:pPr>
                      <a:r>
                        <a:rPr lang="fr-FR" dirty="0"/>
                        <a:t>Toute une frange de population que nous pouvons essayer de séduire</a:t>
                      </a:r>
                    </a:p>
                    <a:p>
                      <a:pPr marL="285750" indent="-285750" algn="just">
                        <a:buFontTx/>
                        <a:buChar char="-"/>
                      </a:pPr>
                      <a:r>
                        <a:rPr lang="fr-FR" dirty="0"/>
                        <a:t>Une clientèle fidèle</a:t>
                      </a:r>
                    </a:p>
                  </a:txBody>
                  <a:tcPr/>
                </a:tc>
                <a:extLst>
                  <a:ext uri="{0D108BD9-81ED-4DB2-BD59-A6C34878D82A}">
                    <a16:rowId xmlns:a16="http://schemas.microsoft.com/office/drawing/2014/main" val="3388917156"/>
                  </a:ext>
                </a:extLst>
              </a:tr>
            </a:tbl>
          </a:graphicData>
        </a:graphic>
      </p:graphicFrame>
    </p:spTree>
    <p:extLst>
      <p:ext uri="{BB962C8B-B14F-4D97-AF65-F5344CB8AC3E}">
        <p14:creationId xmlns:p14="http://schemas.microsoft.com/office/powerpoint/2010/main" val="217632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C758375-B57A-4BD9-B084-8D7E880E6ADC}"/>
              </a:ext>
            </a:extLst>
          </p:cNvPr>
          <p:cNvSpPr>
            <a:spLocks noGrp="1"/>
          </p:cNvSpPr>
          <p:nvPr>
            <p:ph type="body" sz="quarter" idx="13"/>
          </p:nvPr>
        </p:nvSpPr>
        <p:spPr/>
        <p:txBody>
          <a:bodyPr/>
          <a:lstStyle/>
          <a:p>
            <a:r>
              <a:rPr lang="fr-FR" b="1" dirty="0">
                <a:solidFill>
                  <a:srgbClr val="F24C36"/>
                </a:solidFill>
              </a:rPr>
              <a:t>Question</a:t>
            </a:r>
          </a:p>
        </p:txBody>
      </p:sp>
      <p:sp>
        <p:nvSpPr>
          <p:cNvPr id="3" name="Espace réservé du texte 2">
            <a:extLst>
              <a:ext uri="{FF2B5EF4-FFF2-40B4-BE49-F238E27FC236}">
                <a16:creationId xmlns:a16="http://schemas.microsoft.com/office/drawing/2014/main" id="{13623BCB-1B63-4AE1-B950-5451C0AA6612}"/>
              </a:ext>
            </a:extLst>
          </p:cNvPr>
          <p:cNvSpPr>
            <a:spLocks noGrp="1"/>
          </p:cNvSpPr>
          <p:nvPr>
            <p:ph type="body" sz="quarter" idx="14"/>
          </p:nvPr>
        </p:nvSpPr>
        <p:spPr>
          <a:xfrm>
            <a:off x="2581275" y="1958975"/>
            <a:ext cx="8148638" cy="3789363"/>
          </a:xfrm>
        </p:spPr>
        <p:txBody>
          <a:bodyPr/>
          <a:lstStyle/>
          <a:p>
            <a:r>
              <a:rPr lang="fr-FR" dirty="0"/>
              <a:t>Question : sommes-nous satisfaits de la composition actuelle de notre clientèle ?</a:t>
            </a:r>
          </a:p>
          <a:p>
            <a:r>
              <a:rPr lang="fr-FR" b="1" dirty="0"/>
              <a:t>Si oui, </a:t>
            </a:r>
            <a:r>
              <a:rPr lang="fr-FR" dirty="0"/>
              <a:t>continuons de répondre à leurs attentes. Ils sont aujourd’hui très fidèles.</a:t>
            </a:r>
          </a:p>
          <a:p>
            <a:r>
              <a:rPr lang="fr-FR" b="1" dirty="0"/>
              <a:t>Si non, </a:t>
            </a:r>
            <a:r>
              <a:rPr lang="fr-FR" dirty="0"/>
              <a:t>comment allons-nous chercher les autres tranches d’âges ? Attention :</a:t>
            </a:r>
          </a:p>
          <a:p>
            <a:pPr marL="742950" lvl="1" indent="-285750">
              <a:buFont typeface="Arial" panose="020B0604020202020204" pitchFamily="34" charset="0"/>
              <a:buChar char="•"/>
            </a:pPr>
            <a:r>
              <a:rPr lang="fr-FR" dirty="0"/>
              <a:t>Les changements pour aller chercher d’autres tranches d’âges vont forcément amener des changements profonds (innovation, packagings…) le risque est de décevoir la clientèle existante et peut-être de ne pas rencontrer la clientèle que nous visons.</a:t>
            </a:r>
          </a:p>
          <a:p>
            <a:endParaRPr lang="fr-FR" dirty="0"/>
          </a:p>
        </p:txBody>
      </p:sp>
      <p:pic>
        <p:nvPicPr>
          <p:cNvPr id="4" name="Image 3">
            <a:extLst>
              <a:ext uri="{FF2B5EF4-FFF2-40B4-BE49-F238E27FC236}">
                <a16:creationId xmlns:a16="http://schemas.microsoft.com/office/drawing/2014/main" id="{216B7B6A-2874-432C-BFD2-0F98C04223B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3825" y="1958975"/>
            <a:ext cx="2177374" cy="2177374"/>
          </a:xfrm>
          <a:prstGeom prst="rect">
            <a:avLst/>
          </a:prstGeom>
        </p:spPr>
      </p:pic>
    </p:spTree>
    <p:extLst>
      <p:ext uri="{BB962C8B-B14F-4D97-AF65-F5344CB8AC3E}">
        <p14:creationId xmlns:p14="http://schemas.microsoft.com/office/powerpoint/2010/main" val="351373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14A695F-BDE9-46F7-B4C4-0469E2027FDC}"/>
              </a:ext>
            </a:extLst>
          </p:cNvPr>
          <p:cNvSpPr>
            <a:spLocks noGrp="1"/>
          </p:cNvSpPr>
          <p:nvPr>
            <p:ph type="body" sz="quarter" idx="13"/>
          </p:nvPr>
        </p:nvSpPr>
        <p:spPr/>
        <p:txBody>
          <a:bodyPr/>
          <a:lstStyle/>
          <a:p>
            <a:r>
              <a:rPr lang="fr-FR" dirty="0">
                <a:solidFill>
                  <a:srgbClr val="F24C36"/>
                </a:solidFill>
              </a:rPr>
              <a:t>La profession</a:t>
            </a:r>
          </a:p>
        </p:txBody>
      </p:sp>
      <p:graphicFrame>
        <p:nvGraphicFramePr>
          <p:cNvPr id="4" name="Tableau 3">
            <a:extLst>
              <a:ext uri="{FF2B5EF4-FFF2-40B4-BE49-F238E27FC236}">
                <a16:creationId xmlns:a16="http://schemas.microsoft.com/office/drawing/2014/main" id="{83D5AAC3-DF87-474D-89BA-500801C5AB7E}"/>
              </a:ext>
            </a:extLst>
          </p:cNvPr>
          <p:cNvGraphicFramePr>
            <a:graphicFrameLocks noGrp="1"/>
          </p:cNvGraphicFramePr>
          <p:nvPr>
            <p:extLst>
              <p:ext uri="{D42A27DB-BD31-4B8C-83A1-F6EECF244321}">
                <p14:modId xmlns:p14="http://schemas.microsoft.com/office/powerpoint/2010/main" val="3391922354"/>
              </p:ext>
            </p:extLst>
          </p:nvPr>
        </p:nvGraphicFramePr>
        <p:xfrm>
          <a:off x="864721" y="1456456"/>
          <a:ext cx="5754370" cy="1542355"/>
        </p:xfrm>
        <a:graphic>
          <a:graphicData uri="http://schemas.openxmlformats.org/drawingml/2006/table">
            <a:tbl>
              <a:tblPr firstRow="1" firstCol="1" bandRow="1">
                <a:tableStyleId>{5C22544A-7EE6-4342-B048-85BDC9FD1C3A}</a:tableStyleId>
              </a:tblPr>
              <a:tblGrid>
                <a:gridCol w="2877185">
                  <a:extLst>
                    <a:ext uri="{9D8B030D-6E8A-4147-A177-3AD203B41FA5}">
                      <a16:colId xmlns:a16="http://schemas.microsoft.com/office/drawing/2014/main" val="2477473168"/>
                    </a:ext>
                  </a:extLst>
                </a:gridCol>
                <a:gridCol w="2877185">
                  <a:extLst>
                    <a:ext uri="{9D8B030D-6E8A-4147-A177-3AD203B41FA5}">
                      <a16:colId xmlns:a16="http://schemas.microsoft.com/office/drawing/2014/main" val="1293616552"/>
                    </a:ext>
                  </a:extLst>
                </a:gridCol>
              </a:tblGrid>
              <a:tr h="0">
                <a:tc>
                  <a:txBody>
                    <a:bodyPr/>
                    <a:lstStyle/>
                    <a:p>
                      <a:pPr algn="ctr">
                        <a:lnSpc>
                          <a:spcPct val="107000"/>
                        </a:lnSpc>
                        <a:spcAft>
                          <a:spcPts val="0"/>
                        </a:spcAft>
                      </a:pPr>
                      <a:r>
                        <a:rPr lang="fr-FR" sz="1100" dirty="0">
                          <a:solidFill>
                            <a:schemeClr val="tx2"/>
                          </a:solidFill>
                          <a:effectLst/>
                        </a:rPr>
                        <a:t>Catégories socio-professionnelle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Répartition de la population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10634"/>
                  </a:ext>
                </a:extLst>
              </a:tr>
              <a:tr h="0">
                <a:tc>
                  <a:txBody>
                    <a:bodyPr/>
                    <a:lstStyle/>
                    <a:p>
                      <a:pPr algn="ctr">
                        <a:lnSpc>
                          <a:spcPct val="107000"/>
                        </a:lnSpc>
                        <a:spcAft>
                          <a:spcPts val="0"/>
                        </a:spcAft>
                      </a:pPr>
                      <a:r>
                        <a:rPr lang="fr-FR" sz="1100" dirty="0">
                          <a:solidFill>
                            <a:schemeClr val="tx2"/>
                          </a:solidFill>
                          <a:effectLst/>
                        </a:rPr>
                        <a:t>Agriculteur</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1,2</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670725"/>
                  </a:ext>
                </a:extLst>
              </a:tr>
              <a:tr h="0">
                <a:tc>
                  <a:txBody>
                    <a:bodyPr/>
                    <a:lstStyle/>
                    <a:p>
                      <a:pPr algn="ctr">
                        <a:lnSpc>
                          <a:spcPct val="107000"/>
                        </a:lnSpc>
                        <a:spcAft>
                          <a:spcPts val="0"/>
                        </a:spcAft>
                      </a:pPr>
                      <a:r>
                        <a:rPr lang="fr-FR" sz="1100" dirty="0">
                          <a:solidFill>
                            <a:schemeClr val="tx2"/>
                          </a:solidFill>
                          <a:effectLst/>
                        </a:rPr>
                        <a:t>Artisan, commerçant, chef d’entreprise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4,6</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529589"/>
                  </a:ext>
                </a:extLst>
              </a:tr>
              <a:tr h="0">
                <a:tc>
                  <a:txBody>
                    <a:bodyPr/>
                    <a:lstStyle/>
                    <a:p>
                      <a:pPr algn="ctr">
                        <a:lnSpc>
                          <a:spcPct val="107000"/>
                        </a:lnSpc>
                        <a:spcAft>
                          <a:spcPts val="0"/>
                        </a:spcAft>
                      </a:pPr>
                      <a:r>
                        <a:rPr lang="fr-FR" sz="1100" dirty="0">
                          <a:solidFill>
                            <a:schemeClr val="tx2"/>
                          </a:solidFill>
                          <a:effectLst/>
                        </a:rPr>
                        <a:t>Cadre et profession intellectuelle supérieure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11,4</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43385"/>
                  </a:ext>
                </a:extLst>
              </a:tr>
              <a:tr h="0">
                <a:tc>
                  <a:txBody>
                    <a:bodyPr/>
                    <a:lstStyle/>
                    <a:p>
                      <a:pPr algn="ctr">
                        <a:lnSpc>
                          <a:spcPct val="107000"/>
                        </a:lnSpc>
                        <a:spcAft>
                          <a:spcPts val="0"/>
                        </a:spcAft>
                      </a:pPr>
                      <a:r>
                        <a:rPr lang="fr-FR" sz="1100" dirty="0">
                          <a:solidFill>
                            <a:schemeClr val="tx2"/>
                          </a:solidFill>
                          <a:effectLst/>
                        </a:rPr>
                        <a:t>Employé</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11,9</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7519478"/>
                  </a:ext>
                </a:extLst>
              </a:tr>
              <a:tr h="0">
                <a:tc>
                  <a:txBody>
                    <a:bodyPr/>
                    <a:lstStyle/>
                    <a:p>
                      <a:pPr algn="ctr">
                        <a:lnSpc>
                          <a:spcPct val="107000"/>
                        </a:lnSpc>
                        <a:spcAft>
                          <a:spcPts val="0"/>
                        </a:spcAft>
                      </a:pPr>
                      <a:r>
                        <a:rPr lang="fr-FR" sz="1100" dirty="0">
                          <a:solidFill>
                            <a:schemeClr val="tx2"/>
                          </a:solidFill>
                          <a:effectLst/>
                        </a:rPr>
                        <a:t>Ouvrier</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17,1</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9752239"/>
                  </a:ext>
                </a:extLst>
              </a:tr>
              <a:tr h="0">
                <a:tc>
                  <a:txBody>
                    <a:bodyPr/>
                    <a:lstStyle/>
                    <a:p>
                      <a:pPr algn="ctr">
                        <a:lnSpc>
                          <a:spcPct val="107000"/>
                        </a:lnSpc>
                        <a:spcAft>
                          <a:spcPts val="0"/>
                        </a:spcAft>
                      </a:pPr>
                      <a:r>
                        <a:rPr lang="fr-FR" sz="1100" dirty="0">
                          <a:solidFill>
                            <a:schemeClr val="tx2"/>
                          </a:solidFill>
                          <a:effectLst/>
                        </a:rPr>
                        <a:t>Retraité</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32,8</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6479346"/>
                  </a:ext>
                </a:extLst>
              </a:tr>
              <a:tr h="0">
                <a:tc>
                  <a:txBody>
                    <a:bodyPr/>
                    <a:lstStyle/>
                    <a:p>
                      <a:pPr algn="ctr">
                        <a:lnSpc>
                          <a:spcPct val="107000"/>
                        </a:lnSpc>
                        <a:spcAft>
                          <a:spcPts val="0"/>
                        </a:spcAft>
                      </a:pPr>
                      <a:r>
                        <a:rPr lang="fr-FR" sz="1100">
                          <a:solidFill>
                            <a:schemeClr val="tx2"/>
                          </a:solidFill>
                          <a:effectLst/>
                        </a:rPr>
                        <a:t>Autre</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6,5</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9544478"/>
                  </a:ext>
                </a:extLst>
              </a:tr>
            </a:tbl>
          </a:graphicData>
        </a:graphic>
      </p:graphicFrame>
      <p:sp>
        <p:nvSpPr>
          <p:cNvPr id="5" name="Rectangle 4">
            <a:extLst>
              <a:ext uri="{FF2B5EF4-FFF2-40B4-BE49-F238E27FC236}">
                <a16:creationId xmlns:a16="http://schemas.microsoft.com/office/drawing/2014/main" id="{B3DD7DD1-BEE9-4B49-A39D-0A82F670A0A7}"/>
              </a:ext>
            </a:extLst>
          </p:cNvPr>
          <p:cNvSpPr/>
          <p:nvPr/>
        </p:nvSpPr>
        <p:spPr>
          <a:xfrm>
            <a:off x="693906" y="3163543"/>
            <a:ext cx="6096000" cy="265457"/>
          </a:xfrm>
          <a:prstGeom prst="rect">
            <a:avLst/>
          </a:prstGeom>
        </p:spPr>
        <p:txBody>
          <a:bodyPr>
            <a:spAutoFit/>
          </a:bodyPr>
          <a:lstStyle/>
          <a:p>
            <a:pPr algn="ctr">
              <a:lnSpc>
                <a:spcPct val="107000"/>
              </a:lnSpc>
              <a:spcAft>
                <a:spcPts val="800"/>
              </a:spcAft>
            </a:pPr>
            <a:r>
              <a:rPr lang="fr-FR" sz="1100" u="sng" dirty="0">
                <a:latin typeface="Calibri" panose="020F0502020204030204" pitchFamily="34" charset="0"/>
                <a:ea typeface="Calibri" panose="020F0502020204030204" pitchFamily="34" charset="0"/>
                <a:cs typeface="Times New Roman" panose="02020603050405020304" pitchFamily="18" charset="0"/>
              </a:rPr>
              <a:t>Tableau de la répartition de la population française selon la catégorie socio-professionnelle en France</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92C38B72-448C-4CBB-819A-C3B34CE3C5B0}"/>
              </a:ext>
            </a:extLst>
          </p:cNvPr>
          <p:cNvSpPr txBox="1"/>
          <p:nvPr/>
        </p:nvSpPr>
        <p:spPr>
          <a:xfrm>
            <a:off x="7480570" y="2227634"/>
            <a:ext cx="3550596" cy="2585323"/>
          </a:xfrm>
          <a:prstGeom prst="rect">
            <a:avLst/>
          </a:prstGeom>
          <a:noFill/>
        </p:spPr>
        <p:txBody>
          <a:bodyPr wrap="square" rtlCol="0">
            <a:spAutoFit/>
          </a:bodyPr>
          <a:lstStyle/>
          <a:p>
            <a:pPr algn="just"/>
            <a:r>
              <a:rPr lang="fr-FR" dirty="0"/>
              <a:t>En France les retraités représentent </a:t>
            </a:r>
            <a:r>
              <a:rPr lang="fr-FR" b="1" dirty="0">
                <a:solidFill>
                  <a:srgbClr val="F24C36"/>
                </a:solidFill>
              </a:rPr>
              <a:t>32,8%</a:t>
            </a:r>
            <a:r>
              <a:rPr lang="fr-FR" dirty="0"/>
              <a:t> de la population totale.</a:t>
            </a:r>
          </a:p>
          <a:p>
            <a:pPr algn="just"/>
            <a:r>
              <a:rPr lang="fr-FR" dirty="0"/>
              <a:t>En Nouvelle Aquitaine les retraités représentent </a:t>
            </a:r>
            <a:r>
              <a:rPr lang="fr-FR" b="1" dirty="0">
                <a:solidFill>
                  <a:srgbClr val="F24C36"/>
                </a:solidFill>
              </a:rPr>
              <a:t>31,9%</a:t>
            </a:r>
            <a:r>
              <a:rPr lang="fr-FR" dirty="0"/>
              <a:t> de la population</a:t>
            </a:r>
          </a:p>
          <a:p>
            <a:pPr algn="just"/>
            <a:endParaRPr lang="fr-FR" dirty="0"/>
          </a:p>
          <a:p>
            <a:pPr algn="just"/>
            <a:r>
              <a:rPr lang="fr-FR" b="1" i="1" dirty="0">
                <a:solidFill>
                  <a:srgbClr val="F24C36"/>
                </a:solidFill>
              </a:rPr>
              <a:t>50%</a:t>
            </a:r>
            <a:r>
              <a:rPr lang="fr-FR" i="1" dirty="0"/>
              <a:t> de nos répondants sont retraités </a:t>
            </a:r>
          </a:p>
        </p:txBody>
      </p:sp>
      <p:graphicFrame>
        <p:nvGraphicFramePr>
          <p:cNvPr id="8" name="Tableau 7">
            <a:extLst>
              <a:ext uri="{FF2B5EF4-FFF2-40B4-BE49-F238E27FC236}">
                <a16:creationId xmlns:a16="http://schemas.microsoft.com/office/drawing/2014/main" id="{F52EF318-AA6D-4C25-B3E6-372106BE3FF1}"/>
              </a:ext>
            </a:extLst>
          </p:cNvPr>
          <p:cNvGraphicFramePr>
            <a:graphicFrameLocks noGrp="1"/>
          </p:cNvGraphicFramePr>
          <p:nvPr>
            <p:extLst>
              <p:ext uri="{D42A27DB-BD31-4B8C-83A1-F6EECF244321}">
                <p14:modId xmlns:p14="http://schemas.microsoft.com/office/powerpoint/2010/main" val="1383009127"/>
              </p:ext>
            </p:extLst>
          </p:nvPr>
        </p:nvGraphicFramePr>
        <p:xfrm>
          <a:off x="864721" y="3684859"/>
          <a:ext cx="5754370" cy="1712726"/>
        </p:xfrm>
        <a:graphic>
          <a:graphicData uri="http://schemas.openxmlformats.org/drawingml/2006/table">
            <a:tbl>
              <a:tblPr firstRow="1" firstCol="1" bandRow="1">
                <a:tableStyleId>{5C22544A-7EE6-4342-B048-85BDC9FD1C3A}</a:tableStyleId>
              </a:tblPr>
              <a:tblGrid>
                <a:gridCol w="2877185">
                  <a:extLst>
                    <a:ext uri="{9D8B030D-6E8A-4147-A177-3AD203B41FA5}">
                      <a16:colId xmlns:a16="http://schemas.microsoft.com/office/drawing/2014/main" val="3040230904"/>
                    </a:ext>
                  </a:extLst>
                </a:gridCol>
                <a:gridCol w="2877185">
                  <a:extLst>
                    <a:ext uri="{9D8B030D-6E8A-4147-A177-3AD203B41FA5}">
                      <a16:colId xmlns:a16="http://schemas.microsoft.com/office/drawing/2014/main" val="1459006720"/>
                    </a:ext>
                  </a:extLst>
                </a:gridCol>
              </a:tblGrid>
              <a:tr h="0">
                <a:tc>
                  <a:txBody>
                    <a:bodyPr/>
                    <a:lstStyle/>
                    <a:p>
                      <a:pPr algn="ctr">
                        <a:lnSpc>
                          <a:spcPct val="107000"/>
                        </a:lnSpc>
                        <a:spcAft>
                          <a:spcPts val="0"/>
                        </a:spcAft>
                      </a:pPr>
                      <a:r>
                        <a:rPr lang="fr-FR" sz="1100" dirty="0">
                          <a:solidFill>
                            <a:schemeClr val="tx2"/>
                          </a:solidFill>
                          <a:effectLst/>
                        </a:rPr>
                        <a:t>Catégories socio-professionnelle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Répartition de la population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298836"/>
                  </a:ext>
                </a:extLst>
              </a:tr>
              <a:tr h="0">
                <a:tc>
                  <a:txBody>
                    <a:bodyPr/>
                    <a:lstStyle/>
                    <a:p>
                      <a:pPr algn="ctr">
                        <a:lnSpc>
                          <a:spcPct val="107000"/>
                        </a:lnSpc>
                        <a:spcAft>
                          <a:spcPts val="0"/>
                        </a:spcAft>
                      </a:pPr>
                      <a:r>
                        <a:rPr lang="fr-FR" sz="1100" dirty="0">
                          <a:solidFill>
                            <a:schemeClr val="tx2"/>
                          </a:solidFill>
                          <a:effectLst/>
                        </a:rPr>
                        <a:t>Agriculteur</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1,3</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269851"/>
                  </a:ext>
                </a:extLst>
              </a:tr>
              <a:tr h="0">
                <a:tc>
                  <a:txBody>
                    <a:bodyPr/>
                    <a:lstStyle/>
                    <a:p>
                      <a:pPr algn="ctr">
                        <a:lnSpc>
                          <a:spcPct val="107000"/>
                        </a:lnSpc>
                        <a:spcAft>
                          <a:spcPts val="0"/>
                        </a:spcAft>
                      </a:pPr>
                      <a:r>
                        <a:rPr lang="fr-FR" sz="1100" dirty="0">
                          <a:solidFill>
                            <a:schemeClr val="tx2"/>
                          </a:solidFill>
                          <a:effectLst/>
                        </a:rPr>
                        <a:t>Artisan, commerçant, chef d’entreprise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4</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231257"/>
                  </a:ext>
                </a:extLst>
              </a:tr>
              <a:tr h="0">
                <a:tc>
                  <a:txBody>
                    <a:bodyPr/>
                    <a:lstStyle/>
                    <a:p>
                      <a:pPr algn="ctr">
                        <a:lnSpc>
                          <a:spcPct val="107000"/>
                        </a:lnSpc>
                        <a:spcAft>
                          <a:spcPts val="0"/>
                        </a:spcAft>
                      </a:pPr>
                      <a:r>
                        <a:rPr lang="fr-FR" sz="1100">
                          <a:solidFill>
                            <a:schemeClr val="tx2"/>
                          </a:solidFill>
                          <a:effectLst/>
                        </a:rPr>
                        <a:t>Cadre et profession intellectuelle supérieure</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7,1</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653088"/>
                  </a:ext>
                </a:extLst>
              </a:tr>
              <a:tr h="0">
                <a:tc>
                  <a:txBody>
                    <a:bodyPr/>
                    <a:lstStyle/>
                    <a:p>
                      <a:pPr algn="ctr">
                        <a:lnSpc>
                          <a:spcPct val="107000"/>
                        </a:lnSpc>
                        <a:spcAft>
                          <a:spcPts val="0"/>
                        </a:spcAft>
                      </a:pPr>
                      <a:r>
                        <a:rPr lang="fr-FR" sz="1100">
                          <a:solidFill>
                            <a:schemeClr val="tx2"/>
                          </a:solidFill>
                          <a:effectLst/>
                        </a:rPr>
                        <a:t>Employé</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15,9</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8967920"/>
                  </a:ext>
                </a:extLst>
              </a:tr>
              <a:tr h="0">
                <a:tc>
                  <a:txBody>
                    <a:bodyPr/>
                    <a:lstStyle/>
                    <a:p>
                      <a:pPr algn="ctr">
                        <a:lnSpc>
                          <a:spcPct val="107000"/>
                        </a:lnSpc>
                        <a:spcAft>
                          <a:spcPts val="0"/>
                        </a:spcAft>
                      </a:pPr>
                      <a:r>
                        <a:rPr lang="fr-FR" sz="1100">
                          <a:solidFill>
                            <a:schemeClr val="tx2"/>
                          </a:solidFill>
                          <a:effectLst/>
                        </a:rPr>
                        <a:t>Ouvrier</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12,1</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660158"/>
                  </a:ext>
                </a:extLst>
              </a:tr>
              <a:tr h="0">
                <a:tc>
                  <a:txBody>
                    <a:bodyPr/>
                    <a:lstStyle/>
                    <a:p>
                      <a:pPr algn="ctr">
                        <a:lnSpc>
                          <a:spcPct val="107000"/>
                        </a:lnSpc>
                        <a:spcAft>
                          <a:spcPts val="0"/>
                        </a:spcAft>
                      </a:pPr>
                      <a:r>
                        <a:rPr lang="fr-FR" sz="1100" dirty="0">
                          <a:solidFill>
                            <a:schemeClr val="tx2"/>
                          </a:solidFill>
                          <a:effectLst/>
                        </a:rPr>
                        <a:t>Retraité</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31,9</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975197"/>
                  </a:ext>
                </a:extLst>
              </a:tr>
              <a:tr h="0">
                <a:tc>
                  <a:txBody>
                    <a:bodyPr/>
                    <a:lstStyle/>
                    <a:p>
                      <a:pPr algn="ctr">
                        <a:lnSpc>
                          <a:spcPct val="107000"/>
                        </a:lnSpc>
                        <a:spcAft>
                          <a:spcPts val="0"/>
                        </a:spcAft>
                      </a:pPr>
                      <a:r>
                        <a:rPr lang="fr-FR" sz="1100">
                          <a:solidFill>
                            <a:schemeClr val="tx2"/>
                          </a:solidFill>
                          <a:effectLst/>
                        </a:rPr>
                        <a:t>Profession intermédiaire</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13,1</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706434"/>
                  </a:ext>
                </a:extLst>
              </a:tr>
              <a:tr h="0">
                <a:tc>
                  <a:txBody>
                    <a:bodyPr/>
                    <a:lstStyle/>
                    <a:p>
                      <a:pPr algn="ctr">
                        <a:lnSpc>
                          <a:spcPct val="107000"/>
                        </a:lnSpc>
                        <a:spcAft>
                          <a:spcPts val="0"/>
                        </a:spcAft>
                      </a:pPr>
                      <a:r>
                        <a:rPr lang="fr-FR" sz="1100">
                          <a:solidFill>
                            <a:schemeClr val="tx2"/>
                          </a:solidFill>
                          <a:effectLst/>
                        </a:rPr>
                        <a:t>Sans profession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14,7</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6142240"/>
                  </a:ext>
                </a:extLst>
              </a:tr>
            </a:tbl>
          </a:graphicData>
        </a:graphic>
      </p:graphicFrame>
      <p:sp>
        <p:nvSpPr>
          <p:cNvPr id="9" name="Rectangle 8">
            <a:extLst>
              <a:ext uri="{FF2B5EF4-FFF2-40B4-BE49-F238E27FC236}">
                <a16:creationId xmlns:a16="http://schemas.microsoft.com/office/drawing/2014/main" id="{4D603844-0DD9-4BD2-9206-9D31D3F4F296}"/>
              </a:ext>
            </a:extLst>
          </p:cNvPr>
          <p:cNvSpPr/>
          <p:nvPr/>
        </p:nvSpPr>
        <p:spPr>
          <a:xfrm>
            <a:off x="693906" y="5653444"/>
            <a:ext cx="6096000" cy="446597"/>
          </a:xfrm>
          <a:prstGeom prst="rect">
            <a:avLst/>
          </a:prstGeom>
        </p:spPr>
        <p:txBody>
          <a:bodyPr>
            <a:spAutoFit/>
          </a:bodyPr>
          <a:lstStyle/>
          <a:p>
            <a:pPr algn="ctr">
              <a:lnSpc>
                <a:spcPct val="107000"/>
              </a:lnSpc>
              <a:spcAft>
                <a:spcPts val="800"/>
              </a:spcAft>
            </a:pPr>
            <a:r>
              <a:rPr lang="fr-FR" sz="1100" u="sng" dirty="0">
                <a:latin typeface="Calibri" panose="020F0502020204030204" pitchFamily="34" charset="0"/>
                <a:ea typeface="Calibri" panose="020F0502020204030204" pitchFamily="34" charset="0"/>
                <a:cs typeface="Times New Roman" panose="02020603050405020304" pitchFamily="18" charset="0"/>
              </a:rPr>
              <a:t>Tableau de la répartition de la population française selon la catégorie socio-professionnelle en Nouvelle Aquitaine (d’après l’INSEE)</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453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 nombre de personnes au foyer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75% des clients sont dans un foyer d’une ou deux personnes.</a:t>
            </a:r>
          </a:p>
          <a:p>
            <a:endParaRPr lang="fr-FR" sz="2000" dirty="0"/>
          </a:p>
        </p:txBody>
      </p:sp>
      <p:pic>
        <p:nvPicPr>
          <p:cNvPr id="5" name="Image 4">
            <a:extLst>
              <a:ext uri="{FF2B5EF4-FFF2-40B4-BE49-F238E27FC236}">
                <a16:creationId xmlns:a16="http://schemas.microsoft.com/office/drawing/2014/main" id="{3EB8515F-9C09-492A-89A6-295BF4327736}"/>
              </a:ext>
            </a:extLst>
          </p:cNvPr>
          <p:cNvPicPr>
            <a:picLocks noChangeAspect="1"/>
          </p:cNvPicPr>
          <p:nvPr/>
        </p:nvPicPr>
        <p:blipFill>
          <a:blip r:embed="rId3"/>
          <a:stretch>
            <a:fillRect/>
          </a:stretch>
        </p:blipFill>
        <p:spPr>
          <a:xfrm>
            <a:off x="5142394" y="1376582"/>
            <a:ext cx="6775239" cy="4427318"/>
          </a:xfrm>
          <a:prstGeom prst="rect">
            <a:avLst/>
          </a:prstGeom>
          <a:ln>
            <a:solidFill>
              <a:schemeClr val="tx1"/>
            </a:solidFill>
          </a:ln>
        </p:spPr>
      </p:pic>
    </p:spTree>
    <p:extLst>
      <p:ext uri="{BB962C8B-B14F-4D97-AF65-F5344CB8AC3E}">
        <p14:creationId xmlns:p14="http://schemas.microsoft.com/office/powerpoint/2010/main" val="100005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L’âge des enfants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Parmi les 26% de clients qui déclarent des enfants, la grande majorité a des enfants de plus de 15 ans, ce qui est cohérent avec les réponses précédentes.</a:t>
            </a:r>
          </a:p>
          <a:p>
            <a:endParaRPr lang="fr-FR" sz="2000" dirty="0"/>
          </a:p>
        </p:txBody>
      </p:sp>
      <p:pic>
        <p:nvPicPr>
          <p:cNvPr id="4" name="Image 3">
            <a:extLst>
              <a:ext uri="{FF2B5EF4-FFF2-40B4-BE49-F238E27FC236}">
                <a16:creationId xmlns:a16="http://schemas.microsoft.com/office/drawing/2014/main" id="{342FD5C9-4260-4A52-B291-57ED1833C355}"/>
              </a:ext>
            </a:extLst>
          </p:cNvPr>
          <p:cNvPicPr>
            <a:picLocks noChangeAspect="1"/>
          </p:cNvPicPr>
          <p:nvPr/>
        </p:nvPicPr>
        <p:blipFill>
          <a:blip r:embed="rId3"/>
          <a:stretch>
            <a:fillRect/>
          </a:stretch>
        </p:blipFill>
        <p:spPr>
          <a:xfrm>
            <a:off x="5136171" y="1376582"/>
            <a:ext cx="6775239" cy="4427318"/>
          </a:xfrm>
          <a:prstGeom prst="rect">
            <a:avLst/>
          </a:prstGeom>
          <a:ln>
            <a:solidFill>
              <a:schemeClr val="tx1"/>
            </a:solidFill>
          </a:ln>
        </p:spPr>
      </p:pic>
    </p:spTree>
    <p:extLst>
      <p:ext uri="{BB962C8B-B14F-4D97-AF65-F5344CB8AC3E}">
        <p14:creationId xmlns:p14="http://schemas.microsoft.com/office/powerpoint/2010/main" val="10759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 répartition par boutique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40% des questionnaires sont remontés de la boutique de Saint Jean de </a:t>
            </a:r>
            <a:r>
              <a:rPr lang="fr-FR" sz="2000" dirty="0" err="1"/>
              <a:t>Luz</a:t>
            </a:r>
            <a:r>
              <a:rPr lang="fr-FR" sz="2000" dirty="0"/>
              <a:t>. Les autres boutiques sont pratiquement au même niveau avec environ 50 questionnaires chacune.</a:t>
            </a:r>
          </a:p>
          <a:p>
            <a:endParaRPr lang="fr-FR" sz="2000" dirty="0"/>
          </a:p>
        </p:txBody>
      </p:sp>
      <p:pic>
        <p:nvPicPr>
          <p:cNvPr id="4" name="Image 3">
            <a:extLst>
              <a:ext uri="{FF2B5EF4-FFF2-40B4-BE49-F238E27FC236}">
                <a16:creationId xmlns:a16="http://schemas.microsoft.com/office/drawing/2014/main" id="{F0EE9813-A61F-4407-A13C-B18AFD0C4BE9}"/>
              </a:ext>
            </a:extLst>
          </p:cNvPr>
          <p:cNvPicPr>
            <a:picLocks noChangeAspect="1"/>
          </p:cNvPicPr>
          <p:nvPr/>
        </p:nvPicPr>
        <p:blipFill>
          <a:blip r:embed="rId3"/>
          <a:stretch>
            <a:fillRect/>
          </a:stretch>
        </p:blipFill>
        <p:spPr>
          <a:xfrm>
            <a:off x="5129755" y="1376582"/>
            <a:ext cx="6775239" cy="4427318"/>
          </a:xfrm>
          <a:prstGeom prst="rect">
            <a:avLst/>
          </a:prstGeom>
          <a:ln>
            <a:solidFill>
              <a:schemeClr val="tx1"/>
            </a:solidFill>
          </a:ln>
        </p:spPr>
      </p:pic>
    </p:spTree>
    <p:extLst>
      <p:ext uri="{BB962C8B-B14F-4D97-AF65-F5344CB8AC3E}">
        <p14:creationId xmlns:p14="http://schemas.microsoft.com/office/powerpoint/2010/main" val="347556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 répartition par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interrogés proviennent de 51 départements différents.</a:t>
            </a:r>
          </a:p>
          <a:p>
            <a:r>
              <a:rPr lang="fr-FR" sz="2000" dirty="0"/>
              <a:t>57% seulement habitent dans les Pyrénées Atlantiques.</a:t>
            </a:r>
          </a:p>
          <a:p>
            <a:endParaRPr lang="fr-FR" sz="2000" dirty="0"/>
          </a:p>
        </p:txBody>
      </p:sp>
      <p:pic>
        <p:nvPicPr>
          <p:cNvPr id="3" name="Image 2">
            <a:extLst>
              <a:ext uri="{FF2B5EF4-FFF2-40B4-BE49-F238E27FC236}">
                <a16:creationId xmlns:a16="http://schemas.microsoft.com/office/drawing/2014/main" id="{A4BA9270-F998-41DC-9EFA-BBCD03BC3E1B}"/>
              </a:ext>
            </a:extLst>
          </p:cNvPr>
          <p:cNvPicPr>
            <a:picLocks noChangeAspect="1"/>
          </p:cNvPicPr>
          <p:nvPr/>
        </p:nvPicPr>
        <p:blipFill>
          <a:blip r:embed="rId3"/>
          <a:stretch>
            <a:fillRect/>
          </a:stretch>
        </p:blipFill>
        <p:spPr>
          <a:xfrm>
            <a:off x="5135467" y="1376581"/>
            <a:ext cx="6775238" cy="4427317"/>
          </a:xfrm>
          <a:prstGeom prst="rect">
            <a:avLst/>
          </a:prstGeom>
          <a:ln>
            <a:solidFill>
              <a:schemeClr val="tx1"/>
            </a:solidFill>
          </a:ln>
        </p:spPr>
      </p:pic>
    </p:spTree>
    <p:extLst>
      <p:ext uri="{BB962C8B-B14F-4D97-AF65-F5344CB8AC3E}">
        <p14:creationId xmlns:p14="http://schemas.microsoft.com/office/powerpoint/2010/main" val="319264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73E6BDA-5E4C-4CE5-BB2B-93FAD4B9AAB9}"/>
              </a:ext>
            </a:extLst>
          </p:cNvPr>
          <p:cNvSpPr>
            <a:spLocks noGrp="1"/>
          </p:cNvSpPr>
          <p:nvPr>
            <p:ph type="body" sz="quarter" idx="13"/>
          </p:nvPr>
        </p:nvSpPr>
        <p:spPr/>
        <p:txBody>
          <a:bodyPr/>
          <a:lstStyle/>
          <a:p>
            <a:r>
              <a:rPr lang="fr-FR" b="1" dirty="0">
                <a:solidFill>
                  <a:srgbClr val="F24C36"/>
                </a:solidFill>
              </a:rPr>
              <a:t>Analyse provenance</a:t>
            </a:r>
          </a:p>
        </p:txBody>
      </p:sp>
      <p:sp>
        <p:nvSpPr>
          <p:cNvPr id="3" name="Espace réservé du texte 2">
            <a:extLst>
              <a:ext uri="{FF2B5EF4-FFF2-40B4-BE49-F238E27FC236}">
                <a16:creationId xmlns:a16="http://schemas.microsoft.com/office/drawing/2014/main" id="{8201151B-69C6-4100-91B0-6F7A172EDF1A}"/>
              </a:ext>
            </a:extLst>
          </p:cNvPr>
          <p:cNvSpPr>
            <a:spLocks noGrp="1"/>
          </p:cNvSpPr>
          <p:nvPr>
            <p:ph type="body" sz="quarter" idx="14"/>
          </p:nvPr>
        </p:nvSpPr>
        <p:spPr>
          <a:xfrm>
            <a:off x="1374775" y="1958975"/>
            <a:ext cx="9355138" cy="517525"/>
          </a:xfrm>
        </p:spPr>
        <p:txBody>
          <a:bodyPr/>
          <a:lstStyle/>
          <a:p>
            <a:r>
              <a:rPr lang="fr-FR" dirty="0"/>
              <a:t>43% des répondants sont extérieurs au département</a:t>
            </a:r>
          </a:p>
        </p:txBody>
      </p:sp>
      <p:graphicFrame>
        <p:nvGraphicFramePr>
          <p:cNvPr id="4" name="Tableau 3">
            <a:extLst>
              <a:ext uri="{FF2B5EF4-FFF2-40B4-BE49-F238E27FC236}">
                <a16:creationId xmlns:a16="http://schemas.microsoft.com/office/drawing/2014/main" id="{21A2EC51-5CC9-4535-A924-F7315E117AF2}"/>
              </a:ext>
            </a:extLst>
          </p:cNvPr>
          <p:cNvGraphicFramePr>
            <a:graphicFrameLocks noGrp="1"/>
          </p:cNvGraphicFramePr>
          <p:nvPr>
            <p:extLst>
              <p:ext uri="{D42A27DB-BD31-4B8C-83A1-F6EECF244321}">
                <p14:modId xmlns:p14="http://schemas.microsoft.com/office/powerpoint/2010/main" val="3308832461"/>
              </p:ext>
            </p:extLst>
          </p:nvPr>
        </p:nvGraphicFramePr>
        <p:xfrm>
          <a:off x="1701260" y="2501388"/>
          <a:ext cx="8128000" cy="2108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4458675"/>
                    </a:ext>
                  </a:extLst>
                </a:gridCol>
                <a:gridCol w="4064000">
                  <a:extLst>
                    <a:ext uri="{9D8B030D-6E8A-4147-A177-3AD203B41FA5}">
                      <a16:colId xmlns:a16="http://schemas.microsoft.com/office/drawing/2014/main" val="3039713063"/>
                    </a:ext>
                  </a:extLst>
                </a:gridCol>
              </a:tblGrid>
              <a:tr h="370840">
                <a:tc>
                  <a:txBody>
                    <a:bodyPr/>
                    <a:lstStyle/>
                    <a:p>
                      <a:pPr algn="ctr"/>
                      <a:r>
                        <a:rPr lang="fr-FR" dirty="0">
                          <a:solidFill>
                            <a:schemeClr val="tx2"/>
                          </a:solidFill>
                        </a:rPr>
                        <a:t>RISQUES</a:t>
                      </a:r>
                    </a:p>
                  </a:txBody>
                  <a:tcPr/>
                </a:tc>
                <a:tc>
                  <a:txBody>
                    <a:bodyPr/>
                    <a:lstStyle/>
                    <a:p>
                      <a:pPr algn="ctr"/>
                      <a:r>
                        <a:rPr lang="fr-FR" dirty="0">
                          <a:solidFill>
                            <a:schemeClr val="tx2"/>
                          </a:solidFill>
                        </a:rPr>
                        <a:t>OPPORTUNITES</a:t>
                      </a:r>
                    </a:p>
                  </a:txBody>
                  <a:tcPr/>
                </a:tc>
                <a:extLst>
                  <a:ext uri="{0D108BD9-81ED-4DB2-BD59-A6C34878D82A}">
                    <a16:rowId xmlns:a16="http://schemas.microsoft.com/office/drawing/2014/main" val="2643570947"/>
                  </a:ext>
                </a:extLst>
              </a:tr>
              <a:tr h="370840">
                <a:tc>
                  <a:txBody>
                    <a:bodyPr/>
                    <a:lstStyle/>
                    <a:p>
                      <a:pPr marL="285750" indent="-285750" algn="just">
                        <a:buFontTx/>
                        <a:buChar char="-"/>
                      </a:pPr>
                      <a:r>
                        <a:rPr lang="fr-FR" dirty="0"/>
                        <a:t>Nous avons vu en période de </a:t>
                      </a:r>
                      <a:r>
                        <a:rPr lang="fr-FR" dirty="0" err="1"/>
                        <a:t>covid</a:t>
                      </a:r>
                      <a:r>
                        <a:rPr lang="fr-FR" dirty="0"/>
                        <a:t> qu’il était important d’avoir un socle local fort</a:t>
                      </a:r>
                    </a:p>
                    <a:p>
                      <a:pPr marL="285750" indent="-285750" algn="just">
                        <a:buFontTx/>
                        <a:buChar char="-"/>
                      </a:pPr>
                      <a:r>
                        <a:rPr lang="fr-FR" dirty="0"/>
                        <a:t>Une image auprès des locaux pas toujours favorable?</a:t>
                      </a:r>
                    </a:p>
                    <a:p>
                      <a:pPr marL="285750" indent="-285750" algn="just">
                        <a:buFontTx/>
                        <a:buChar char="-"/>
                      </a:pPr>
                      <a:endParaRPr lang="fr-FR" dirty="0"/>
                    </a:p>
                  </a:txBody>
                  <a:tcPr/>
                </a:tc>
                <a:tc>
                  <a:txBody>
                    <a:bodyPr/>
                    <a:lstStyle/>
                    <a:p>
                      <a:pPr marL="285750" indent="-285750" algn="just">
                        <a:buFontTx/>
                        <a:buChar char="-"/>
                      </a:pPr>
                      <a:r>
                        <a:rPr lang="fr-FR" dirty="0"/>
                        <a:t>Un potentiel au-delà de nos frontières</a:t>
                      </a:r>
                    </a:p>
                    <a:p>
                      <a:pPr marL="285750" indent="-285750" algn="just">
                        <a:buFontTx/>
                        <a:buChar char="-"/>
                      </a:pPr>
                      <a:r>
                        <a:rPr lang="fr-FR" dirty="0"/>
                        <a:t>La possibilité de transformer cette clientèle en clients sur le site</a:t>
                      </a:r>
                    </a:p>
                    <a:p>
                      <a:pPr marL="285750" indent="-285750" algn="just">
                        <a:buFontTx/>
                        <a:buChar char="-"/>
                      </a:pPr>
                      <a:endParaRPr lang="fr-FR" dirty="0"/>
                    </a:p>
                  </a:txBody>
                  <a:tcPr/>
                </a:tc>
                <a:extLst>
                  <a:ext uri="{0D108BD9-81ED-4DB2-BD59-A6C34878D82A}">
                    <a16:rowId xmlns:a16="http://schemas.microsoft.com/office/drawing/2014/main" val="3388917156"/>
                  </a:ext>
                </a:extLst>
              </a:tr>
            </a:tbl>
          </a:graphicData>
        </a:graphic>
      </p:graphicFrame>
    </p:spTree>
    <p:extLst>
      <p:ext uri="{BB962C8B-B14F-4D97-AF65-F5344CB8AC3E}">
        <p14:creationId xmlns:p14="http://schemas.microsoft.com/office/powerpoint/2010/main" val="179028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Depuis combien de temps êtes-vous client de la Maison </a:t>
            </a:r>
            <a:r>
              <a:rPr lang="fr-FR" sz="3200" dirty="0" err="1"/>
              <a:t>Pariès</a:t>
            </a:r>
            <a:r>
              <a:rPr lang="fr-FR" sz="3200" dirty="0"/>
              <a: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75% des répondants sont clients depuis plusieurs années, voire depuis toujours!</a:t>
            </a:r>
          </a:p>
          <a:p>
            <a:endParaRPr lang="fr-FR" sz="2000" dirty="0"/>
          </a:p>
        </p:txBody>
      </p:sp>
      <p:pic>
        <p:nvPicPr>
          <p:cNvPr id="3" name="Image 2">
            <a:extLst>
              <a:ext uri="{FF2B5EF4-FFF2-40B4-BE49-F238E27FC236}">
                <a16:creationId xmlns:a16="http://schemas.microsoft.com/office/drawing/2014/main" id="{A082C0D5-2911-48A6-9C97-087AD6D052FB}"/>
              </a:ext>
            </a:extLst>
          </p:cNvPr>
          <p:cNvPicPr>
            <a:picLocks noChangeAspect="1"/>
          </p:cNvPicPr>
          <p:nvPr/>
        </p:nvPicPr>
        <p:blipFill>
          <a:blip r:embed="rId3"/>
          <a:stretch>
            <a:fillRect/>
          </a:stretch>
        </p:blipFill>
        <p:spPr>
          <a:xfrm>
            <a:off x="5142394" y="1376582"/>
            <a:ext cx="6775239" cy="4427318"/>
          </a:xfrm>
          <a:prstGeom prst="rect">
            <a:avLst/>
          </a:prstGeom>
          <a:ln>
            <a:solidFill>
              <a:schemeClr val="tx1"/>
            </a:solidFill>
          </a:ln>
        </p:spPr>
      </p:pic>
    </p:spTree>
    <p:extLst>
      <p:ext uri="{BB962C8B-B14F-4D97-AF65-F5344CB8AC3E}">
        <p14:creationId xmlns:p14="http://schemas.microsoft.com/office/powerpoint/2010/main" val="24720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3</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cs typeface="Futura Medium" panose="020B0602020204020303" pitchFamily="34" charset="-79"/>
              </a:rPr>
              <a:t>Premiers enseignements</a:t>
            </a:r>
          </a:p>
        </p:txBody>
      </p:sp>
    </p:spTree>
    <p:extLst>
      <p:ext uri="{BB962C8B-B14F-4D97-AF65-F5344CB8AC3E}">
        <p14:creationId xmlns:p14="http://schemas.microsoft.com/office/powerpoint/2010/main" val="2165440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4F19D80-2D28-4AC5-9EC4-9D94EEB61684}"/>
              </a:ext>
            </a:extLst>
          </p:cNvPr>
          <p:cNvSpPr>
            <a:spLocks noGrp="1"/>
          </p:cNvSpPr>
          <p:nvPr>
            <p:ph type="body" sz="quarter" idx="13"/>
          </p:nvPr>
        </p:nvSpPr>
        <p:spPr/>
        <p:txBody>
          <a:bodyPr/>
          <a:lstStyle/>
          <a:p>
            <a:r>
              <a:rPr lang="fr-FR" b="1" dirty="0">
                <a:solidFill>
                  <a:srgbClr val="F24C36"/>
                </a:solidFill>
              </a:rPr>
              <a:t>Point sur la fidélisation</a:t>
            </a:r>
          </a:p>
        </p:txBody>
      </p:sp>
      <p:graphicFrame>
        <p:nvGraphicFramePr>
          <p:cNvPr id="4" name="Tableau 3">
            <a:extLst>
              <a:ext uri="{FF2B5EF4-FFF2-40B4-BE49-F238E27FC236}">
                <a16:creationId xmlns:a16="http://schemas.microsoft.com/office/drawing/2014/main" id="{7454F2C4-B19E-47BD-85A0-0E5428EB01E8}"/>
              </a:ext>
            </a:extLst>
          </p:cNvPr>
          <p:cNvGraphicFramePr>
            <a:graphicFrameLocks noGrp="1"/>
          </p:cNvGraphicFramePr>
          <p:nvPr>
            <p:extLst>
              <p:ext uri="{D42A27DB-BD31-4B8C-83A1-F6EECF244321}">
                <p14:modId xmlns:p14="http://schemas.microsoft.com/office/powerpoint/2010/main" val="1528368686"/>
              </p:ext>
            </p:extLst>
          </p:nvPr>
        </p:nvGraphicFramePr>
        <p:xfrm>
          <a:off x="1701260" y="1964807"/>
          <a:ext cx="8128000" cy="1285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54458675"/>
                    </a:ext>
                  </a:extLst>
                </a:gridCol>
                <a:gridCol w="4064000">
                  <a:extLst>
                    <a:ext uri="{9D8B030D-6E8A-4147-A177-3AD203B41FA5}">
                      <a16:colId xmlns:a16="http://schemas.microsoft.com/office/drawing/2014/main" val="3039713063"/>
                    </a:ext>
                  </a:extLst>
                </a:gridCol>
              </a:tblGrid>
              <a:tr h="370840">
                <a:tc>
                  <a:txBody>
                    <a:bodyPr/>
                    <a:lstStyle/>
                    <a:p>
                      <a:pPr algn="ctr"/>
                      <a:r>
                        <a:rPr lang="fr-FR" dirty="0">
                          <a:solidFill>
                            <a:schemeClr val="tx2"/>
                          </a:solidFill>
                        </a:rPr>
                        <a:t>RISQUES</a:t>
                      </a:r>
                    </a:p>
                  </a:txBody>
                  <a:tcPr/>
                </a:tc>
                <a:tc>
                  <a:txBody>
                    <a:bodyPr/>
                    <a:lstStyle/>
                    <a:p>
                      <a:pPr algn="ctr"/>
                      <a:r>
                        <a:rPr lang="fr-FR" dirty="0">
                          <a:solidFill>
                            <a:schemeClr val="tx2"/>
                          </a:solidFill>
                        </a:rPr>
                        <a:t>OPPORTUNITES</a:t>
                      </a:r>
                    </a:p>
                  </a:txBody>
                  <a:tcPr/>
                </a:tc>
                <a:extLst>
                  <a:ext uri="{0D108BD9-81ED-4DB2-BD59-A6C34878D82A}">
                    <a16:rowId xmlns:a16="http://schemas.microsoft.com/office/drawing/2014/main" val="2643570947"/>
                  </a:ext>
                </a:extLst>
              </a:tr>
              <a:tr h="370840">
                <a:tc>
                  <a:txBody>
                    <a:bodyPr/>
                    <a:lstStyle/>
                    <a:p>
                      <a:pPr marL="285750" indent="-285750">
                        <a:buFontTx/>
                        <a:buChar char="-"/>
                      </a:pPr>
                      <a:r>
                        <a:rPr lang="fr-FR" dirty="0"/>
                        <a:t>Une clientèle vieillissante</a:t>
                      </a:r>
                    </a:p>
                    <a:p>
                      <a:pPr marL="285750" indent="-285750">
                        <a:buFontTx/>
                        <a:buChar char="-"/>
                      </a:pPr>
                      <a:r>
                        <a:rPr lang="fr-FR" dirty="0"/>
                        <a:t>Vivre sur nos acquis</a:t>
                      </a:r>
                    </a:p>
                    <a:p>
                      <a:pPr marL="285750" indent="-285750">
                        <a:buFontTx/>
                        <a:buChar char="-"/>
                      </a:pPr>
                      <a:endParaRPr lang="fr-FR" dirty="0"/>
                    </a:p>
                  </a:txBody>
                  <a:tcPr/>
                </a:tc>
                <a:tc>
                  <a:txBody>
                    <a:bodyPr/>
                    <a:lstStyle/>
                    <a:p>
                      <a:pPr marL="285750" indent="-285750">
                        <a:buFontTx/>
                        <a:buChar char="-"/>
                      </a:pPr>
                      <a:r>
                        <a:rPr lang="fr-FR" dirty="0"/>
                        <a:t>Une clientèle « acquise »</a:t>
                      </a:r>
                    </a:p>
                    <a:p>
                      <a:pPr marL="285750" indent="-285750">
                        <a:buFontTx/>
                        <a:buChar char="-"/>
                      </a:pPr>
                      <a:endParaRPr lang="fr-FR" dirty="0"/>
                    </a:p>
                  </a:txBody>
                  <a:tcPr/>
                </a:tc>
                <a:extLst>
                  <a:ext uri="{0D108BD9-81ED-4DB2-BD59-A6C34878D82A}">
                    <a16:rowId xmlns:a16="http://schemas.microsoft.com/office/drawing/2014/main" val="3388917156"/>
                  </a:ext>
                </a:extLst>
              </a:tr>
            </a:tbl>
          </a:graphicData>
        </a:graphic>
      </p:graphicFrame>
      <p:pic>
        <p:nvPicPr>
          <p:cNvPr id="7" name="Image 6">
            <a:extLst>
              <a:ext uri="{FF2B5EF4-FFF2-40B4-BE49-F238E27FC236}">
                <a16:creationId xmlns:a16="http://schemas.microsoft.com/office/drawing/2014/main" id="{49741E1E-07CD-47E0-BA4D-6EE71DBCCF8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5629" y="3707860"/>
            <a:ext cx="2177374" cy="2177374"/>
          </a:xfrm>
          <a:prstGeom prst="rect">
            <a:avLst/>
          </a:prstGeom>
        </p:spPr>
      </p:pic>
    </p:spTree>
    <p:extLst>
      <p:ext uri="{BB962C8B-B14F-4D97-AF65-F5344CB8AC3E}">
        <p14:creationId xmlns:p14="http://schemas.microsoft.com/office/powerpoint/2010/main" val="368909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À quelle fréquence </a:t>
            </a:r>
            <a:r>
              <a:rPr lang="fr-FR" sz="3200" dirty="0" err="1"/>
              <a:t>venez-vous</a:t>
            </a:r>
            <a:r>
              <a:rPr lang="fr-FR" sz="3200" dirty="0"/>
              <a:t> nous rendre visite?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45% de clients fidèles (hebdomadaires ou mensuels) : un enjeu majeur est de </a:t>
            </a:r>
            <a:r>
              <a:rPr lang="fr-FR" sz="2000" b="1" dirty="0"/>
              <a:t>fidéliser les 55% visiteurs nouveaux ou exceptionnels</a:t>
            </a:r>
            <a:r>
              <a:rPr lang="fr-FR" sz="2000" dirty="0"/>
              <a:t>.</a:t>
            </a:r>
          </a:p>
          <a:p>
            <a:endParaRPr lang="fr-FR" sz="2000" dirty="0"/>
          </a:p>
        </p:txBody>
      </p:sp>
      <p:pic>
        <p:nvPicPr>
          <p:cNvPr id="4" name="Image 3">
            <a:extLst>
              <a:ext uri="{FF2B5EF4-FFF2-40B4-BE49-F238E27FC236}">
                <a16:creationId xmlns:a16="http://schemas.microsoft.com/office/drawing/2014/main" id="{1878D330-B756-4705-8028-74A6883F1D7C}"/>
              </a:ext>
            </a:extLst>
          </p:cNvPr>
          <p:cNvPicPr>
            <a:picLocks noChangeAspect="1"/>
          </p:cNvPicPr>
          <p:nvPr/>
        </p:nvPicPr>
        <p:blipFill>
          <a:blip r:embed="rId3"/>
          <a:stretch>
            <a:fillRect/>
          </a:stretch>
        </p:blipFill>
        <p:spPr>
          <a:xfrm>
            <a:off x="5147474" y="1376583"/>
            <a:ext cx="6775239" cy="4427318"/>
          </a:xfrm>
          <a:prstGeom prst="rect">
            <a:avLst/>
          </a:prstGeom>
          <a:ln>
            <a:solidFill>
              <a:schemeClr val="tx1"/>
            </a:solidFill>
          </a:ln>
        </p:spPr>
      </p:pic>
    </p:spTree>
    <p:extLst>
      <p:ext uri="{BB962C8B-B14F-4D97-AF65-F5344CB8AC3E}">
        <p14:creationId xmlns:p14="http://schemas.microsoft.com/office/powerpoint/2010/main" val="3639371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la fréquence et du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lnSpcReduction="10000"/>
          </a:bodyPr>
          <a:lstStyle/>
          <a:p>
            <a:r>
              <a:rPr lang="fr-FR" sz="2000" dirty="0"/>
              <a:t>Nous avons comparé la fréquence de visite des clients en fonction de leur département d’habitation.</a:t>
            </a:r>
            <a:br>
              <a:rPr lang="fr-FR" sz="2000" dirty="0"/>
            </a:br>
            <a:br>
              <a:rPr lang="fr-FR" sz="2000" dirty="0"/>
            </a:br>
            <a:r>
              <a:rPr lang="fr-FR" sz="2000" dirty="0"/>
              <a:t>On voit clairement que </a:t>
            </a:r>
            <a:r>
              <a:rPr lang="fr-FR" sz="2000" b="1" dirty="0"/>
              <a:t>les clients locaux viennent beaucoup plus souvent que les autres</a:t>
            </a:r>
            <a:r>
              <a:rPr lang="fr-FR" sz="2000" dirty="0"/>
              <a:t>. On voit aussi qu’il y a </a:t>
            </a:r>
            <a:r>
              <a:rPr lang="fr-FR" sz="2000" b="1" dirty="0"/>
              <a:t>beaucoup (32%) de visites « exceptionnelles » chez les locaux</a:t>
            </a:r>
            <a:r>
              <a:rPr lang="fr-FR" sz="2000" dirty="0"/>
              <a:t>, ce qui nous encourage à mettre en place une stratégie relationnelle capable de les faire venir plus souvent.</a:t>
            </a:r>
            <a:endParaRPr lang="fr-FR" sz="2000" i="1" dirty="0"/>
          </a:p>
        </p:txBody>
      </p:sp>
      <p:pic>
        <p:nvPicPr>
          <p:cNvPr id="4" name="Image 3">
            <a:extLst>
              <a:ext uri="{FF2B5EF4-FFF2-40B4-BE49-F238E27FC236}">
                <a16:creationId xmlns:a16="http://schemas.microsoft.com/office/drawing/2014/main" id="{7F31CB42-279F-BD55-0609-AB794789BC77}"/>
              </a:ext>
            </a:extLst>
          </p:cNvPr>
          <p:cNvPicPr>
            <a:picLocks noChangeAspect="1"/>
          </p:cNvPicPr>
          <p:nvPr/>
        </p:nvPicPr>
        <p:blipFill>
          <a:blip r:embed="rId3"/>
          <a:stretch>
            <a:fillRect/>
          </a:stretch>
        </p:blipFill>
        <p:spPr>
          <a:xfrm>
            <a:off x="5156249" y="1376582"/>
            <a:ext cx="6775239" cy="4427318"/>
          </a:xfrm>
          <a:prstGeom prst="rect">
            <a:avLst/>
          </a:prstGeom>
          <a:ln>
            <a:solidFill>
              <a:schemeClr val="tx1"/>
            </a:solidFill>
          </a:ln>
        </p:spPr>
      </p:pic>
      <p:sp>
        <p:nvSpPr>
          <p:cNvPr id="5" name="Ellipse 4">
            <a:extLst>
              <a:ext uri="{FF2B5EF4-FFF2-40B4-BE49-F238E27FC236}">
                <a16:creationId xmlns:a16="http://schemas.microsoft.com/office/drawing/2014/main" id="{B67B48D5-BCB6-E047-26E9-D62A4F928BF2}"/>
              </a:ext>
            </a:extLst>
          </p:cNvPr>
          <p:cNvSpPr/>
          <p:nvPr/>
        </p:nvSpPr>
        <p:spPr>
          <a:xfrm>
            <a:off x="6636327" y="2930236"/>
            <a:ext cx="699655" cy="5611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8187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la profession et du département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Il n’y a pas de grosse différence de profession entre les clients locaux et les autres : simplement un peu plus de retraités et d’employés.</a:t>
            </a:r>
            <a:endParaRPr lang="fr-FR" sz="2000" i="1" dirty="0"/>
          </a:p>
          <a:p>
            <a:endParaRPr lang="fr-FR" sz="2000" dirty="0"/>
          </a:p>
        </p:txBody>
      </p:sp>
      <p:pic>
        <p:nvPicPr>
          <p:cNvPr id="4" name="Image 3">
            <a:extLst>
              <a:ext uri="{FF2B5EF4-FFF2-40B4-BE49-F238E27FC236}">
                <a16:creationId xmlns:a16="http://schemas.microsoft.com/office/drawing/2014/main" id="{B31E56EC-0746-0A24-795A-76A1202F4FA2}"/>
              </a:ext>
            </a:extLst>
          </p:cNvPr>
          <p:cNvPicPr>
            <a:picLocks noChangeAspect="1"/>
          </p:cNvPicPr>
          <p:nvPr/>
        </p:nvPicPr>
        <p:blipFill>
          <a:blip r:embed="rId3"/>
          <a:stretch>
            <a:fillRect/>
          </a:stretch>
        </p:blipFill>
        <p:spPr>
          <a:xfrm>
            <a:off x="5142395" y="1376582"/>
            <a:ext cx="6775240" cy="4427318"/>
          </a:xfrm>
          <a:prstGeom prst="rect">
            <a:avLst/>
          </a:prstGeom>
          <a:ln>
            <a:solidFill>
              <a:schemeClr val="tx1"/>
            </a:solidFill>
          </a:ln>
        </p:spPr>
      </p:pic>
      <p:sp>
        <p:nvSpPr>
          <p:cNvPr id="6" name="Ellipse 5">
            <a:extLst>
              <a:ext uri="{FF2B5EF4-FFF2-40B4-BE49-F238E27FC236}">
                <a16:creationId xmlns:a16="http://schemas.microsoft.com/office/drawing/2014/main" id="{5CCAC9A8-F1BF-A433-8EE4-50A6408B0382}"/>
              </a:ext>
            </a:extLst>
          </p:cNvPr>
          <p:cNvSpPr/>
          <p:nvPr/>
        </p:nvSpPr>
        <p:spPr>
          <a:xfrm>
            <a:off x="7079673" y="3872344"/>
            <a:ext cx="699655" cy="5611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0623C0E2-8F91-9526-0BC9-AB985908E4BB}"/>
              </a:ext>
            </a:extLst>
          </p:cNvPr>
          <p:cNvSpPr/>
          <p:nvPr/>
        </p:nvSpPr>
        <p:spPr>
          <a:xfrm>
            <a:off x="9892155" y="2029689"/>
            <a:ext cx="699655" cy="5611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4089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Comment nous avez-vous connus?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ont très majoritairement connu la Marque par 3 canaux : en passant devant une boutique, par les parents et la famille et par le bouche à oreille. </a:t>
            </a:r>
          </a:p>
          <a:p>
            <a:r>
              <a:rPr lang="fr-FR" sz="2000" b="1" dirty="0"/>
              <a:t>On peut donc penser qu’un programme de parrainage pourrait être très efficace</a:t>
            </a:r>
            <a:r>
              <a:rPr lang="fr-FR" sz="2000" dirty="0"/>
              <a:t>.</a:t>
            </a:r>
          </a:p>
        </p:txBody>
      </p:sp>
      <p:pic>
        <p:nvPicPr>
          <p:cNvPr id="4" name="Image 3">
            <a:extLst>
              <a:ext uri="{FF2B5EF4-FFF2-40B4-BE49-F238E27FC236}">
                <a16:creationId xmlns:a16="http://schemas.microsoft.com/office/drawing/2014/main" id="{906C744D-1CDC-48B9-93B5-F5F8E148AEF9}"/>
              </a:ext>
            </a:extLst>
          </p:cNvPr>
          <p:cNvPicPr>
            <a:picLocks noChangeAspect="1"/>
          </p:cNvPicPr>
          <p:nvPr/>
        </p:nvPicPr>
        <p:blipFill>
          <a:blip r:embed="rId3"/>
          <a:stretch>
            <a:fillRect/>
          </a:stretch>
        </p:blipFill>
        <p:spPr>
          <a:xfrm>
            <a:off x="5154148" y="1376582"/>
            <a:ext cx="6775240" cy="4427318"/>
          </a:xfrm>
          <a:prstGeom prst="rect">
            <a:avLst/>
          </a:prstGeom>
          <a:ln>
            <a:solidFill>
              <a:schemeClr val="tx1"/>
            </a:solidFill>
          </a:ln>
        </p:spPr>
      </p:pic>
    </p:spTree>
    <p:extLst>
      <p:ext uri="{BB962C8B-B14F-4D97-AF65-F5344CB8AC3E}">
        <p14:creationId xmlns:p14="http://schemas.microsoft.com/office/powerpoint/2010/main" val="258885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En 2 mots, comment définiriez-vous la Maison?</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582680" cy="4238624"/>
          </a:xfrm>
        </p:spPr>
        <p:txBody>
          <a:bodyPr>
            <a:normAutofit/>
          </a:bodyPr>
          <a:lstStyle/>
          <a:p>
            <a:r>
              <a:rPr lang="fr-FR" sz="2000" dirty="0"/>
              <a:t>Ci-contre, les mots les plus présents dans les réponses des 245 personnes.</a:t>
            </a:r>
          </a:p>
          <a:p>
            <a:r>
              <a:rPr lang="fr-FR" sz="2000" dirty="0"/>
              <a:t>Le mot « très » est le plus souvent associé à « bon / bonne ».</a:t>
            </a:r>
          </a:p>
          <a:p>
            <a:r>
              <a:rPr lang="fr-FR" sz="2000" dirty="0"/>
              <a:t>Au global, les mots utilisés se rapportent essentiellement à la qualité, au goût et à la beauté des produits.</a:t>
            </a:r>
          </a:p>
        </p:txBody>
      </p:sp>
      <p:pic>
        <p:nvPicPr>
          <p:cNvPr id="3" name="Image 2">
            <a:extLst>
              <a:ext uri="{FF2B5EF4-FFF2-40B4-BE49-F238E27FC236}">
                <a16:creationId xmlns:a16="http://schemas.microsoft.com/office/drawing/2014/main" id="{C04A6FE5-B6C0-4F81-9037-F83926ADFFD9}"/>
              </a:ext>
            </a:extLst>
          </p:cNvPr>
          <p:cNvPicPr>
            <a:picLocks noChangeAspect="1"/>
          </p:cNvPicPr>
          <p:nvPr/>
        </p:nvPicPr>
        <p:blipFill>
          <a:blip r:embed="rId3"/>
          <a:stretch>
            <a:fillRect/>
          </a:stretch>
        </p:blipFill>
        <p:spPr>
          <a:xfrm>
            <a:off x="7309312" y="1209675"/>
            <a:ext cx="3314988" cy="5111088"/>
          </a:xfrm>
          <a:prstGeom prst="rect">
            <a:avLst/>
          </a:prstGeom>
        </p:spPr>
      </p:pic>
    </p:spTree>
    <p:extLst>
      <p:ext uri="{BB962C8B-B14F-4D97-AF65-F5344CB8AC3E}">
        <p14:creationId xmlns:p14="http://schemas.microsoft.com/office/powerpoint/2010/main" val="104477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À quelle(s) occasion(s) effectuez-vous des achats chez nous?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On voit qu’un achat chez </a:t>
            </a:r>
            <a:r>
              <a:rPr lang="fr-FR" sz="2000" dirty="0" err="1"/>
              <a:t>Pariès</a:t>
            </a:r>
            <a:r>
              <a:rPr lang="fr-FR" sz="2000" dirty="0"/>
              <a:t> est aussi souvent destiné à soi-même ou à sa famille (51%) qu’à des amis ou des invités (48%).</a:t>
            </a:r>
          </a:p>
        </p:txBody>
      </p:sp>
      <p:pic>
        <p:nvPicPr>
          <p:cNvPr id="5" name="Image 4">
            <a:extLst>
              <a:ext uri="{FF2B5EF4-FFF2-40B4-BE49-F238E27FC236}">
                <a16:creationId xmlns:a16="http://schemas.microsoft.com/office/drawing/2014/main" id="{C8E4A2C3-0CE5-451F-8079-64BBBD618109}"/>
              </a:ext>
            </a:extLst>
          </p:cNvPr>
          <p:cNvPicPr>
            <a:picLocks noChangeAspect="1"/>
          </p:cNvPicPr>
          <p:nvPr/>
        </p:nvPicPr>
        <p:blipFill>
          <a:blip r:embed="rId3"/>
          <a:stretch>
            <a:fillRect/>
          </a:stretch>
        </p:blipFill>
        <p:spPr>
          <a:xfrm>
            <a:off x="5178134" y="1376582"/>
            <a:ext cx="6775240" cy="4427319"/>
          </a:xfrm>
          <a:prstGeom prst="rect">
            <a:avLst/>
          </a:prstGeom>
          <a:ln>
            <a:solidFill>
              <a:schemeClr val="tx1"/>
            </a:solidFill>
          </a:ln>
        </p:spPr>
      </p:pic>
    </p:spTree>
    <p:extLst>
      <p:ext uri="{BB962C8B-B14F-4D97-AF65-F5344CB8AC3E}">
        <p14:creationId xmlns:p14="http://schemas.microsoft.com/office/powerpoint/2010/main" val="326638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Quel est le produit que vous préférez?</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104698" cy="4238624"/>
          </a:xfrm>
        </p:spPr>
        <p:txBody>
          <a:bodyPr>
            <a:normAutofit/>
          </a:bodyPr>
          <a:lstStyle/>
          <a:p>
            <a:r>
              <a:rPr lang="fr-FR" sz="2000" dirty="0"/>
              <a:t>Le gâteau basque est cité par presque 40% des 212 répondants.</a:t>
            </a:r>
          </a:p>
          <a:p>
            <a:r>
              <a:rPr lang="fr-FR" sz="2000" dirty="0"/>
              <a:t>Viennent ensuite le chocolat (tous produits confondus) et les </a:t>
            </a:r>
            <a:r>
              <a:rPr lang="fr-FR" sz="2000" dirty="0" err="1"/>
              <a:t>Mouchous</a:t>
            </a:r>
            <a:r>
              <a:rPr lang="fr-FR" sz="2000" dirty="0"/>
              <a:t>.</a:t>
            </a:r>
          </a:p>
          <a:p>
            <a:r>
              <a:rPr lang="fr-FR" sz="2000" dirty="0"/>
              <a:t>À noter les 9% de clients qui répondent « tout ».</a:t>
            </a:r>
          </a:p>
        </p:txBody>
      </p:sp>
      <p:pic>
        <p:nvPicPr>
          <p:cNvPr id="5" name="Image 4">
            <a:extLst>
              <a:ext uri="{FF2B5EF4-FFF2-40B4-BE49-F238E27FC236}">
                <a16:creationId xmlns:a16="http://schemas.microsoft.com/office/drawing/2014/main" id="{9DC6E596-2662-4E74-D286-B053ECF0A160}"/>
              </a:ext>
            </a:extLst>
          </p:cNvPr>
          <p:cNvPicPr>
            <a:picLocks noChangeAspect="1"/>
          </p:cNvPicPr>
          <p:nvPr/>
        </p:nvPicPr>
        <p:blipFill>
          <a:blip r:embed="rId3"/>
          <a:stretch>
            <a:fillRect/>
          </a:stretch>
        </p:blipFill>
        <p:spPr>
          <a:xfrm>
            <a:off x="6723613" y="1550735"/>
            <a:ext cx="4149749" cy="3756527"/>
          </a:xfrm>
          <a:prstGeom prst="rect">
            <a:avLst/>
          </a:prstGeom>
        </p:spPr>
      </p:pic>
    </p:spTree>
    <p:extLst>
      <p:ext uri="{BB962C8B-B14F-4D97-AF65-F5344CB8AC3E}">
        <p14:creationId xmlns:p14="http://schemas.microsoft.com/office/powerpoint/2010/main" val="4106882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Quel est le dernier produit de la gamme </a:t>
            </a:r>
            <a:r>
              <a:rPr lang="fr-FR" sz="3200" dirty="0" err="1"/>
              <a:t>Pariès</a:t>
            </a:r>
            <a:r>
              <a:rPr lang="fr-FR" sz="3200" dirty="0"/>
              <a:t> que vous connaissez?</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724604"/>
            <a:ext cx="3940609" cy="4238624"/>
          </a:xfrm>
        </p:spPr>
        <p:txBody>
          <a:bodyPr>
            <a:normAutofit/>
          </a:bodyPr>
          <a:lstStyle/>
          <a:p>
            <a:r>
              <a:rPr lang="fr-FR" sz="2000" dirty="0"/>
              <a:t>112 personnes seulement ont répondu à cette question, peut-être les autres ont-ils du mal à identifier le « dernier produit »?</a:t>
            </a:r>
          </a:p>
          <a:p>
            <a:r>
              <a:rPr lang="fr-FR" sz="2000" dirty="0"/>
              <a:t>Les répondants semblent avoir bien compris la question puisque ni le chocolat ni les </a:t>
            </a:r>
            <a:r>
              <a:rPr lang="fr-FR" sz="2000" dirty="0" err="1"/>
              <a:t>mouchous</a:t>
            </a:r>
            <a:r>
              <a:rPr lang="fr-FR" sz="2000" dirty="0"/>
              <a:t> ne sont cités.</a:t>
            </a:r>
          </a:p>
          <a:p>
            <a:r>
              <a:rPr lang="fr-FR" sz="2000" dirty="0"/>
              <a:t>On retrouve le gâteau basque en général, et notamment aux agrumes, mais aussi les </a:t>
            </a:r>
            <a:r>
              <a:rPr lang="fr-FR" sz="2000" dirty="0" err="1"/>
              <a:t>espélines</a:t>
            </a:r>
            <a:r>
              <a:rPr lang="fr-FR" sz="2000" dirty="0"/>
              <a:t>, le gâteau de voyage, les </a:t>
            </a:r>
            <a:r>
              <a:rPr lang="fr-FR" sz="2000" dirty="0" err="1"/>
              <a:t>avellines</a:t>
            </a:r>
            <a:r>
              <a:rPr lang="fr-FR" sz="2000" dirty="0"/>
              <a:t> et les charlottes.</a:t>
            </a:r>
          </a:p>
        </p:txBody>
      </p:sp>
      <p:pic>
        <p:nvPicPr>
          <p:cNvPr id="3" name="Image 2">
            <a:extLst>
              <a:ext uri="{FF2B5EF4-FFF2-40B4-BE49-F238E27FC236}">
                <a16:creationId xmlns:a16="http://schemas.microsoft.com/office/drawing/2014/main" id="{1797CF0B-0BB9-DB4E-E919-EC6F40050907}"/>
              </a:ext>
            </a:extLst>
          </p:cNvPr>
          <p:cNvPicPr>
            <a:picLocks noChangeAspect="1"/>
          </p:cNvPicPr>
          <p:nvPr/>
        </p:nvPicPr>
        <p:blipFill>
          <a:blip r:embed="rId3"/>
          <a:stretch>
            <a:fillRect/>
          </a:stretch>
        </p:blipFill>
        <p:spPr>
          <a:xfrm>
            <a:off x="6386947" y="1861633"/>
            <a:ext cx="4597679" cy="3259426"/>
          </a:xfrm>
          <a:prstGeom prst="rect">
            <a:avLst/>
          </a:prstGeom>
        </p:spPr>
      </p:pic>
    </p:spTree>
    <p:extLst>
      <p:ext uri="{BB962C8B-B14F-4D97-AF65-F5344CB8AC3E}">
        <p14:creationId xmlns:p14="http://schemas.microsoft.com/office/powerpoint/2010/main" val="1853339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Quels sont les produits de nos gammes que vous achetez chez d’autres artisans?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697182"/>
            <a:ext cx="4111882" cy="4106718"/>
          </a:xfrm>
        </p:spPr>
        <p:txBody>
          <a:bodyPr>
            <a:normAutofit/>
          </a:bodyPr>
          <a:lstStyle/>
          <a:p>
            <a:r>
              <a:rPr lang="fr-FR" sz="2000" dirty="0"/>
              <a:t>145 personnes ont répondu à cette question. On retrouve les principaux produits de la Maison </a:t>
            </a:r>
            <a:r>
              <a:rPr lang="fr-FR" sz="2000" dirty="0" err="1"/>
              <a:t>Pariès</a:t>
            </a:r>
            <a:r>
              <a:rPr lang="fr-FR" sz="2000" dirty="0"/>
              <a:t> sauf les </a:t>
            </a:r>
            <a:r>
              <a:rPr lang="fr-FR" sz="2000" dirty="0" err="1"/>
              <a:t>mouchous</a:t>
            </a:r>
            <a:r>
              <a:rPr lang="fr-FR" sz="2000" dirty="0"/>
              <a:t> et les </a:t>
            </a:r>
            <a:r>
              <a:rPr lang="fr-FR" sz="2000" dirty="0" err="1"/>
              <a:t>Kanougas</a:t>
            </a:r>
            <a:r>
              <a:rPr lang="fr-FR" sz="2000" dirty="0"/>
              <a:t>.</a:t>
            </a:r>
          </a:p>
        </p:txBody>
      </p:sp>
      <p:pic>
        <p:nvPicPr>
          <p:cNvPr id="3" name="Image 2">
            <a:extLst>
              <a:ext uri="{FF2B5EF4-FFF2-40B4-BE49-F238E27FC236}">
                <a16:creationId xmlns:a16="http://schemas.microsoft.com/office/drawing/2014/main" id="{403D7004-C709-3F5A-C665-8F15C0BC1E9C}"/>
              </a:ext>
            </a:extLst>
          </p:cNvPr>
          <p:cNvPicPr>
            <a:picLocks noChangeAspect="1"/>
          </p:cNvPicPr>
          <p:nvPr/>
        </p:nvPicPr>
        <p:blipFill>
          <a:blip r:embed="rId3"/>
          <a:stretch>
            <a:fillRect/>
          </a:stretch>
        </p:blipFill>
        <p:spPr>
          <a:xfrm>
            <a:off x="6222476" y="1818190"/>
            <a:ext cx="4507576" cy="2854798"/>
          </a:xfrm>
          <a:prstGeom prst="rect">
            <a:avLst/>
          </a:prstGeom>
        </p:spPr>
      </p:pic>
    </p:spTree>
    <p:extLst>
      <p:ext uri="{BB962C8B-B14F-4D97-AF65-F5344CB8AC3E}">
        <p14:creationId xmlns:p14="http://schemas.microsoft.com/office/powerpoint/2010/main" val="28882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Présentation </a:t>
            </a:r>
          </a:p>
        </p:txBody>
      </p:sp>
      <p:sp>
        <p:nvSpPr>
          <p:cNvPr id="3" name="Espace réservé du texte 2">
            <a:extLst>
              <a:ext uri="{FF2B5EF4-FFF2-40B4-BE49-F238E27FC236}">
                <a16:creationId xmlns:a16="http://schemas.microsoft.com/office/drawing/2014/main" id="{47717B50-BACE-4A44-872B-8296D5BBF84D}"/>
              </a:ext>
            </a:extLst>
          </p:cNvPr>
          <p:cNvSpPr>
            <a:spLocks noGrp="1"/>
          </p:cNvSpPr>
          <p:nvPr>
            <p:ph type="body" sz="quarter" idx="14"/>
          </p:nvPr>
        </p:nvSpPr>
        <p:spPr>
          <a:xfrm>
            <a:off x="1374774" y="1565276"/>
            <a:ext cx="10131426" cy="3965574"/>
          </a:xfrm>
        </p:spPr>
        <p:txBody>
          <a:bodyPr>
            <a:normAutofit/>
          </a:bodyPr>
          <a:lstStyle/>
          <a:p>
            <a:r>
              <a:rPr lang="fr-FR" sz="2000" dirty="0"/>
              <a:t>Nous avons reçu un fichier contenant les réponses de 245 clients à un questionnaire qui comportait une vingtaine de questions sur leur profil socio-démographique et leur comportement d’achat.</a:t>
            </a:r>
          </a:p>
          <a:p>
            <a:r>
              <a:rPr lang="fr-FR" sz="2000" dirty="0"/>
              <a:t>Nous avons effectué un certain nombre de tris à plat et de tris croisés sur les réponses aux questions qui proposaient des cases à cocher.</a:t>
            </a:r>
          </a:p>
          <a:p>
            <a:r>
              <a:rPr lang="fr-FR" sz="2000" dirty="0"/>
              <a:t>Pour les réponses en texte libre, et notamment les noms de produits, nous avons effectué une exploration visuelle pour repérer les mots et les noms les plus fréquents, sans pouvoir effectuer d’analyse automatisée, notamment à cause de nombreuses coquilles et fautes d’orthographe. Néanmoins, les comptages effectués sont fiables.</a:t>
            </a:r>
          </a:p>
          <a:p>
            <a:r>
              <a:rPr lang="fr-FR" sz="2000" dirty="0"/>
              <a:t>A noter que l’enquête a été faite principalement sur les 3 premières semaines d’octobre 2021 et sur le mois de janvier 2022. </a:t>
            </a:r>
            <a:r>
              <a:rPr lang="fr-FR" sz="2000" b="1" dirty="0"/>
              <a:t>Peut-être faudrait-il faire une nouvelle enquête en été pour comparer les profils des répondants et leurs réponses</a:t>
            </a:r>
            <a:r>
              <a:rPr lang="fr-FR" sz="2000" dirty="0"/>
              <a:t>.</a:t>
            </a:r>
          </a:p>
        </p:txBody>
      </p:sp>
    </p:spTree>
    <p:extLst>
      <p:ext uri="{BB962C8B-B14F-4D97-AF65-F5344CB8AC3E}">
        <p14:creationId xmlns:p14="http://schemas.microsoft.com/office/powerpoint/2010/main" val="260647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Pourquoi?</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132407" cy="4238624"/>
          </a:xfrm>
        </p:spPr>
        <p:txBody>
          <a:bodyPr>
            <a:normAutofit/>
          </a:bodyPr>
          <a:lstStyle/>
          <a:p>
            <a:r>
              <a:rPr lang="fr-FR" sz="2000" dirty="0"/>
              <a:t>Pour les 125 personnes qui ont répondu à la question, les 2 raisons principales de l’achat chez un concurrent sont d’une part le lieu où elles se trouvent et le souhait de changer un peu.</a:t>
            </a:r>
          </a:p>
          <a:p>
            <a:r>
              <a:rPr lang="fr-FR" sz="2000" dirty="0"/>
              <a:t>Très peu font état d’une préférence pour un autre pâtissier.</a:t>
            </a:r>
          </a:p>
        </p:txBody>
      </p:sp>
      <p:pic>
        <p:nvPicPr>
          <p:cNvPr id="4" name="Image 3">
            <a:extLst>
              <a:ext uri="{FF2B5EF4-FFF2-40B4-BE49-F238E27FC236}">
                <a16:creationId xmlns:a16="http://schemas.microsoft.com/office/drawing/2014/main" id="{811EDA42-9F2F-4F38-928F-1F79D7E8CE49}"/>
              </a:ext>
            </a:extLst>
          </p:cNvPr>
          <p:cNvPicPr>
            <a:picLocks noChangeAspect="1"/>
          </p:cNvPicPr>
          <p:nvPr/>
        </p:nvPicPr>
        <p:blipFill>
          <a:blip r:embed="rId3"/>
          <a:stretch>
            <a:fillRect/>
          </a:stretch>
        </p:blipFill>
        <p:spPr>
          <a:xfrm>
            <a:off x="6878262" y="2052536"/>
            <a:ext cx="4834574" cy="2752927"/>
          </a:xfrm>
          <a:prstGeom prst="rect">
            <a:avLst/>
          </a:prstGeom>
        </p:spPr>
      </p:pic>
    </p:spTree>
    <p:extLst>
      <p:ext uri="{BB962C8B-B14F-4D97-AF65-F5344CB8AC3E}">
        <p14:creationId xmlns:p14="http://schemas.microsoft.com/office/powerpoint/2010/main" val="356611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Où achetez-vous nos produits?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Environ les 2/3 des clients achètent toujours dans la même boutique.</a:t>
            </a:r>
          </a:p>
          <a:p>
            <a:r>
              <a:rPr lang="fr-FR" sz="2000" dirty="0"/>
              <a:t>Cette proportion n’est pas plus importante chez les clients les plus âgés.</a:t>
            </a:r>
          </a:p>
        </p:txBody>
      </p:sp>
      <p:pic>
        <p:nvPicPr>
          <p:cNvPr id="4" name="Image 3">
            <a:extLst>
              <a:ext uri="{FF2B5EF4-FFF2-40B4-BE49-F238E27FC236}">
                <a16:creationId xmlns:a16="http://schemas.microsoft.com/office/drawing/2014/main" id="{7EAF7C14-5D42-426D-A60A-A728F4582C10}"/>
              </a:ext>
            </a:extLst>
          </p:cNvPr>
          <p:cNvPicPr>
            <a:picLocks noChangeAspect="1"/>
          </p:cNvPicPr>
          <p:nvPr/>
        </p:nvPicPr>
        <p:blipFill>
          <a:blip r:embed="rId3"/>
          <a:stretch>
            <a:fillRect/>
          </a:stretch>
        </p:blipFill>
        <p:spPr>
          <a:xfrm>
            <a:off x="5172444" y="1376582"/>
            <a:ext cx="6775240" cy="4427318"/>
          </a:xfrm>
          <a:prstGeom prst="rect">
            <a:avLst/>
          </a:prstGeom>
          <a:ln>
            <a:solidFill>
              <a:schemeClr val="tx1"/>
            </a:solidFill>
          </a:ln>
        </p:spPr>
      </p:pic>
    </p:spTree>
    <p:extLst>
      <p:ext uri="{BB962C8B-B14F-4D97-AF65-F5344CB8AC3E}">
        <p14:creationId xmlns:p14="http://schemas.microsoft.com/office/powerpoint/2010/main" val="3625302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lnSpcReduction="10000"/>
          </a:bodyPr>
          <a:lstStyle/>
          <a:p>
            <a:r>
              <a:rPr lang="fr-FR" sz="3200" dirty="0"/>
              <a:t>Avez-vous déjà commandé nos produits sur notre site en ligne?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90% des clients n’ont pas encore commandé en ligne.</a:t>
            </a:r>
          </a:p>
        </p:txBody>
      </p:sp>
      <p:pic>
        <p:nvPicPr>
          <p:cNvPr id="3" name="Image 2">
            <a:extLst>
              <a:ext uri="{FF2B5EF4-FFF2-40B4-BE49-F238E27FC236}">
                <a16:creationId xmlns:a16="http://schemas.microsoft.com/office/drawing/2014/main" id="{F6550794-F4E0-4348-97C6-D3C463BFF2C4}"/>
              </a:ext>
            </a:extLst>
          </p:cNvPr>
          <p:cNvPicPr>
            <a:picLocks noChangeAspect="1"/>
          </p:cNvPicPr>
          <p:nvPr/>
        </p:nvPicPr>
        <p:blipFill>
          <a:blip r:embed="rId3"/>
          <a:stretch>
            <a:fillRect/>
          </a:stretch>
        </p:blipFill>
        <p:spPr>
          <a:xfrm>
            <a:off x="5180734" y="1376582"/>
            <a:ext cx="6775239" cy="4427318"/>
          </a:xfrm>
          <a:prstGeom prst="rect">
            <a:avLst/>
          </a:prstGeom>
          <a:ln>
            <a:solidFill>
              <a:schemeClr val="tx1"/>
            </a:solidFill>
          </a:ln>
        </p:spPr>
      </p:pic>
    </p:spTree>
    <p:extLst>
      <p:ext uri="{BB962C8B-B14F-4D97-AF65-F5344CB8AC3E}">
        <p14:creationId xmlns:p14="http://schemas.microsoft.com/office/powerpoint/2010/main" val="1243428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lnSpcReduction="10000"/>
          </a:bodyPr>
          <a:lstStyle/>
          <a:p>
            <a:r>
              <a:rPr lang="fr-FR" sz="3200" dirty="0"/>
              <a:t>Si vous n’êtes pas de la région, aimeriez-vous trouver nos produits près de chez vous?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34% des clients </a:t>
            </a:r>
            <a:r>
              <a:rPr lang="fr-FR" sz="2000"/>
              <a:t>non locaux ne </a:t>
            </a:r>
            <a:r>
              <a:rPr lang="fr-FR" sz="2000" dirty="0"/>
              <a:t>souhaitent pas particulièrement trouver les produits </a:t>
            </a:r>
            <a:r>
              <a:rPr lang="fr-FR" sz="2000" dirty="0" err="1"/>
              <a:t>Pariès</a:t>
            </a:r>
            <a:r>
              <a:rPr lang="fr-FR" sz="2000" dirty="0"/>
              <a:t> près de chez eux…</a:t>
            </a:r>
          </a:p>
          <a:p>
            <a:r>
              <a:rPr lang="fr-FR" sz="2000" dirty="0"/>
              <a:t>Une question « pourquoi? » aurait été instructive car la quasi-totalité de ces 34% n’a pas commandé sur Internet.</a:t>
            </a:r>
          </a:p>
        </p:txBody>
      </p:sp>
      <p:pic>
        <p:nvPicPr>
          <p:cNvPr id="4" name="Image 3">
            <a:extLst>
              <a:ext uri="{FF2B5EF4-FFF2-40B4-BE49-F238E27FC236}">
                <a16:creationId xmlns:a16="http://schemas.microsoft.com/office/drawing/2014/main" id="{0D3E18A8-2937-4B04-8CE7-FEE917FFE24D}"/>
              </a:ext>
            </a:extLst>
          </p:cNvPr>
          <p:cNvPicPr>
            <a:picLocks noChangeAspect="1"/>
          </p:cNvPicPr>
          <p:nvPr/>
        </p:nvPicPr>
        <p:blipFill>
          <a:blip r:embed="rId3"/>
          <a:stretch>
            <a:fillRect/>
          </a:stretch>
        </p:blipFill>
        <p:spPr>
          <a:xfrm>
            <a:off x="5190884" y="1376582"/>
            <a:ext cx="6775239" cy="4427318"/>
          </a:xfrm>
          <a:prstGeom prst="rect">
            <a:avLst/>
          </a:prstGeom>
          <a:ln>
            <a:solidFill>
              <a:schemeClr val="tx1"/>
            </a:solidFill>
          </a:ln>
        </p:spPr>
      </p:pic>
    </p:spTree>
    <p:extLst>
      <p:ext uri="{BB962C8B-B14F-4D97-AF65-F5344CB8AC3E}">
        <p14:creationId xmlns:p14="http://schemas.microsoft.com/office/powerpoint/2010/main" val="328065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Que devons-nous faire pour progresser?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4056207" cy="4238624"/>
          </a:xfrm>
        </p:spPr>
        <p:txBody>
          <a:bodyPr>
            <a:normAutofit/>
          </a:bodyPr>
          <a:lstStyle/>
          <a:p>
            <a:r>
              <a:rPr lang="fr-FR" sz="2000" dirty="0"/>
              <a:t>Seuls 85 clients ont répondu à cette question, dont 12 ont répondu « rien »!</a:t>
            </a:r>
          </a:p>
          <a:p>
            <a:r>
              <a:rPr lang="fr-FR" sz="2000" dirty="0"/>
              <a:t>Le point principal d’amélioration est la boutique, que ce soit pour des raisons de commodité, d’amélioration de l’attente en été ou de changement des présentoirs en plastique </a:t>
            </a:r>
            <a:r>
              <a:rPr lang="fr-FR" sz="2000" dirty="0">
                <a:sym typeface="Wingdings" panose="05000000000000000000" pitchFamily="2" charset="2"/>
              </a:rPr>
              <a:t>.</a:t>
            </a:r>
          </a:p>
          <a:p>
            <a:r>
              <a:rPr lang="fr-FR" sz="2000" dirty="0">
                <a:sym typeface="Wingdings" panose="05000000000000000000" pitchFamily="2" charset="2"/>
              </a:rPr>
              <a:t>Mais ces remarques sont formulées par les clients de plusieurs boutiques, aucune particulièrement.</a:t>
            </a:r>
            <a:endParaRPr lang="fr-FR" sz="2000" dirty="0"/>
          </a:p>
        </p:txBody>
      </p:sp>
      <p:pic>
        <p:nvPicPr>
          <p:cNvPr id="3" name="Image 2">
            <a:extLst>
              <a:ext uri="{FF2B5EF4-FFF2-40B4-BE49-F238E27FC236}">
                <a16:creationId xmlns:a16="http://schemas.microsoft.com/office/drawing/2014/main" id="{9A943588-4C7F-435F-B311-7340E96F640D}"/>
              </a:ext>
            </a:extLst>
          </p:cNvPr>
          <p:cNvPicPr>
            <a:picLocks noChangeAspect="1"/>
          </p:cNvPicPr>
          <p:nvPr/>
        </p:nvPicPr>
        <p:blipFill>
          <a:blip r:embed="rId3"/>
          <a:stretch>
            <a:fillRect/>
          </a:stretch>
        </p:blipFill>
        <p:spPr>
          <a:xfrm>
            <a:off x="6930044" y="2141393"/>
            <a:ext cx="4534174" cy="2860098"/>
          </a:xfrm>
          <a:prstGeom prst="rect">
            <a:avLst/>
          </a:prstGeom>
        </p:spPr>
      </p:pic>
    </p:spTree>
    <p:extLst>
      <p:ext uri="{BB962C8B-B14F-4D97-AF65-F5344CB8AC3E}">
        <p14:creationId xmlns:p14="http://schemas.microsoft.com/office/powerpoint/2010/main" val="33274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lnSpcReduction="10000"/>
          </a:bodyPr>
          <a:lstStyle/>
          <a:p>
            <a:r>
              <a:rPr lang="fr-FR" sz="3200" dirty="0"/>
              <a:t>Les 3 grandes évolutions de la consommation qui vous tiennent à </a:t>
            </a:r>
            <a:r>
              <a:rPr lang="fr-FR" sz="3200" dirty="0" err="1"/>
              <a:t>coeur</a:t>
            </a:r>
            <a:r>
              <a:rPr lang="fr-FR" sz="3200" dirty="0"/>
              <a:t>?</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consommation économe et le « faire soi-même » ne sont pas les sujets qui intéressent le plus vos clients…</a:t>
            </a:r>
          </a:p>
          <a:p>
            <a:r>
              <a:rPr lang="fr-FR" sz="2000" dirty="0"/>
              <a:t>Quand au sujet « digital et alimentation », ils n’ont sans doute pas compris de quoi il s’agit.</a:t>
            </a:r>
          </a:p>
          <a:p>
            <a:r>
              <a:rPr lang="fr-FR" sz="2000" dirty="0"/>
              <a:t>Pour le reste, rien de vraiment surprenant.</a:t>
            </a:r>
          </a:p>
        </p:txBody>
      </p:sp>
      <p:pic>
        <p:nvPicPr>
          <p:cNvPr id="5" name="Image 4">
            <a:extLst>
              <a:ext uri="{FF2B5EF4-FFF2-40B4-BE49-F238E27FC236}">
                <a16:creationId xmlns:a16="http://schemas.microsoft.com/office/drawing/2014/main" id="{F37A39FC-2D77-40DC-892A-30FC37896B4F}"/>
              </a:ext>
            </a:extLst>
          </p:cNvPr>
          <p:cNvPicPr>
            <a:picLocks noChangeAspect="1"/>
          </p:cNvPicPr>
          <p:nvPr/>
        </p:nvPicPr>
        <p:blipFill>
          <a:blip r:embed="rId3"/>
          <a:stretch>
            <a:fillRect/>
          </a:stretch>
        </p:blipFill>
        <p:spPr>
          <a:xfrm>
            <a:off x="5197813" y="1376582"/>
            <a:ext cx="6775239" cy="4427318"/>
          </a:xfrm>
          <a:prstGeom prst="rect">
            <a:avLst/>
          </a:prstGeom>
          <a:ln>
            <a:solidFill>
              <a:schemeClr val="tx1"/>
            </a:solidFill>
          </a:ln>
        </p:spPr>
      </p:pic>
    </p:spTree>
    <p:extLst>
      <p:ext uri="{BB962C8B-B14F-4D97-AF65-F5344CB8AC3E}">
        <p14:creationId xmlns:p14="http://schemas.microsoft.com/office/powerpoint/2010/main" val="3935358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L’abonnement à la newsletter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4" y="1615207"/>
            <a:ext cx="10034444" cy="3026065"/>
          </a:xfrm>
        </p:spPr>
        <p:txBody>
          <a:bodyPr>
            <a:normAutofit/>
          </a:bodyPr>
          <a:lstStyle/>
          <a:p>
            <a:r>
              <a:rPr lang="fr-FR" sz="2000" dirty="0"/>
              <a:t>Parmi les répondants, seulement 9 personnes étaient abonnées à la newsletter, soit 3,7%.</a:t>
            </a:r>
          </a:p>
          <a:p>
            <a:r>
              <a:rPr lang="fr-FR" sz="2000" dirty="0"/>
              <a:t>Parmi les 236 qui ne l’étaient pas, 54 nous ont donné leur adresse email.</a:t>
            </a:r>
          </a:p>
          <a:p>
            <a:r>
              <a:rPr lang="fr-FR" sz="2000" dirty="0"/>
              <a:t>Nous devons donc leur envoyer rapidement un email de proposition d’abonnement (c’est sans doute </a:t>
            </a:r>
            <a:r>
              <a:rPr lang="fr-FR" sz="2000"/>
              <a:t>déjà fait?).</a:t>
            </a:r>
            <a:endParaRPr lang="fr-FR" sz="2000" dirty="0"/>
          </a:p>
          <a:p>
            <a:endParaRPr lang="fr-FR" sz="2000" dirty="0"/>
          </a:p>
        </p:txBody>
      </p:sp>
    </p:spTree>
    <p:extLst>
      <p:ext uri="{BB962C8B-B14F-4D97-AF65-F5344CB8AC3E}">
        <p14:creationId xmlns:p14="http://schemas.microsoft.com/office/powerpoint/2010/main" val="2605606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tx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3</a:t>
            </a:r>
          </a:p>
        </p:txBody>
      </p:sp>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bg1">
              <a:lumMod val="8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solidFill>
                  <a:schemeClr val="bg1">
                    <a:lumMod val="85000"/>
                  </a:schemeClr>
                </a:solidFill>
                <a:cs typeface="Futura Medium" panose="020B0602020204020303" pitchFamily="34" charset="-79"/>
              </a:rPr>
              <a:t>Premiers enseignements</a:t>
            </a:r>
          </a:p>
        </p:txBody>
      </p:sp>
    </p:spTree>
    <p:extLst>
      <p:ext uri="{BB962C8B-B14F-4D97-AF65-F5344CB8AC3E}">
        <p14:creationId xmlns:p14="http://schemas.microsoft.com/office/powerpoint/2010/main" val="680510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 genre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part de clients hommes est nettement plus élevée à Socoa.</a:t>
            </a:r>
          </a:p>
        </p:txBody>
      </p:sp>
      <p:pic>
        <p:nvPicPr>
          <p:cNvPr id="3" name="Image 2">
            <a:extLst>
              <a:ext uri="{FF2B5EF4-FFF2-40B4-BE49-F238E27FC236}">
                <a16:creationId xmlns:a16="http://schemas.microsoft.com/office/drawing/2014/main" id="{EFA1A502-3756-49A4-917F-3D828E595D50}"/>
              </a:ext>
            </a:extLst>
          </p:cNvPr>
          <p:cNvPicPr>
            <a:picLocks noChangeAspect="1"/>
          </p:cNvPicPr>
          <p:nvPr/>
        </p:nvPicPr>
        <p:blipFill>
          <a:blip r:embed="rId3"/>
          <a:stretch>
            <a:fillRect/>
          </a:stretch>
        </p:blipFill>
        <p:spPr>
          <a:xfrm>
            <a:off x="5190884" y="1376582"/>
            <a:ext cx="6775239" cy="4427318"/>
          </a:xfrm>
          <a:prstGeom prst="rect">
            <a:avLst/>
          </a:prstGeom>
          <a:ln>
            <a:solidFill>
              <a:schemeClr val="tx1"/>
            </a:solidFill>
          </a:ln>
        </p:spPr>
      </p:pic>
    </p:spTree>
    <p:extLst>
      <p:ext uri="{BB962C8B-B14F-4D97-AF65-F5344CB8AC3E}">
        <p14:creationId xmlns:p14="http://schemas.microsoft.com/office/powerpoint/2010/main" val="40823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L’âge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sont beaucoup plus âgés à Bayonne qu’à Biarritz et à Socoa.</a:t>
            </a:r>
          </a:p>
        </p:txBody>
      </p:sp>
      <p:pic>
        <p:nvPicPr>
          <p:cNvPr id="4" name="Image 3">
            <a:extLst>
              <a:ext uri="{FF2B5EF4-FFF2-40B4-BE49-F238E27FC236}">
                <a16:creationId xmlns:a16="http://schemas.microsoft.com/office/drawing/2014/main" id="{CF72C13E-48EA-44E0-805F-08263C75304F}"/>
              </a:ext>
            </a:extLst>
          </p:cNvPr>
          <p:cNvPicPr>
            <a:picLocks noChangeAspect="1"/>
          </p:cNvPicPr>
          <p:nvPr/>
        </p:nvPicPr>
        <p:blipFill>
          <a:blip r:embed="rId3"/>
          <a:stretch>
            <a:fillRect/>
          </a:stretch>
        </p:blipFill>
        <p:spPr>
          <a:xfrm>
            <a:off x="5166301" y="1376582"/>
            <a:ext cx="6775239" cy="4427318"/>
          </a:xfrm>
          <a:prstGeom prst="rect">
            <a:avLst/>
          </a:prstGeom>
          <a:ln>
            <a:solidFill>
              <a:schemeClr val="tx1"/>
            </a:solidFill>
          </a:ln>
        </p:spPr>
      </p:pic>
    </p:spTree>
    <p:extLst>
      <p:ext uri="{BB962C8B-B14F-4D97-AF65-F5344CB8AC3E}">
        <p14:creationId xmlns:p14="http://schemas.microsoft.com/office/powerpoint/2010/main" val="292207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bg1">
              <a:lumMod val="8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3</a:t>
            </a:r>
          </a:p>
        </p:txBody>
      </p:sp>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solidFill>
                  <a:schemeClr val="bg1">
                    <a:lumMod val="85000"/>
                  </a:schemeClr>
                </a:solidFill>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bg1">
              <a:lumMod val="8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solidFill>
                  <a:schemeClr val="bg1">
                    <a:lumMod val="85000"/>
                  </a:schemeClr>
                </a:solidFill>
                <a:cs typeface="Futura Medium" panose="020B0602020204020303" pitchFamily="34" charset="-79"/>
              </a:rPr>
              <a:t>Premiers enseignements</a:t>
            </a:r>
          </a:p>
        </p:txBody>
      </p:sp>
    </p:spTree>
    <p:extLst>
      <p:ext uri="{BB962C8B-B14F-4D97-AF65-F5344CB8AC3E}">
        <p14:creationId xmlns:p14="http://schemas.microsoft.com/office/powerpoint/2010/main" val="1039869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1E67ED-A8E0-4171-93F1-6598CA31E9E2}"/>
              </a:ext>
            </a:extLst>
          </p:cNvPr>
          <p:cNvSpPr>
            <a:spLocks noGrp="1"/>
          </p:cNvSpPr>
          <p:nvPr>
            <p:ph type="body" sz="quarter" idx="13"/>
          </p:nvPr>
        </p:nvSpPr>
        <p:spPr/>
        <p:txBody>
          <a:bodyPr/>
          <a:lstStyle/>
          <a:p>
            <a:r>
              <a:rPr lang="fr-FR" dirty="0">
                <a:solidFill>
                  <a:srgbClr val="F24C36"/>
                </a:solidFill>
              </a:rPr>
              <a:t>L’âge de la population par Ville</a:t>
            </a:r>
          </a:p>
        </p:txBody>
      </p:sp>
      <p:graphicFrame>
        <p:nvGraphicFramePr>
          <p:cNvPr id="4" name="Tableau 3">
            <a:extLst>
              <a:ext uri="{FF2B5EF4-FFF2-40B4-BE49-F238E27FC236}">
                <a16:creationId xmlns:a16="http://schemas.microsoft.com/office/drawing/2014/main" id="{6822EC21-C1DF-4D0A-B8E8-47F3903107B7}"/>
              </a:ext>
            </a:extLst>
          </p:cNvPr>
          <p:cNvGraphicFramePr>
            <a:graphicFrameLocks noGrp="1"/>
          </p:cNvGraphicFramePr>
          <p:nvPr>
            <p:extLst>
              <p:ext uri="{D42A27DB-BD31-4B8C-83A1-F6EECF244321}">
                <p14:modId xmlns:p14="http://schemas.microsoft.com/office/powerpoint/2010/main" val="875589608"/>
              </p:ext>
            </p:extLst>
          </p:nvPr>
        </p:nvGraphicFramePr>
        <p:xfrm>
          <a:off x="3218815" y="1657313"/>
          <a:ext cx="4700270" cy="1031242"/>
        </p:xfrm>
        <a:graphic>
          <a:graphicData uri="http://schemas.openxmlformats.org/drawingml/2006/table">
            <a:tbl>
              <a:tblPr firstRow="1" firstCol="1" bandRow="1">
                <a:tableStyleId>{5C22544A-7EE6-4342-B048-85BDC9FD1C3A}</a:tableStyleId>
              </a:tblPr>
              <a:tblGrid>
                <a:gridCol w="1189355">
                  <a:extLst>
                    <a:ext uri="{9D8B030D-6E8A-4147-A177-3AD203B41FA5}">
                      <a16:colId xmlns:a16="http://schemas.microsoft.com/office/drawing/2014/main" val="1457277987"/>
                    </a:ext>
                  </a:extLst>
                </a:gridCol>
                <a:gridCol w="1173480">
                  <a:extLst>
                    <a:ext uri="{9D8B030D-6E8A-4147-A177-3AD203B41FA5}">
                      <a16:colId xmlns:a16="http://schemas.microsoft.com/office/drawing/2014/main" val="2299117897"/>
                    </a:ext>
                  </a:extLst>
                </a:gridCol>
                <a:gridCol w="1137285">
                  <a:extLst>
                    <a:ext uri="{9D8B030D-6E8A-4147-A177-3AD203B41FA5}">
                      <a16:colId xmlns:a16="http://schemas.microsoft.com/office/drawing/2014/main" val="1264378235"/>
                    </a:ext>
                  </a:extLst>
                </a:gridCol>
                <a:gridCol w="1200150">
                  <a:extLst>
                    <a:ext uri="{9D8B030D-6E8A-4147-A177-3AD203B41FA5}">
                      <a16:colId xmlns:a16="http://schemas.microsoft.com/office/drawing/2014/main" val="2164995914"/>
                    </a:ext>
                  </a:extLst>
                </a:gridCol>
              </a:tblGrid>
              <a:tr h="0">
                <a:tc>
                  <a:txBody>
                    <a:bodyPr/>
                    <a:lstStyle/>
                    <a:p>
                      <a:pPr algn="ctr">
                        <a:lnSpc>
                          <a:spcPct val="107000"/>
                        </a:lnSpc>
                        <a:spcAft>
                          <a:spcPts val="0"/>
                        </a:spcAft>
                      </a:pPr>
                      <a:r>
                        <a:rPr lang="fr-FR" sz="1100" dirty="0">
                          <a:solidFill>
                            <a:schemeClr val="tx2"/>
                          </a:solidFill>
                          <a:effectLst/>
                        </a:rPr>
                        <a:t>Tranche d’âges</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Biarritz</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Saint Jean de Luz</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Bayonne</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4916228"/>
                  </a:ext>
                </a:extLst>
              </a:tr>
              <a:tr h="0">
                <a:tc>
                  <a:txBody>
                    <a:bodyPr/>
                    <a:lstStyle/>
                    <a:p>
                      <a:pPr algn="ctr">
                        <a:lnSpc>
                          <a:spcPct val="107000"/>
                        </a:lnSpc>
                        <a:spcAft>
                          <a:spcPts val="0"/>
                        </a:spcAft>
                      </a:pPr>
                      <a:r>
                        <a:rPr lang="fr-FR" sz="1100">
                          <a:solidFill>
                            <a:schemeClr val="tx2"/>
                          </a:solidFill>
                          <a:effectLst/>
                        </a:rPr>
                        <a:t>15/29</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12</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12,8</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20,6</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835957"/>
                  </a:ext>
                </a:extLst>
              </a:tr>
              <a:tr h="0">
                <a:tc>
                  <a:txBody>
                    <a:bodyPr/>
                    <a:lstStyle/>
                    <a:p>
                      <a:pPr algn="ctr">
                        <a:lnSpc>
                          <a:spcPct val="107000"/>
                        </a:lnSpc>
                        <a:spcAft>
                          <a:spcPts val="0"/>
                        </a:spcAft>
                      </a:pPr>
                      <a:r>
                        <a:rPr lang="fr-FR" sz="1100">
                          <a:solidFill>
                            <a:schemeClr val="tx2"/>
                          </a:solidFill>
                          <a:effectLst/>
                        </a:rPr>
                        <a:t>30/44</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14,8</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14,5</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20,4</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4196443"/>
                  </a:ext>
                </a:extLst>
              </a:tr>
              <a:tr h="0">
                <a:tc>
                  <a:txBody>
                    <a:bodyPr/>
                    <a:lstStyle/>
                    <a:p>
                      <a:pPr algn="ctr">
                        <a:lnSpc>
                          <a:spcPct val="107000"/>
                        </a:lnSpc>
                        <a:spcAft>
                          <a:spcPts val="0"/>
                        </a:spcAft>
                      </a:pPr>
                      <a:r>
                        <a:rPr lang="fr-FR" sz="1100">
                          <a:solidFill>
                            <a:schemeClr val="tx2"/>
                          </a:solidFill>
                          <a:effectLst/>
                        </a:rPr>
                        <a:t>45/59</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18,7</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19,5</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18,8</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0845042"/>
                  </a:ext>
                </a:extLst>
              </a:tr>
              <a:tr h="0">
                <a:tc>
                  <a:txBody>
                    <a:bodyPr/>
                    <a:lstStyle/>
                    <a:p>
                      <a:pPr algn="ctr">
                        <a:lnSpc>
                          <a:spcPct val="107000"/>
                        </a:lnSpc>
                        <a:spcAft>
                          <a:spcPts val="0"/>
                        </a:spcAft>
                      </a:pPr>
                      <a:r>
                        <a:rPr lang="fr-FR" sz="1100">
                          <a:solidFill>
                            <a:schemeClr val="tx2"/>
                          </a:solidFill>
                          <a:effectLst/>
                        </a:rPr>
                        <a:t>60 et +</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44,3</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solidFill>
                            <a:schemeClr val="tx2"/>
                          </a:solidFill>
                          <a:effectLst/>
                        </a:rPr>
                        <a:t>40,8</a:t>
                      </a:r>
                      <a:endParaRPr lang="fr-FR" sz="1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2"/>
                          </a:solidFill>
                          <a:effectLst/>
                        </a:rPr>
                        <a:t>26,3</a:t>
                      </a:r>
                      <a:endParaRPr lang="fr-FR"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396007"/>
                  </a:ext>
                </a:extLst>
              </a:tr>
            </a:tbl>
          </a:graphicData>
        </a:graphic>
      </p:graphicFrame>
      <p:sp>
        <p:nvSpPr>
          <p:cNvPr id="5" name="Rectangle 4">
            <a:extLst>
              <a:ext uri="{FF2B5EF4-FFF2-40B4-BE49-F238E27FC236}">
                <a16:creationId xmlns:a16="http://schemas.microsoft.com/office/drawing/2014/main" id="{5D8A19CD-A4AA-4822-ACE8-280F89604F1A}"/>
              </a:ext>
            </a:extLst>
          </p:cNvPr>
          <p:cNvSpPr/>
          <p:nvPr/>
        </p:nvSpPr>
        <p:spPr>
          <a:xfrm>
            <a:off x="3340600" y="2859203"/>
            <a:ext cx="4578485" cy="265457"/>
          </a:xfrm>
          <a:prstGeom prst="rect">
            <a:avLst/>
          </a:prstGeom>
        </p:spPr>
        <p:txBody>
          <a:bodyPr wrap="square">
            <a:spAutoFit/>
          </a:bodyPr>
          <a:lstStyle/>
          <a:p>
            <a:pPr>
              <a:lnSpc>
                <a:spcPct val="107000"/>
              </a:lnSpc>
              <a:spcAft>
                <a:spcPts val="800"/>
              </a:spcAft>
            </a:pPr>
            <a:r>
              <a:rPr lang="fr-FR" sz="1100" u="sng" dirty="0">
                <a:latin typeface="Calibri" panose="020F0502020204030204" pitchFamily="34" charset="0"/>
                <a:ea typeface="Calibri" panose="020F0502020204030204" pitchFamily="34" charset="0"/>
                <a:cs typeface="Times New Roman" panose="02020603050405020304" pitchFamily="18" charset="0"/>
              </a:rPr>
              <a:t>Répartition de la population selon les tranches d’âges dans différentes villes</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5644C835-E5F4-4C86-BCAE-D00ED82FA41C}"/>
              </a:ext>
            </a:extLst>
          </p:cNvPr>
          <p:cNvSpPr txBox="1"/>
          <p:nvPr/>
        </p:nvSpPr>
        <p:spPr>
          <a:xfrm>
            <a:off x="139429" y="3802876"/>
            <a:ext cx="3547352" cy="1477328"/>
          </a:xfrm>
          <a:prstGeom prst="rect">
            <a:avLst/>
          </a:prstGeom>
          <a:noFill/>
        </p:spPr>
        <p:txBody>
          <a:bodyPr wrap="square" rtlCol="0">
            <a:spAutoFit/>
          </a:bodyPr>
          <a:lstStyle/>
          <a:p>
            <a:r>
              <a:rPr lang="fr-FR" dirty="0"/>
              <a:t>Les plus de 45 ans représentent </a:t>
            </a:r>
            <a:r>
              <a:rPr lang="fr-FR" b="1" dirty="0">
                <a:solidFill>
                  <a:srgbClr val="F24C36"/>
                </a:solidFill>
              </a:rPr>
              <a:t>63% </a:t>
            </a:r>
            <a:r>
              <a:rPr lang="fr-FR" dirty="0"/>
              <a:t>de la population à Biarritz</a:t>
            </a:r>
          </a:p>
          <a:p>
            <a:r>
              <a:rPr lang="fr-FR" dirty="0"/>
              <a:t>Les plus de 50 ans représentent </a:t>
            </a:r>
            <a:r>
              <a:rPr lang="fr-FR" b="1" dirty="0">
                <a:solidFill>
                  <a:srgbClr val="F24C36"/>
                </a:solidFill>
              </a:rPr>
              <a:t>65,3%</a:t>
            </a:r>
            <a:r>
              <a:rPr lang="fr-FR" dirty="0"/>
              <a:t> des répondants à Biarritz.</a:t>
            </a:r>
          </a:p>
          <a:p>
            <a:endParaRPr lang="fr-FR" dirty="0"/>
          </a:p>
        </p:txBody>
      </p:sp>
      <p:sp>
        <p:nvSpPr>
          <p:cNvPr id="7" name="ZoneTexte 6">
            <a:extLst>
              <a:ext uri="{FF2B5EF4-FFF2-40B4-BE49-F238E27FC236}">
                <a16:creationId xmlns:a16="http://schemas.microsoft.com/office/drawing/2014/main" id="{68635F98-5E87-409F-8598-6FE7FAB78003}"/>
              </a:ext>
            </a:extLst>
          </p:cNvPr>
          <p:cNvSpPr txBox="1"/>
          <p:nvPr/>
        </p:nvSpPr>
        <p:spPr>
          <a:xfrm>
            <a:off x="3858266" y="3802876"/>
            <a:ext cx="4143983" cy="1477328"/>
          </a:xfrm>
          <a:prstGeom prst="rect">
            <a:avLst/>
          </a:prstGeom>
          <a:noFill/>
        </p:spPr>
        <p:txBody>
          <a:bodyPr wrap="square" rtlCol="0">
            <a:spAutoFit/>
          </a:bodyPr>
          <a:lstStyle/>
          <a:p>
            <a:pPr algn="just"/>
            <a:r>
              <a:rPr lang="fr-FR" dirty="0"/>
              <a:t>Les plus de 45 ans représentent </a:t>
            </a:r>
            <a:r>
              <a:rPr lang="fr-FR" b="1" dirty="0">
                <a:solidFill>
                  <a:srgbClr val="F24C36"/>
                </a:solidFill>
              </a:rPr>
              <a:t>60,3%</a:t>
            </a:r>
            <a:r>
              <a:rPr lang="fr-FR" dirty="0"/>
              <a:t> de la population à SJL.</a:t>
            </a:r>
          </a:p>
          <a:p>
            <a:pPr algn="just"/>
            <a:r>
              <a:rPr lang="fr-FR" dirty="0"/>
              <a:t>Les plus de 50 ans représentent </a:t>
            </a:r>
            <a:r>
              <a:rPr lang="fr-FR" b="1" dirty="0">
                <a:solidFill>
                  <a:srgbClr val="F24C36"/>
                </a:solidFill>
              </a:rPr>
              <a:t>76,6%</a:t>
            </a:r>
            <a:r>
              <a:rPr lang="fr-FR" dirty="0"/>
              <a:t> des répondants à SJL.</a:t>
            </a:r>
          </a:p>
          <a:p>
            <a:endParaRPr lang="fr-FR" dirty="0"/>
          </a:p>
        </p:txBody>
      </p:sp>
      <p:sp>
        <p:nvSpPr>
          <p:cNvPr id="8" name="ZoneTexte 7">
            <a:extLst>
              <a:ext uri="{FF2B5EF4-FFF2-40B4-BE49-F238E27FC236}">
                <a16:creationId xmlns:a16="http://schemas.microsoft.com/office/drawing/2014/main" id="{4EAE7019-5726-4621-8E61-810270146D5C}"/>
              </a:ext>
            </a:extLst>
          </p:cNvPr>
          <p:cNvSpPr txBox="1"/>
          <p:nvPr/>
        </p:nvSpPr>
        <p:spPr>
          <a:xfrm>
            <a:off x="8313164" y="3802876"/>
            <a:ext cx="3878836" cy="1200329"/>
          </a:xfrm>
          <a:prstGeom prst="rect">
            <a:avLst/>
          </a:prstGeom>
          <a:noFill/>
        </p:spPr>
        <p:txBody>
          <a:bodyPr wrap="square" rtlCol="0">
            <a:spAutoFit/>
          </a:bodyPr>
          <a:lstStyle/>
          <a:p>
            <a:pPr algn="just"/>
            <a:r>
              <a:rPr lang="fr-FR" dirty="0"/>
              <a:t>Les plus de 45 ans représentent </a:t>
            </a:r>
            <a:r>
              <a:rPr lang="fr-FR" b="1" dirty="0">
                <a:solidFill>
                  <a:srgbClr val="F24C36"/>
                </a:solidFill>
              </a:rPr>
              <a:t>45,1%</a:t>
            </a:r>
            <a:r>
              <a:rPr lang="fr-FR" dirty="0"/>
              <a:t> de la population à Bayonne.</a:t>
            </a:r>
          </a:p>
          <a:p>
            <a:pPr algn="just"/>
            <a:r>
              <a:rPr lang="fr-FR" dirty="0"/>
              <a:t>Les plus de 50 ans représentent </a:t>
            </a:r>
            <a:r>
              <a:rPr lang="fr-FR" b="1" dirty="0">
                <a:solidFill>
                  <a:srgbClr val="F24C36"/>
                </a:solidFill>
              </a:rPr>
              <a:t>83,3%</a:t>
            </a:r>
            <a:r>
              <a:rPr lang="fr-FR" dirty="0"/>
              <a:t> des répondants à Bayonne.</a:t>
            </a:r>
          </a:p>
        </p:txBody>
      </p:sp>
    </p:spTree>
    <p:extLst>
      <p:ext uri="{BB962C8B-B14F-4D97-AF65-F5344CB8AC3E}">
        <p14:creationId xmlns:p14="http://schemas.microsoft.com/office/powerpoint/2010/main" val="934720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profession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Beaucoup plus de retraités à Bayonne et beaucoup plus de cadres et professions libérales à Biarritz.</a:t>
            </a:r>
          </a:p>
        </p:txBody>
      </p:sp>
      <p:pic>
        <p:nvPicPr>
          <p:cNvPr id="7" name="Image 6">
            <a:extLst>
              <a:ext uri="{FF2B5EF4-FFF2-40B4-BE49-F238E27FC236}">
                <a16:creationId xmlns:a16="http://schemas.microsoft.com/office/drawing/2014/main" id="{11C866D0-5ECE-43AB-855C-B4F50DC276EA}"/>
              </a:ext>
            </a:extLst>
          </p:cNvPr>
          <p:cNvPicPr>
            <a:picLocks noChangeAspect="1"/>
          </p:cNvPicPr>
          <p:nvPr/>
        </p:nvPicPr>
        <p:blipFill>
          <a:blip r:embed="rId3"/>
          <a:stretch>
            <a:fillRect/>
          </a:stretch>
        </p:blipFill>
        <p:spPr>
          <a:xfrm>
            <a:off x="5167630" y="1376582"/>
            <a:ext cx="6775240" cy="4427318"/>
          </a:xfrm>
          <a:prstGeom prst="rect">
            <a:avLst/>
          </a:prstGeom>
          <a:ln>
            <a:solidFill>
              <a:schemeClr val="tx1"/>
            </a:solidFill>
          </a:ln>
        </p:spPr>
      </p:pic>
    </p:spTree>
    <p:extLst>
      <p:ext uri="{BB962C8B-B14F-4D97-AF65-F5344CB8AC3E}">
        <p14:creationId xmlns:p14="http://schemas.microsoft.com/office/powerpoint/2010/main" val="2143337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 nombre de personnes au foyer</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Nettement plus de familles parmi les clients à Biarritz et Socoa. C’est à Saint Jean de </a:t>
            </a:r>
            <a:r>
              <a:rPr lang="fr-FR" sz="2000" dirty="0" err="1"/>
              <a:t>Luz</a:t>
            </a:r>
            <a:r>
              <a:rPr lang="fr-FR" sz="2000" dirty="0"/>
              <a:t> qu’il y en a le moins, sans doute en lien avec la plus grande proportion de touristes (voir page suivante).</a:t>
            </a:r>
          </a:p>
          <a:p>
            <a:r>
              <a:rPr lang="fr-FR" sz="2000" dirty="0"/>
              <a:t>Peu de familles également à Bayonne, en lien avec la grande proportion de retraités.</a:t>
            </a:r>
          </a:p>
        </p:txBody>
      </p:sp>
      <p:pic>
        <p:nvPicPr>
          <p:cNvPr id="3" name="Image 2">
            <a:extLst>
              <a:ext uri="{FF2B5EF4-FFF2-40B4-BE49-F238E27FC236}">
                <a16:creationId xmlns:a16="http://schemas.microsoft.com/office/drawing/2014/main" id="{6D515469-23D5-42E5-B629-9A7469132535}"/>
              </a:ext>
            </a:extLst>
          </p:cNvPr>
          <p:cNvPicPr>
            <a:picLocks noChangeAspect="1"/>
          </p:cNvPicPr>
          <p:nvPr/>
        </p:nvPicPr>
        <p:blipFill>
          <a:blip r:embed="rId3"/>
          <a:stretch>
            <a:fillRect/>
          </a:stretch>
        </p:blipFill>
        <p:spPr>
          <a:xfrm>
            <a:off x="5156250" y="1376582"/>
            <a:ext cx="6775239" cy="4427318"/>
          </a:xfrm>
          <a:prstGeom prst="rect">
            <a:avLst/>
          </a:prstGeom>
          <a:ln>
            <a:solidFill>
              <a:schemeClr val="tx1"/>
            </a:solidFill>
          </a:ln>
        </p:spPr>
      </p:pic>
    </p:spTree>
    <p:extLst>
      <p:ext uri="{BB962C8B-B14F-4D97-AF65-F5344CB8AC3E}">
        <p14:creationId xmlns:p14="http://schemas.microsoft.com/office/powerpoint/2010/main" val="4155341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provenance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C’est à Bayonne que la part de clients locaux est la plus importante et à Saint Jean de </a:t>
            </a:r>
            <a:r>
              <a:rPr lang="fr-FR" sz="2000" dirty="0" err="1"/>
              <a:t>Luz</a:t>
            </a:r>
            <a:r>
              <a:rPr lang="fr-FR" sz="2000" dirty="0"/>
              <a:t> que la part de parisiens est la plus importante (5 fois plus qu’à Bayonne).</a:t>
            </a:r>
          </a:p>
        </p:txBody>
      </p:sp>
      <p:pic>
        <p:nvPicPr>
          <p:cNvPr id="4" name="Image 3">
            <a:extLst>
              <a:ext uri="{FF2B5EF4-FFF2-40B4-BE49-F238E27FC236}">
                <a16:creationId xmlns:a16="http://schemas.microsoft.com/office/drawing/2014/main" id="{2A5A3941-296B-404F-865F-5730A1123D32}"/>
              </a:ext>
            </a:extLst>
          </p:cNvPr>
          <p:cNvPicPr>
            <a:picLocks noChangeAspect="1"/>
          </p:cNvPicPr>
          <p:nvPr/>
        </p:nvPicPr>
        <p:blipFill>
          <a:blip r:embed="rId3"/>
          <a:stretch>
            <a:fillRect/>
          </a:stretch>
        </p:blipFill>
        <p:spPr>
          <a:xfrm>
            <a:off x="5149320" y="1359165"/>
            <a:ext cx="6801893" cy="4444735"/>
          </a:xfrm>
          <a:prstGeom prst="rect">
            <a:avLst/>
          </a:prstGeom>
          <a:ln>
            <a:solidFill>
              <a:schemeClr val="tx1"/>
            </a:solidFill>
          </a:ln>
        </p:spPr>
      </p:pic>
    </p:spTree>
    <p:extLst>
      <p:ext uri="{BB962C8B-B14F-4D97-AF65-F5344CB8AC3E}">
        <p14:creationId xmlns:p14="http://schemas.microsoft.com/office/powerpoint/2010/main" val="3665370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L’ancienneté des clients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Beaucoup de premières visites à Saint Jean de </a:t>
            </a:r>
            <a:r>
              <a:rPr lang="fr-FR" sz="2000" dirty="0" err="1"/>
              <a:t>Luz</a:t>
            </a:r>
            <a:r>
              <a:rPr lang="fr-FR" sz="2000" dirty="0"/>
              <a:t>, sans doute en relation avec la forte proportion de touristes.</a:t>
            </a:r>
          </a:p>
        </p:txBody>
      </p:sp>
      <p:pic>
        <p:nvPicPr>
          <p:cNvPr id="3" name="Image 2">
            <a:extLst>
              <a:ext uri="{FF2B5EF4-FFF2-40B4-BE49-F238E27FC236}">
                <a16:creationId xmlns:a16="http://schemas.microsoft.com/office/drawing/2014/main" id="{3E622543-046C-4E86-93AE-AF7C6E6A2000}"/>
              </a:ext>
            </a:extLst>
          </p:cNvPr>
          <p:cNvPicPr>
            <a:picLocks noChangeAspect="1"/>
          </p:cNvPicPr>
          <p:nvPr/>
        </p:nvPicPr>
        <p:blipFill>
          <a:blip r:embed="rId3"/>
          <a:stretch>
            <a:fillRect/>
          </a:stretch>
        </p:blipFill>
        <p:spPr>
          <a:xfrm>
            <a:off x="5150717" y="1359164"/>
            <a:ext cx="6801893" cy="4444735"/>
          </a:xfrm>
          <a:prstGeom prst="rect">
            <a:avLst/>
          </a:prstGeom>
          <a:ln>
            <a:solidFill>
              <a:schemeClr val="tx1"/>
            </a:solidFill>
          </a:ln>
        </p:spPr>
      </p:pic>
    </p:spTree>
    <p:extLst>
      <p:ext uri="{BB962C8B-B14F-4D97-AF65-F5344CB8AC3E}">
        <p14:creationId xmlns:p14="http://schemas.microsoft.com/office/powerpoint/2010/main" val="2913675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fréquence des visites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On retrouve les premières visites à Saint Jean de </a:t>
            </a:r>
            <a:r>
              <a:rPr lang="fr-FR" sz="2000" dirty="0" err="1"/>
              <a:t>Luz</a:t>
            </a:r>
            <a:r>
              <a:rPr lang="fr-FR" sz="2000" dirty="0"/>
              <a:t>, cohérent avec la question précédente. </a:t>
            </a:r>
          </a:p>
          <a:p>
            <a:r>
              <a:rPr lang="fr-FR" sz="2000" dirty="0"/>
              <a:t>Mais c’est aussi à Saint Jean que l’on a le plus de visites hebdomadaires.</a:t>
            </a:r>
          </a:p>
          <a:p>
            <a:r>
              <a:rPr lang="fr-FR" sz="2000" dirty="0"/>
              <a:t>Beaucoup de visites « exceptionnelles » à Biarritz. Comment l’interpréter?</a:t>
            </a:r>
          </a:p>
        </p:txBody>
      </p:sp>
      <p:pic>
        <p:nvPicPr>
          <p:cNvPr id="4" name="Image 3">
            <a:extLst>
              <a:ext uri="{FF2B5EF4-FFF2-40B4-BE49-F238E27FC236}">
                <a16:creationId xmlns:a16="http://schemas.microsoft.com/office/drawing/2014/main" id="{92924F53-739E-4C6C-BCED-94479D48D169}"/>
              </a:ext>
            </a:extLst>
          </p:cNvPr>
          <p:cNvPicPr>
            <a:picLocks noChangeAspect="1"/>
          </p:cNvPicPr>
          <p:nvPr/>
        </p:nvPicPr>
        <p:blipFill>
          <a:blip r:embed="rId3"/>
          <a:stretch>
            <a:fillRect/>
          </a:stretch>
        </p:blipFill>
        <p:spPr>
          <a:xfrm>
            <a:off x="5163175" y="1359164"/>
            <a:ext cx="6801891" cy="4444734"/>
          </a:xfrm>
          <a:prstGeom prst="rect">
            <a:avLst/>
          </a:prstGeom>
          <a:ln>
            <a:solidFill>
              <a:schemeClr val="tx1"/>
            </a:solidFill>
          </a:ln>
        </p:spPr>
      </p:pic>
    </p:spTree>
    <p:extLst>
      <p:ext uri="{BB962C8B-B14F-4D97-AF65-F5344CB8AC3E}">
        <p14:creationId xmlns:p14="http://schemas.microsoft.com/office/powerpoint/2010/main" val="1797383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Comment nous avez-vous connus?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Beaucoup de « par hasard, en passant devant » à Saint Jean de </a:t>
            </a:r>
            <a:r>
              <a:rPr lang="fr-FR" sz="2000" dirty="0" err="1"/>
              <a:t>Luz</a:t>
            </a:r>
            <a:r>
              <a:rPr lang="fr-FR" sz="2000" dirty="0"/>
              <a:t>, cohérent avec la proportion de clients non locaux.</a:t>
            </a:r>
          </a:p>
          <a:p>
            <a:r>
              <a:rPr lang="fr-FR" sz="2000" dirty="0"/>
              <a:t>Mais c’est aussi le cas à Bayonne où la proportion de locaux est pourtant la plus forte.</a:t>
            </a:r>
          </a:p>
          <a:p>
            <a:r>
              <a:rPr lang="fr-FR" sz="2000" dirty="0"/>
              <a:t>Davantage de « bouche à oreille » à Biarritz.</a:t>
            </a:r>
          </a:p>
        </p:txBody>
      </p:sp>
      <p:pic>
        <p:nvPicPr>
          <p:cNvPr id="3" name="Image 2">
            <a:extLst>
              <a:ext uri="{FF2B5EF4-FFF2-40B4-BE49-F238E27FC236}">
                <a16:creationId xmlns:a16="http://schemas.microsoft.com/office/drawing/2014/main" id="{C92757DE-71FC-44E9-9F63-C340F1561F39}"/>
              </a:ext>
            </a:extLst>
          </p:cNvPr>
          <p:cNvPicPr>
            <a:picLocks noChangeAspect="1"/>
          </p:cNvPicPr>
          <p:nvPr/>
        </p:nvPicPr>
        <p:blipFill>
          <a:blip r:embed="rId3"/>
          <a:stretch>
            <a:fillRect/>
          </a:stretch>
        </p:blipFill>
        <p:spPr>
          <a:xfrm>
            <a:off x="5163176" y="1359164"/>
            <a:ext cx="6801891" cy="4444734"/>
          </a:xfrm>
          <a:prstGeom prst="rect">
            <a:avLst/>
          </a:prstGeom>
          <a:ln>
            <a:solidFill>
              <a:schemeClr val="tx1"/>
            </a:solidFill>
          </a:ln>
        </p:spPr>
      </p:pic>
    </p:spTree>
    <p:extLst>
      <p:ext uri="{BB962C8B-B14F-4D97-AF65-F5344CB8AC3E}">
        <p14:creationId xmlns:p14="http://schemas.microsoft.com/office/powerpoint/2010/main" val="1272029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La motivation des visites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Davantage d’invitations à Socoa et Biarritz et de cadeaux à Saint Jean et Bayonne.</a:t>
            </a:r>
          </a:p>
        </p:txBody>
      </p:sp>
      <p:pic>
        <p:nvPicPr>
          <p:cNvPr id="4" name="Image 3">
            <a:extLst>
              <a:ext uri="{FF2B5EF4-FFF2-40B4-BE49-F238E27FC236}">
                <a16:creationId xmlns:a16="http://schemas.microsoft.com/office/drawing/2014/main" id="{4D8CC6C1-2BFB-4FC6-8644-FAD47AD36C7B}"/>
              </a:ext>
            </a:extLst>
          </p:cNvPr>
          <p:cNvPicPr>
            <a:picLocks noChangeAspect="1"/>
          </p:cNvPicPr>
          <p:nvPr/>
        </p:nvPicPr>
        <p:blipFill>
          <a:blip r:embed="rId3"/>
          <a:stretch>
            <a:fillRect/>
          </a:stretch>
        </p:blipFill>
        <p:spPr>
          <a:xfrm>
            <a:off x="5163177" y="1359164"/>
            <a:ext cx="6801891" cy="4444734"/>
          </a:xfrm>
          <a:prstGeom prst="rect">
            <a:avLst/>
          </a:prstGeom>
          <a:ln>
            <a:solidFill>
              <a:schemeClr val="tx1"/>
            </a:solidFill>
          </a:ln>
        </p:spPr>
      </p:pic>
    </p:spTree>
    <p:extLst>
      <p:ext uri="{BB962C8B-B14F-4D97-AF65-F5344CB8AC3E}">
        <p14:creationId xmlns:p14="http://schemas.microsoft.com/office/powerpoint/2010/main" val="180366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Les achats en ligne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Davantage d’achats en ligne à Saint Jean de </a:t>
            </a:r>
            <a:r>
              <a:rPr lang="fr-FR" sz="2000" dirty="0" err="1"/>
              <a:t>Luz</a:t>
            </a:r>
            <a:r>
              <a:rPr lang="fr-FR" sz="2000" dirty="0"/>
              <a:t> et Socoa, difficile à expliquer car les clientèles de ces deux boutiques ne se ressemblent pas sur les autres critères.</a:t>
            </a:r>
          </a:p>
          <a:p>
            <a:r>
              <a:rPr lang="fr-FR" sz="2000" dirty="0"/>
              <a:t>De toute façon, la pratique des commandes en ligne reste marginale partout.</a:t>
            </a:r>
          </a:p>
        </p:txBody>
      </p:sp>
      <p:pic>
        <p:nvPicPr>
          <p:cNvPr id="3" name="Image 2">
            <a:extLst>
              <a:ext uri="{FF2B5EF4-FFF2-40B4-BE49-F238E27FC236}">
                <a16:creationId xmlns:a16="http://schemas.microsoft.com/office/drawing/2014/main" id="{D44873C2-3E43-4E25-9BBB-B071880A9B2F}"/>
              </a:ext>
            </a:extLst>
          </p:cNvPr>
          <p:cNvPicPr>
            <a:picLocks noChangeAspect="1"/>
          </p:cNvPicPr>
          <p:nvPr/>
        </p:nvPicPr>
        <p:blipFill>
          <a:blip r:embed="rId3"/>
          <a:stretch>
            <a:fillRect/>
          </a:stretch>
        </p:blipFill>
        <p:spPr>
          <a:xfrm>
            <a:off x="5170103" y="1359164"/>
            <a:ext cx="6801891" cy="4444734"/>
          </a:xfrm>
          <a:prstGeom prst="rect">
            <a:avLst/>
          </a:prstGeom>
          <a:ln>
            <a:solidFill>
              <a:schemeClr val="tx1"/>
            </a:solidFill>
          </a:ln>
        </p:spPr>
      </p:pic>
    </p:spTree>
    <p:extLst>
      <p:ext uri="{BB962C8B-B14F-4D97-AF65-F5344CB8AC3E}">
        <p14:creationId xmlns:p14="http://schemas.microsoft.com/office/powerpoint/2010/main" val="1096354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10131286" cy="1025525"/>
          </a:xfrm>
        </p:spPr>
        <p:txBody>
          <a:bodyPr>
            <a:normAutofit/>
          </a:bodyPr>
          <a:lstStyle/>
          <a:p>
            <a:r>
              <a:rPr lang="fr-FR" sz="3200" dirty="0"/>
              <a:t>Le souhait de trouver les produits près de chez soi</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La question ne s’adressait qu’aux personnes qui n’étaient pas de la région. C’est à Saint Jean de </a:t>
            </a:r>
            <a:r>
              <a:rPr lang="fr-FR" sz="2000" dirty="0" err="1"/>
              <a:t>Luz</a:t>
            </a:r>
            <a:r>
              <a:rPr lang="fr-FR" sz="2000" dirty="0"/>
              <a:t> et à Bayonne que le souhait est le plus fort, peut-être parce que les clients sont nettement plus âgés dans ces deux boutiques que dans les 2 autres.</a:t>
            </a:r>
          </a:p>
        </p:txBody>
      </p:sp>
      <p:pic>
        <p:nvPicPr>
          <p:cNvPr id="4" name="Image 3">
            <a:extLst>
              <a:ext uri="{FF2B5EF4-FFF2-40B4-BE49-F238E27FC236}">
                <a16:creationId xmlns:a16="http://schemas.microsoft.com/office/drawing/2014/main" id="{20EC7047-8689-4C35-A02A-424E4F35ECE1}"/>
              </a:ext>
            </a:extLst>
          </p:cNvPr>
          <p:cNvPicPr>
            <a:picLocks noChangeAspect="1"/>
          </p:cNvPicPr>
          <p:nvPr/>
        </p:nvPicPr>
        <p:blipFill>
          <a:blip r:embed="rId3"/>
          <a:stretch>
            <a:fillRect/>
          </a:stretch>
        </p:blipFill>
        <p:spPr>
          <a:xfrm>
            <a:off x="5177030" y="1359165"/>
            <a:ext cx="6801891" cy="4444734"/>
          </a:xfrm>
          <a:prstGeom prst="rect">
            <a:avLst/>
          </a:prstGeom>
          <a:ln>
            <a:solidFill>
              <a:schemeClr val="tx1"/>
            </a:solidFill>
          </a:ln>
        </p:spPr>
      </p:pic>
    </p:spTree>
    <p:extLst>
      <p:ext uri="{BB962C8B-B14F-4D97-AF65-F5344CB8AC3E}">
        <p14:creationId xmlns:p14="http://schemas.microsoft.com/office/powerpoint/2010/main" val="379479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L’âge et le genre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4" y="1615207"/>
            <a:ext cx="3231861" cy="5014193"/>
          </a:xfrm>
        </p:spPr>
        <p:txBody>
          <a:bodyPr>
            <a:normAutofit/>
          </a:bodyPr>
          <a:lstStyle/>
          <a:p>
            <a:r>
              <a:rPr lang="fr-FR" sz="2000" dirty="0"/>
              <a:t>75% des clients sont des femmes.</a:t>
            </a:r>
          </a:p>
          <a:p>
            <a:endParaRPr lang="fr-FR" sz="2000" dirty="0"/>
          </a:p>
          <a:p>
            <a:endParaRPr lang="fr-FR" sz="2000" dirty="0"/>
          </a:p>
          <a:p>
            <a:endParaRPr lang="fr-FR" sz="2000" dirty="0"/>
          </a:p>
          <a:p>
            <a:br>
              <a:rPr lang="fr-FR" sz="2000" dirty="0"/>
            </a:br>
            <a:endParaRPr lang="fr-FR" sz="2000" dirty="0"/>
          </a:p>
          <a:p>
            <a:r>
              <a:rPr lang="fr-FR" sz="2000" dirty="0"/>
              <a:t>75% des clients ont plus de 50 ans et 41% ont plus de 65 ans.</a:t>
            </a:r>
            <a:br>
              <a:rPr lang="fr-FR" sz="2000" dirty="0"/>
            </a:br>
            <a:endParaRPr lang="fr-FR" sz="2000" dirty="0"/>
          </a:p>
          <a:p>
            <a:endParaRPr lang="fr-FR" sz="2000" dirty="0"/>
          </a:p>
        </p:txBody>
      </p:sp>
      <p:pic>
        <p:nvPicPr>
          <p:cNvPr id="6" name="Image 5">
            <a:extLst>
              <a:ext uri="{FF2B5EF4-FFF2-40B4-BE49-F238E27FC236}">
                <a16:creationId xmlns:a16="http://schemas.microsoft.com/office/drawing/2014/main" id="{1D51E21D-DB8C-4370-A06D-0EA3C329C4B7}"/>
              </a:ext>
            </a:extLst>
          </p:cNvPr>
          <p:cNvPicPr>
            <a:picLocks noChangeAspect="1"/>
          </p:cNvPicPr>
          <p:nvPr/>
        </p:nvPicPr>
        <p:blipFill>
          <a:blip r:embed="rId2"/>
          <a:stretch>
            <a:fillRect/>
          </a:stretch>
        </p:blipFill>
        <p:spPr>
          <a:xfrm>
            <a:off x="5724148" y="190848"/>
            <a:ext cx="4820170" cy="3149767"/>
          </a:xfrm>
          <a:prstGeom prst="rect">
            <a:avLst/>
          </a:prstGeom>
          <a:ln>
            <a:solidFill>
              <a:schemeClr val="tx1"/>
            </a:solidFill>
          </a:ln>
        </p:spPr>
      </p:pic>
      <p:pic>
        <p:nvPicPr>
          <p:cNvPr id="7" name="Image 6">
            <a:extLst>
              <a:ext uri="{FF2B5EF4-FFF2-40B4-BE49-F238E27FC236}">
                <a16:creationId xmlns:a16="http://schemas.microsoft.com/office/drawing/2014/main" id="{122823A2-4F53-4B1E-8311-7B1C79C1FF6C}"/>
              </a:ext>
            </a:extLst>
          </p:cNvPr>
          <p:cNvPicPr>
            <a:picLocks noChangeAspect="1"/>
          </p:cNvPicPr>
          <p:nvPr/>
        </p:nvPicPr>
        <p:blipFill>
          <a:blip r:embed="rId3"/>
          <a:stretch>
            <a:fillRect/>
          </a:stretch>
        </p:blipFill>
        <p:spPr>
          <a:xfrm>
            <a:off x="5724148" y="3538387"/>
            <a:ext cx="4820169" cy="3149767"/>
          </a:xfrm>
          <a:prstGeom prst="rect">
            <a:avLst/>
          </a:prstGeom>
          <a:ln>
            <a:solidFill>
              <a:schemeClr val="tx1"/>
            </a:solidFill>
          </a:ln>
        </p:spPr>
      </p:pic>
    </p:spTree>
    <p:extLst>
      <p:ext uri="{BB962C8B-B14F-4D97-AF65-F5344CB8AC3E}">
        <p14:creationId xmlns:p14="http://schemas.microsoft.com/office/powerpoint/2010/main" val="3746924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D669B07C-EDFD-DF41-BE4E-B0C31B5B4067}"/>
              </a:ext>
            </a:extLst>
          </p:cNvPr>
          <p:cNvSpPr/>
          <p:nvPr/>
        </p:nvSpPr>
        <p:spPr>
          <a:xfrm>
            <a:off x="5994401" y="3454625"/>
            <a:ext cx="657225" cy="657225"/>
          </a:xfrm>
          <a:prstGeom prst="ellipse">
            <a:avLst/>
          </a:prstGeom>
          <a:solidFill>
            <a:schemeClr val="tx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3</a:t>
            </a:r>
          </a:p>
        </p:txBody>
      </p:sp>
      <p:sp>
        <p:nvSpPr>
          <p:cNvPr id="2" name="Ellipse 1">
            <a:extLst>
              <a:ext uri="{FF2B5EF4-FFF2-40B4-BE49-F238E27FC236}">
                <a16:creationId xmlns:a16="http://schemas.microsoft.com/office/drawing/2014/main" id="{8CE84D7F-E2CE-5F49-B4B7-8D92740C32DF}"/>
              </a:ext>
            </a:extLst>
          </p:cNvPr>
          <p:cNvSpPr/>
          <p:nvPr/>
        </p:nvSpPr>
        <p:spPr>
          <a:xfrm>
            <a:off x="5994401" y="1292451"/>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1</a:t>
            </a:r>
          </a:p>
        </p:txBody>
      </p:sp>
      <p:sp>
        <p:nvSpPr>
          <p:cNvPr id="4" name="Ellipse 3">
            <a:extLst>
              <a:ext uri="{FF2B5EF4-FFF2-40B4-BE49-F238E27FC236}">
                <a16:creationId xmlns:a16="http://schemas.microsoft.com/office/drawing/2014/main" id="{1B9A2FF3-A4A7-B045-BB50-FD95A8712BF1}"/>
              </a:ext>
            </a:extLst>
          </p:cNvPr>
          <p:cNvSpPr/>
          <p:nvPr/>
        </p:nvSpPr>
        <p:spPr>
          <a:xfrm>
            <a:off x="5994401" y="2373538"/>
            <a:ext cx="657225" cy="657225"/>
          </a:xfrm>
          <a:prstGeom prst="ellipse">
            <a:avLst/>
          </a:prstGeom>
          <a:solidFill>
            <a:schemeClr val="tx1"/>
          </a:solidFill>
          <a:ln>
            <a:solidFill>
              <a:schemeClr val="accent5"/>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2">
                    <a:lumMod val="90000"/>
                  </a:schemeClr>
                </a:solidFill>
                <a:cs typeface="Futura Medium" panose="020B0602020204020303" pitchFamily="34" charset="-79"/>
              </a:rPr>
              <a:t>2</a:t>
            </a:r>
          </a:p>
        </p:txBody>
      </p:sp>
      <p:sp>
        <p:nvSpPr>
          <p:cNvPr id="3" name="ZoneTexte 2">
            <a:extLst>
              <a:ext uri="{FF2B5EF4-FFF2-40B4-BE49-F238E27FC236}">
                <a16:creationId xmlns:a16="http://schemas.microsoft.com/office/drawing/2014/main" id="{390E065D-BE6E-194E-978A-34C3321A3A37}"/>
              </a:ext>
            </a:extLst>
          </p:cNvPr>
          <p:cNvSpPr txBox="1"/>
          <p:nvPr/>
        </p:nvSpPr>
        <p:spPr>
          <a:xfrm>
            <a:off x="6921987" y="1390230"/>
            <a:ext cx="4006363" cy="430887"/>
          </a:xfrm>
          <a:prstGeom prst="rect">
            <a:avLst/>
          </a:prstGeom>
          <a:noFill/>
        </p:spPr>
        <p:txBody>
          <a:bodyPr wrap="square" rtlCol="0">
            <a:spAutoFit/>
          </a:bodyPr>
          <a:lstStyle/>
          <a:p>
            <a:r>
              <a:rPr lang="fr-FR" sz="2200" b="1" cap="all" dirty="0">
                <a:cs typeface="Futura Medium" panose="020B0602020204020303" pitchFamily="34" charset="-79"/>
              </a:rPr>
              <a:t>Présentation </a:t>
            </a:r>
          </a:p>
        </p:txBody>
      </p:sp>
      <p:sp>
        <p:nvSpPr>
          <p:cNvPr id="6" name="ZoneTexte 5">
            <a:extLst>
              <a:ext uri="{FF2B5EF4-FFF2-40B4-BE49-F238E27FC236}">
                <a16:creationId xmlns:a16="http://schemas.microsoft.com/office/drawing/2014/main" id="{C1583CA5-1527-9343-AA9E-DF031FA982EC}"/>
              </a:ext>
            </a:extLst>
          </p:cNvPr>
          <p:cNvSpPr txBox="1"/>
          <p:nvPr/>
        </p:nvSpPr>
        <p:spPr>
          <a:xfrm>
            <a:off x="6921987" y="2299867"/>
            <a:ext cx="5085863" cy="769441"/>
          </a:xfrm>
          <a:prstGeom prst="rect">
            <a:avLst/>
          </a:prstGeom>
          <a:noFill/>
        </p:spPr>
        <p:txBody>
          <a:bodyPr wrap="square" rtlCol="0">
            <a:spAutoFit/>
          </a:bodyPr>
          <a:lstStyle/>
          <a:p>
            <a:r>
              <a:rPr lang="fr-FR" sz="2200" b="1" cap="all" dirty="0">
                <a:cs typeface="Futura Medium" panose="020B0602020204020303" pitchFamily="34" charset="-79"/>
              </a:rPr>
              <a:t>Analyse des profils et des comportements d’achat</a:t>
            </a:r>
          </a:p>
        </p:txBody>
      </p:sp>
      <p:sp>
        <p:nvSpPr>
          <p:cNvPr id="7" name="ZoneTexte 6">
            <a:extLst>
              <a:ext uri="{FF2B5EF4-FFF2-40B4-BE49-F238E27FC236}">
                <a16:creationId xmlns:a16="http://schemas.microsoft.com/office/drawing/2014/main" id="{A400F771-CA38-6347-A43C-E667BDEB4F63}"/>
              </a:ext>
            </a:extLst>
          </p:cNvPr>
          <p:cNvSpPr txBox="1"/>
          <p:nvPr/>
        </p:nvSpPr>
        <p:spPr>
          <a:xfrm>
            <a:off x="6921988" y="3387462"/>
            <a:ext cx="4684542" cy="769441"/>
          </a:xfrm>
          <a:prstGeom prst="rect">
            <a:avLst/>
          </a:prstGeom>
          <a:noFill/>
        </p:spPr>
        <p:txBody>
          <a:bodyPr wrap="square" rtlCol="0">
            <a:spAutoFit/>
          </a:bodyPr>
          <a:lstStyle/>
          <a:p>
            <a:r>
              <a:rPr lang="fr-FR" sz="2200" b="1" cap="all" dirty="0">
                <a:cs typeface="Futura Medium" panose="020B0602020204020303" pitchFamily="34" charset="-79"/>
              </a:rPr>
              <a:t>Analyse comparée entre les boutiques</a:t>
            </a:r>
          </a:p>
        </p:txBody>
      </p:sp>
      <p:sp>
        <p:nvSpPr>
          <p:cNvPr id="8" name="Ellipse 7">
            <a:extLst>
              <a:ext uri="{FF2B5EF4-FFF2-40B4-BE49-F238E27FC236}">
                <a16:creationId xmlns:a16="http://schemas.microsoft.com/office/drawing/2014/main" id="{8E0664AE-AB41-754A-9997-ED89AE54E3FF}"/>
              </a:ext>
            </a:extLst>
          </p:cNvPr>
          <p:cNvSpPr/>
          <p:nvPr/>
        </p:nvSpPr>
        <p:spPr>
          <a:xfrm>
            <a:off x="5994401" y="4535712"/>
            <a:ext cx="657225" cy="657225"/>
          </a:xfrm>
          <a:prstGeom prst="ellipse">
            <a:avLst/>
          </a:prstGeom>
          <a:solidFill>
            <a:schemeClr val="tx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cs typeface="Futura Medium" panose="020B0602020204020303" pitchFamily="34" charset="-79"/>
              </a:rPr>
              <a:t>4</a:t>
            </a:r>
          </a:p>
        </p:txBody>
      </p:sp>
      <p:sp>
        <p:nvSpPr>
          <p:cNvPr id="9" name="ZoneTexte 8">
            <a:extLst>
              <a:ext uri="{FF2B5EF4-FFF2-40B4-BE49-F238E27FC236}">
                <a16:creationId xmlns:a16="http://schemas.microsoft.com/office/drawing/2014/main" id="{12AE4DEE-8108-B64B-B59A-7A41094214E1}"/>
              </a:ext>
            </a:extLst>
          </p:cNvPr>
          <p:cNvSpPr txBox="1"/>
          <p:nvPr/>
        </p:nvSpPr>
        <p:spPr>
          <a:xfrm>
            <a:off x="6921988" y="4646349"/>
            <a:ext cx="4684542" cy="430887"/>
          </a:xfrm>
          <a:prstGeom prst="rect">
            <a:avLst/>
          </a:prstGeom>
          <a:noFill/>
        </p:spPr>
        <p:txBody>
          <a:bodyPr wrap="square" rtlCol="0">
            <a:spAutoFit/>
          </a:bodyPr>
          <a:lstStyle/>
          <a:p>
            <a:r>
              <a:rPr lang="fr-FR" sz="2200" b="1" cap="all" dirty="0">
                <a:cs typeface="Futura Medium" panose="020B0602020204020303" pitchFamily="34" charset="-79"/>
              </a:rPr>
              <a:t>Premiers enseignements</a:t>
            </a:r>
          </a:p>
        </p:txBody>
      </p:sp>
    </p:spTree>
    <p:extLst>
      <p:ext uri="{BB962C8B-B14F-4D97-AF65-F5344CB8AC3E}">
        <p14:creationId xmlns:p14="http://schemas.microsoft.com/office/powerpoint/2010/main" val="3248712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Les premiers enseignements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5"/>
            <a:ext cx="10588625" cy="4690052"/>
          </a:xfrm>
        </p:spPr>
        <p:txBody>
          <a:bodyPr>
            <a:normAutofit/>
          </a:bodyPr>
          <a:lstStyle/>
          <a:p>
            <a:pPr marL="457200" indent="-457200">
              <a:buFont typeface="+mj-lt"/>
              <a:buAutoNum type="arabicPeriod"/>
            </a:pPr>
            <a:r>
              <a:rPr lang="fr-FR" sz="2000" b="1" dirty="0"/>
              <a:t>Sur le profil des clients </a:t>
            </a:r>
            <a:r>
              <a:rPr lang="fr-FR" sz="2000" b="1" dirty="0" err="1"/>
              <a:t>Pariès</a:t>
            </a:r>
            <a:r>
              <a:rPr lang="fr-FR" sz="2000" b="1" dirty="0"/>
              <a:t> :</a:t>
            </a:r>
          </a:p>
          <a:p>
            <a:pPr marL="800100" lvl="1" indent="-342900">
              <a:buFont typeface="Arial" panose="020B0604020202020204" pitchFamily="34" charset="0"/>
              <a:buChar char="•"/>
            </a:pPr>
            <a:r>
              <a:rPr lang="fr-FR" sz="1800" dirty="0"/>
              <a:t>75% de femmes,</a:t>
            </a:r>
          </a:p>
          <a:p>
            <a:pPr marL="800100" lvl="1" indent="-342900">
              <a:buFont typeface="Arial" panose="020B0604020202020204" pitchFamily="34" charset="0"/>
              <a:buChar char="•"/>
            </a:pPr>
            <a:r>
              <a:rPr lang="fr-FR" sz="1800" b="1" dirty="0"/>
              <a:t>Une clientèle à rajeunir </a:t>
            </a:r>
            <a:r>
              <a:rPr lang="fr-FR" sz="1800" dirty="0"/>
              <a:t>: 50% de retraités, 41% de + de 65 ans et 25% de familles seulement,</a:t>
            </a:r>
          </a:p>
          <a:p>
            <a:pPr marL="800100" lvl="1" indent="-342900">
              <a:buFont typeface="Arial" panose="020B0604020202020204" pitchFamily="34" charset="0"/>
              <a:buChar char="•"/>
            </a:pPr>
            <a:r>
              <a:rPr lang="fr-FR" sz="1800" dirty="0"/>
              <a:t>Des clients provenant de toute la France, dont 57% seulement habitent dans les Pyrénées Atlantiques : </a:t>
            </a:r>
            <a:r>
              <a:rPr lang="fr-FR" sz="1800" b="1" dirty="0"/>
              <a:t>certainement un potentiel important pour les achats online</a:t>
            </a:r>
            <a:r>
              <a:rPr lang="fr-FR" sz="1800" dirty="0"/>
              <a:t>, alors que 10% seulement des clients déclarent l’avoir déjà fait,</a:t>
            </a:r>
          </a:p>
          <a:p>
            <a:pPr marL="800100" lvl="1" indent="-342900">
              <a:buFont typeface="Arial" panose="020B0604020202020204" pitchFamily="34" charset="0"/>
              <a:buChar char="•"/>
            </a:pPr>
            <a:r>
              <a:rPr lang="fr-FR" sz="1800" dirty="0"/>
              <a:t>Des clients qui sont sensibles à la tradition, la localisation, la durabilité, la santé, le bien-être, la transparence, des valeurs sur lesquelles </a:t>
            </a:r>
            <a:r>
              <a:rPr lang="fr-FR" sz="1800" dirty="0" err="1"/>
              <a:t>Pariès</a:t>
            </a:r>
            <a:r>
              <a:rPr lang="fr-FR" sz="1800" dirty="0"/>
              <a:t> est idéalement placé pour communiquer.</a:t>
            </a:r>
          </a:p>
          <a:p>
            <a:pPr marL="800100" lvl="1" indent="-342900">
              <a:buFont typeface="Arial" panose="020B0604020202020204" pitchFamily="34" charset="0"/>
              <a:buChar char="•"/>
            </a:pPr>
            <a:r>
              <a:rPr lang="fr-FR" sz="1800" dirty="0"/>
              <a:t>Plus de 93% des clients ont connu la Marque par la famille et les amis ou en « passant devant ». Il y a un </a:t>
            </a:r>
            <a:r>
              <a:rPr lang="fr-FR" sz="1800" b="1" dirty="0"/>
              <a:t>gros potentiel de croissance </a:t>
            </a:r>
            <a:r>
              <a:rPr lang="fr-FR" sz="1800" dirty="0"/>
              <a:t>par l’utilisation du </a:t>
            </a:r>
            <a:r>
              <a:rPr lang="fr-FR" sz="1800" b="1" dirty="0"/>
              <a:t>parrainage</a:t>
            </a:r>
            <a:r>
              <a:rPr lang="fr-FR" sz="1800" dirty="0"/>
              <a:t> et des canaux intermédiaires, notamment par Internet et les </a:t>
            </a:r>
            <a:r>
              <a:rPr lang="fr-FR" sz="1800" b="1" dirty="0"/>
              <a:t>réseaux sociaux</a:t>
            </a:r>
            <a:r>
              <a:rPr lang="fr-FR" sz="1800" dirty="0"/>
              <a:t>.</a:t>
            </a:r>
          </a:p>
          <a:p>
            <a:pPr marL="800100" lvl="1" indent="-342900">
              <a:buFont typeface="Arial" panose="020B0604020202020204" pitchFamily="34" charset="0"/>
              <a:buChar char="•"/>
            </a:pPr>
            <a:r>
              <a:rPr lang="fr-FR" sz="1800" dirty="0"/>
              <a:t>Seulement 4% sont abonnés à la newsletter, qui ne joue donc son rôle d’activation que sur une infime minorité des clients. </a:t>
            </a:r>
            <a:r>
              <a:rPr lang="fr-FR" sz="1800" dirty="0" err="1"/>
              <a:t>Pariès</a:t>
            </a:r>
            <a:r>
              <a:rPr lang="fr-FR" sz="1800" dirty="0"/>
              <a:t> doit mettre en place les moyens permettant </a:t>
            </a:r>
            <a:r>
              <a:rPr lang="fr-FR" sz="1800" b="1" dirty="0"/>
              <a:t>d’augmenter sensiblement le taux d’inscrits</a:t>
            </a:r>
            <a:r>
              <a:rPr lang="fr-FR" sz="1800" dirty="0"/>
              <a:t>.</a:t>
            </a:r>
          </a:p>
        </p:txBody>
      </p:sp>
    </p:spTree>
    <p:extLst>
      <p:ext uri="{BB962C8B-B14F-4D97-AF65-F5344CB8AC3E}">
        <p14:creationId xmlns:p14="http://schemas.microsoft.com/office/powerpoint/2010/main" val="4020134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Les premiers enseignements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10055225" cy="3965574"/>
          </a:xfrm>
        </p:spPr>
        <p:txBody>
          <a:bodyPr>
            <a:normAutofit/>
          </a:bodyPr>
          <a:lstStyle/>
          <a:p>
            <a:pPr marL="457200" indent="-457200">
              <a:buFont typeface="+mj-lt"/>
              <a:buAutoNum type="arabicPeriod" startAt="2"/>
            </a:pPr>
            <a:r>
              <a:rPr lang="fr-FR" sz="2000" b="1" dirty="0"/>
              <a:t>Sur le comportement des clients :</a:t>
            </a:r>
          </a:p>
          <a:p>
            <a:pPr marL="800100" lvl="1" indent="-342900">
              <a:buFont typeface="Arial" panose="020B0604020202020204" pitchFamily="34" charset="0"/>
              <a:buChar char="•"/>
            </a:pPr>
            <a:r>
              <a:rPr lang="fr-FR" sz="1800" dirty="0"/>
              <a:t>45% des clients viennent chaque semaine ou chaque mois. Les autres viennent pour la première fois (17%) ou « exceptionnellement ». </a:t>
            </a:r>
            <a:r>
              <a:rPr lang="fr-FR" sz="1800" b="1" dirty="0"/>
              <a:t>Mettre en place une stratégie relationnelle permettant de les faire venir plus régulièrement ou de les faire acheter en ligne.</a:t>
            </a:r>
          </a:p>
          <a:p>
            <a:pPr marL="800100" lvl="1" indent="-342900">
              <a:buFont typeface="Arial" panose="020B0604020202020204" pitchFamily="34" charset="0"/>
              <a:buChar char="•"/>
            </a:pPr>
            <a:r>
              <a:rPr lang="fr-FR" sz="1800" dirty="0"/>
              <a:t>Les clients </a:t>
            </a:r>
            <a:r>
              <a:rPr lang="fr-FR" sz="1800" b="1" dirty="0"/>
              <a:t>apprécient beaucoup les produits </a:t>
            </a:r>
            <a:r>
              <a:rPr lang="fr-FR" sz="1800" dirty="0"/>
              <a:t>et notamment le gâteau basque, les chocolats et les </a:t>
            </a:r>
            <a:r>
              <a:rPr lang="fr-FR" sz="1800" dirty="0" err="1"/>
              <a:t>mouchous</a:t>
            </a:r>
            <a:r>
              <a:rPr lang="fr-FR" sz="1800" dirty="0"/>
              <a:t>. Ils les achètent autant pour eux et leur famille que pour des amis ou des invités.</a:t>
            </a:r>
          </a:p>
          <a:p>
            <a:pPr marL="800100" lvl="1" indent="-342900">
              <a:buFont typeface="Arial" panose="020B0604020202020204" pitchFamily="34" charset="0"/>
              <a:buChar char="•"/>
            </a:pPr>
            <a:r>
              <a:rPr lang="fr-FR" sz="1800" dirty="0"/>
              <a:t>Ils vont chez les concurrents s’il n’y a pas de boutique à proximité (40% des cas) ou « pour changer » (33%).</a:t>
            </a:r>
          </a:p>
          <a:p>
            <a:pPr marL="800100" lvl="1" indent="-342900">
              <a:buFont typeface="Arial" panose="020B0604020202020204" pitchFamily="34" charset="0"/>
              <a:buChar char="•"/>
            </a:pPr>
            <a:r>
              <a:rPr lang="fr-FR" sz="1800" dirty="0"/>
              <a:t>2 clients sur 3 achètent toujours dans la même boutique.</a:t>
            </a:r>
          </a:p>
          <a:p>
            <a:pPr marL="800100" lvl="1" indent="-342900">
              <a:buFont typeface="Arial" panose="020B0604020202020204" pitchFamily="34" charset="0"/>
              <a:buChar char="•"/>
            </a:pPr>
            <a:r>
              <a:rPr lang="fr-FR" sz="1800" dirty="0"/>
              <a:t>Quand on leur demande comment </a:t>
            </a:r>
            <a:r>
              <a:rPr lang="fr-FR" sz="1800" dirty="0" err="1"/>
              <a:t>Pariès</a:t>
            </a:r>
            <a:r>
              <a:rPr lang="fr-FR" sz="1800" dirty="0"/>
              <a:t> peut progresser, seulement 1/3 répondent, soit pour dire de ne rien changer, soit pour </a:t>
            </a:r>
            <a:r>
              <a:rPr lang="fr-FR" sz="1800" b="1" dirty="0"/>
              <a:t>demander que l’on modernise les boutiques </a:t>
            </a:r>
            <a:r>
              <a:rPr lang="fr-FR" sz="1800" dirty="0"/>
              <a:t>(présentoirs plastique) et que l’on trouve une solution </a:t>
            </a:r>
            <a:r>
              <a:rPr lang="fr-FR" sz="1800" b="1" dirty="0"/>
              <a:t>aux files d’attente en été</a:t>
            </a:r>
            <a:r>
              <a:rPr lang="fr-FR" sz="1800" dirty="0"/>
              <a:t>.</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2916873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Les premiers enseignements</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10055225" cy="3965574"/>
          </a:xfrm>
        </p:spPr>
        <p:txBody>
          <a:bodyPr>
            <a:normAutofit/>
          </a:bodyPr>
          <a:lstStyle/>
          <a:p>
            <a:pPr marL="457200" indent="-457200">
              <a:buFont typeface="+mj-lt"/>
              <a:buAutoNum type="arabicPeriod" startAt="3"/>
            </a:pPr>
            <a:r>
              <a:rPr lang="fr-FR" sz="2000" b="1" dirty="0"/>
              <a:t>Sur les différences entre les boutiques :</a:t>
            </a:r>
          </a:p>
          <a:p>
            <a:pPr marL="800100" lvl="1" indent="-342900">
              <a:buFont typeface="Arial" panose="020B0604020202020204" pitchFamily="34" charset="0"/>
              <a:buChar char="•"/>
            </a:pPr>
            <a:r>
              <a:rPr lang="fr-FR" sz="1800" dirty="0"/>
              <a:t>Saint Jean de </a:t>
            </a:r>
            <a:r>
              <a:rPr lang="fr-FR" sz="1800" dirty="0" err="1"/>
              <a:t>Luz</a:t>
            </a:r>
            <a:r>
              <a:rPr lang="fr-FR" sz="1800" dirty="0"/>
              <a:t> et Bayonne ont davantage de retraités (53% et 58%) et une clientèle plus âgée que celle des autres boutiques. Les clients de ces deux boutiques achètent davantage les produits </a:t>
            </a:r>
            <a:r>
              <a:rPr lang="fr-FR" sz="1800" dirty="0" err="1"/>
              <a:t>Pariès</a:t>
            </a:r>
            <a:r>
              <a:rPr lang="fr-FR" sz="1800" dirty="0"/>
              <a:t> pour faire des cadeaux.</a:t>
            </a:r>
          </a:p>
          <a:p>
            <a:pPr marL="800100" lvl="1" indent="-342900">
              <a:buFont typeface="Arial" panose="020B0604020202020204" pitchFamily="34" charset="0"/>
              <a:buChar char="•"/>
            </a:pPr>
            <a:r>
              <a:rPr lang="fr-FR" sz="1800" dirty="0"/>
              <a:t>Socoa et Biarritz ont davantage de familles (34%) dans leur clientèle et achètent davantage les produits </a:t>
            </a:r>
            <a:r>
              <a:rPr lang="fr-FR" sz="1800" dirty="0" err="1"/>
              <a:t>Pariès</a:t>
            </a:r>
            <a:r>
              <a:rPr lang="fr-FR" sz="1800" dirty="0"/>
              <a:t> pour des invitations.</a:t>
            </a:r>
          </a:p>
          <a:p>
            <a:pPr marL="800100" lvl="1" indent="-342900">
              <a:buFont typeface="Arial" panose="020B0604020202020204" pitchFamily="34" charset="0"/>
              <a:buChar char="•"/>
            </a:pPr>
            <a:r>
              <a:rPr lang="fr-FR" sz="1800" dirty="0"/>
              <a:t>Socoa a davantage de clients hommes (38%) que les autres boutiques.</a:t>
            </a:r>
          </a:p>
          <a:p>
            <a:pPr marL="800100" lvl="1" indent="-342900">
              <a:buFont typeface="Arial" panose="020B0604020202020204" pitchFamily="34" charset="0"/>
              <a:buChar char="•"/>
            </a:pPr>
            <a:r>
              <a:rPr lang="fr-FR" sz="1800" dirty="0"/>
              <a:t>Saint Jean de </a:t>
            </a:r>
            <a:r>
              <a:rPr lang="fr-FR" sz="1800" dirty="0" err="1"/>
              <a:t>Luz</a:t>
            </a:r>
            <a:r>
              <a:rPr lang="fr-FR" sz="1800" dirty="0"/>
              <a:t> a beaucoup plus de clients touristes que les autres boutiques (39%).</a:t>
            </a:r>
          </a:p>
          <a:p>
            <a:pPr marL="800100" lvl="1" indent="-342900">
              <a:buFont typeface="Arial" panose="020B0604020202020204" pitchFamily="34" charset="0"/>
              <a:buChar char="•"/>
            </a:pPr>
            <a:r>
              <a:rPr lang="fr-FR" sz="1800" dirty="0"/>
              <a:t>Biarritz a des clients plus aisés que les autres boutiques.</a:t>
            </a:r>
          </a:p>
          <a:p>
            <a:pPr marL="800100" lvl="1" indent="-342900">
              <a:buFont typeface="Arial" panose="020B0604020202020204" pitchFamily="34" charset="0"/>
              <a:buChar char="•"/>
            </a:pPr>
            <a:r>
              <a:rPr lang="fr-FR" sz="1800" dirty="0"/>
              <a:t>Socoa et Bayonne ont des clients plus fidèles que la moyenne (51% hebdomadaires ou mensuels).</a:t>
            </a:r>
          </a:p>
          <a:p>
            <a:pPr marL="800100" lvl="1"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1514804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90E065D-BE6E-194E-978A-34C3321A3A37}"/>
              </a:ext>
            </a:extLst>
          </p:cNvPr>
          <p:cNvSpPr txBox="1"/>
          <p:nvPr/>
        </p:nvSpPr>
        <p:spPr>
          <a:xfrm>
            <a:off x="6000659" y="2831105"/>
            <a:ext cx="4854378" cy="1107996"/>
          </a:xfrm>
          <a:prstGeom prst="rect">
            <a:avLst/>
          </a:prstGeom>
          <a:noFill/>
        </p:spPr>
        <p:txBody>
          <a:bodyPr wrap="square" rtlCol="0">
            <a:spAutoFit/>
          </a:bodyPr>
          <a:lstStyle/>
          <a:p>
            <a:pPr algn="ctr"/>
            <a:r>
              <a:rPr lang="fr-FR" sz="6600" b="1" cap="all" dirty="0">
                <a:cs typeface="Futura Medium" panose="020B0602020204020303" pitchFamily="34" charset="-79"/>
              </a:rPr>
              <a:t>MERCI </a:t>
            </a:r>
          </a:p>
        </p:txBody>
      </p:sp>
    </p:spTree>
    <p:extLst>
      <p:ext uri="{BB962C8B-B14F-4D97-AF65-F5344CB8AC3E}">
        <p14:creationId xmlns:p14="http://schemas.microsoft.com/office/powerpoint/2010/main" val="336107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La profession</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Logiquement vu leur âge, 50% des clients sont retraités.</a:t>
            </a:r>
          </a:p>
          <a:p>
            <a:endParaRPr lang="fr-FR" sz="2000" dirty="0"/>
          </a:p>
        </p:txBody>
      </p:sp>
      <p:pic>
        <p:nvPicPr>
          <p:cNvPr id="4" name="Image 3">
            <a:extLst>
              <a:ext uri="{FF2B5EF4-FFF2-40B4-BE49-F238E27FC236}">
                <a16:creationId xmlns:a16="http://schemas.microsoft.com/office/drawing/2014/main" id="{9D57F81C-F2B3-47FF-A841-975E8824ADAD}"/>
              </a:ext>
            </a:extLst>
          </p:cNvPr>
          <p:cNvPicPr>
            <a:picLocks noChangeAspect="1"/>
          </p:cNvPicPr>
          <p:nvPr/>
        </p:nvPicPr>
        <p:blipFill>
          <a:blip r:embed="rId3"/>
          <a:stretch>
            <a:fillRect/>
          </a:stretch>
        </p:blipFill>
        <p:spPr>
          <a:xfrm>
            <a:off x="5141434" y="1376582"/>
            <a:ext cx="6775239" cy="4427318"/>
          </a:xfrm>
          <a:prstGeom prst="rect">
            <a:avLst/>
          </a:prstGeom>
          <a:ln>
            <a:solidFill>
              <a:schemeClr val="tx1"/>
            </a:solidFill>
          </a:ln>
        </p:spPr>
      </p:pic>
    </p:spTree>
    <p:extLst>
      <p:ext uri="{BB962C8B-B14F-4D97-AF65-F5344CB8AC3E}">
        <p14:creationId xmlns:p14="http://schemas.microsoft.com/office/powerpoint/2010/main" val="41442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57ACA89-41BC-4D34-8438-94D30C82517C}"/>
              </a:ext>
            </a:extLst>
          </p:cNvPr>
          <p:cNvSpPr>
            <a:spLocks noGrp="1"/>
          </p:cNvSpPr>
          <p:nvPr>
            <p:ph type="body" sz="quarter" idx="13"/>
          </p:nvPr>
        </p:nvSpPr>
        <p:spPr>
          <a:xfrm>
            <a:off x="1374914" y="351057"/>
            <a:ext cx="9355138" cy="1025525"/>
          </a:xfrm>
        </p:spPr>
        <p:txBody>
          <a:bodyPr>
            <a:normAutofit/>
          </a:bodyPr>
          <a:lstStyle/>
          <a:p>
            <a:r>
              <a:rPr lang="fr-FR" sz="3200" dirty="0"/>
              <a:t>Croisement de la fréquence et de l’âge</a:t>
            </a:r>
          </a:p>
        </p:txBody>
      </p:sp>
      <p:sp>
        <p:nvSpPr>
          <p:cNvPr id="23" name="Espace réservé du texte 2">
            <a:extLst>
              <a:ext uri="{FF2B5EF4-FFF2-40B4-BE49-F238E27FC236}">
                <a16:creationId xmlns:a16="http://schemas.microsoft.com/office/drawing/2014/main" id="{8E33C8C0-4352-4C0C-9F48-4E75EA525EE3}"/>
              </a:ext>
            </a:extLst>
          </p:cNvPr>
          <p:cNvSpPr>
            <a:spLocks noGrp="1"/>
          </p:cNvSpPr>
          <p:nvPr>
            <p:ph type="body" sz="quarter" idx="14"/>
          </p:nvPr>
        </p:nvSpPr>
        <p:spPr>
          <a:xfrm>
            <a:off x="1374775" y="1565276"/>
            <a:ext cx="3314989" cy="4238624"/>
          </a:xfrm>
        </p:spPr>
        <p:txBody>
          <a:bodyPr>
            <a:normAutofit/>
          </a:bodyPr>
          <a:lstStyle/>
          <a:p>
            <a:r>
              <a:rPr lang="fr-FR" sz="2000" dirty="0"/>
              <a:t>Les clients de 65 ans et + sont plus fidèles que les autres et sont très peu nombreux à venir pour la première fois.</a:t>
            </a:r>
          </a:p>
          <a:p>
            <a:endParaRPr lang="fr-FR" sz="2000" dirty="0"/>
          </a:p>
          <a:p>
            <a:r>
              <a:rPr lang="fr-FR" sz="2000" i="1" dirty="0"/>
              <a:t>Les tranches d’âge de moins de 50 ans sont trop limitées en effectifs pour les croiser avec la fréquence de façon fiable. </a:t>
            </a:r>
          </a:p>
          <a:p>
            <a:endParaRPr lang="fr-FR" sz="2000" dirty="0"/>
          </a:p>
        </p:txBody>
      </p:sp>
      <p:pic>
        <p:nvPicPr>
          <p:cNvPr id="3" name="Image 2">
            <a:extLst>
              <a:ext uri="{FF2B5EF4-FFF2-40B4-BE49-F238E27FC236}">
                <a16:creationId xmlns:a16="http://schemas.microsoft.com/office/drawing/2014/main" id="{50DC5934-61FB-45CB-9F23-6D3E512C6C3D}"/>
              </a:ext>
            </a:extLst>
          </p:cNvPr>
          <p:cNvPicPr>
            <a:picLocks noChangeAspect="1"/>
          </p:cNvPicPr>
          <p:nvPr/>
        </p:nvPicPr>
        <p:blipFill>
          <a:blip r:embed="rId3"/>
          <a:stretch>
            <a:fillRect/>
          </a:stretch>
        </p:blipFill>
        <p:spPr>
          <a:xfrm>
            <a:off x="5149322" y="1376582"/>
            <a:ext cx="6775239" cy="4427318"/>
          </a:xfrm>
          <a:prstGeom prst="rect">
            <a:avLst/>
          </a:prstGeom>
          <a:ln>
            <a:solidFill>
              <a:schemeClr val="tx1"/>
            </a:solidFill>
          </a:ln>
        </p:spPr>
      </p:pic>
    </p:spTree>
    <p:extLst>
      <p:ext uri="{BB962C8B-B14F-4D97-AF65-F5344CB8AC3E}">
        <p14:creationId xmlns:p14="http://schemas.microsoft.com/office/powerpoint/2010/main" val="129338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6B03150-59E7-4639-A22C-2B5D5C37D436}"/>
              </a:ext>
            </a:extLst>
          </p:cNvPr>
          <p:cNvSpPr>
            <a:spLocks noGrp="1"/>
          </p:cNvSpPr>
          <p:nvPr>
            <p:ph type="body" sz="quarter" idx="13"/>
          </p:nvPr>
        </p:nvSpPr>
        <p:spPr>
          <a:xfrm>
            <a:off x="1323033" y="719357"/>
            <a:ext cx="9355138" cy="1025525"/>
          </a:xfrm>
        </p:spPr>
        <p:txBody>
          <a:bodyPr/>
          <a:lstStyle/>
          <a:p>
            <a:r>
              <a:rPr lang="fr-FR" dirty="0">
                <a:solidFill>
                  <a:srgbClr val="F24C36"/>
                </a:solidFill>
              </a:rPr>
              <a:t>Comparaison des âges avec les moyennes nationales et régionales</a:t>
            </a:r>
          </a:p>
        </p:txBody>
      </p:sp>
      <p:graphicFrame>
        <p:nvGraphicFramePr>
          <p:cNvPr id="5" name="Tableau 4">
            <a:extLst>
              <a:ext uri="{FF2B5EF4-FFF2-40B4-BE49-F238E27FC236}">
                <a16:creationId xmlns:a16="http://schemas.microsoft.com/office/drawing/2014/main" id="{D03F8E82-01C2-4EAA-9730-FDE1C6213150}"/>
              </a:ext>
            </a:extLst>
          </p:cNvPr>
          <p:cNvGraphicFramePr>
            <a:graphicFrameLocks noGrp="1"/>
          </p:cNvGraphicFramePr>
          <p:nvPr>
            <p:extLst>
              <p:ext uri="{D42A27DB-BD31-4B8C-83A1-F6EECF244321}">
                <p14:modId xmlns:p14="http://schemas.microsoft.com/office/powerpoint/2010/main" val="2073878710"/>
              </p:ext>
            </p:extLst>
          </p:nvPr>
        </p:nvGraphicFramePr>
        <p:xfrm>
          <a:off x="1323033" y="2088943"/>
          <a:ext cx="4475764" cy="1192597"/>
        </p:xfrm>
        <a:graphic>
          <a:graphicData uri="http://schemas.openxmlformats.org/drawingml/2006/table">
            <a:tbl>
              <a:tblPr firstRow="1" firstCol="1" bandRow="1">
                <a:tableStyleId>{5C22544A-7EE6-4342-B048-85BDC9FD1C3A}</a:tableStyleId>
              </a:tblPr>
              <a:tblGrid>
                <a:gridCol w="2180037">
                  <a:extLst>
                    <a:ext uri="{9D8B030D-6E8A-4147-A177-3AD203B41FA5}">
                      <a16:colId xmlns:a16="http://schemas.microsoft.com/office/drawing/2014/main" val="4172031720"/>
                    </a:ext>
                  </a:extLst>
                </a:gridCol>
                <a:gridCol w="2295727">
                  <a:extLst>
                    <a:ext uri="{9D8B030D-6E8A-4147-A177-3AD203B41FA5}">
                      <a16:colId xmlns:a16="http://schemas.microsoft.com/office/drawing/2014/main" val="1280613661"/>
                    </a:ext>
                  </a:extLst>
                </a:gridCol>
              </a:tblGrid>
              <a:tr h="0">
                <a:tc>
                  <a:txBody>
                    <a:bodyPr/>
                    <a:lstStyle/>
                    <a:p>
                      <a:pPr algn="ctr">
                        <a:lnSpc>
                          <a:spcPct val="107000"/>
                        </a:lnSpc>
                        <a:spcAft>
                          <a:spcPts val="0"/>
                        </a:spcAft>
                      </a:pPr>
                      <a:r>
                        <a:rPr lang="fr-FR" sz="1100">
                          <a:solidFill>
                            <a:schemeClr val="tx1"/>
                          </a:solidFill>
                          <a:effectLst/>
                        </a:rPr>
                        <a:t>Tranche d’âge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1"/>
                          </a:solidFill>
                          <a:effectLst/>
                        </a:rPr>
                        <a:t>Répartition de la population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9232559"/>
                  </a:ext>
                </a:extLst>
              </a:tr>
              <a:tr h="0">
                <a:tc>
                  <a:txBody>
                    <a:bodyPr/>
                    <a:lstStyle/>
                    <a:p>
                      <a:pPr algn="ctr">
                        <a:lnSpc>
                          <a:spcPct val="107000"/>
                        </a:lnSpc>
                        <a:spcAft>
                          <a:spcPts val="0"/>
                        </a:spcAft>
                      </a:pPr>
                      <a:r>
                        <a:rPr lang="fr-FR" sz="1100">
                          <a:solidFill>
                            <a:schemeClr val="tx1"/>
                          </a:solidFill>
                          <a:effectLst/>
                        </a:rPr>
                        <a:t>15/19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6,2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276814"/>
                  </a:ext>
                </a:extLst>
              </a:tr>
              <a:tr h="0">
                <a:tc>
                  <a:txBody>
                    <a:bodyPr/>
                    <a:lstStyle/>
                    <a:p>
                      <a:pPr algn="ctr">
                        <a:lnSpc>
                          <a:spcPct val="107000"/>
                        </a:lnSpc>
                        <a:spcAft>
                          <a:spcPts val="0"/>
                        </a:spcAft>
                      </a:pPr>
                      <a:r>
                        <a:rPr lang="fr-FR" sz="1100">
                          <a:solidFill>
                            <a:schemeClr val="tx1"/>
                          </a:solidFill>
                          <a:effectLst/>
                        </a:rPr>
                        <a:t>20/24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5,8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7358230"/>
                  </a:ext>
                </a:extLst>
              </a:tr>
              <a:tr h="0">
                <a:tc>
                  <a:txBody>
                    <a:bodyPr/>
                    <a:lstStyle/>
                    <a:p>
                      <a:pPr algn="ctr">
                        <a:lnSpc>
                          <a:spcPct val="107000"/>
                        </a:lnSpc>
                        <a:spcAft>
                          <a:spcPts val="0"/>
                        </a:spcAft>
                      </a:pPr>
                      <a:r>
                        <a:rPr lang="fr-FR" sz="1100">
                          <a:solidFill>
                            <a:schemeClr val="tx1"/>
                          </a:solidFill>
                          <a:effectLst/>
                        </a:rPr>
                        <a:t>25/34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11,4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138476"/>
                  </a:ext>
                </a:extLst>
              </a:tr>
              <a:tr h="0">
                <a:tc>
                  <a:txBody>
                    <a:bodyPr/>
                    <a:lstStyle/>
                    <a:p>
                      <a:pPr algn="ctr">
                        <a:lnSpc>
                          <a:spcPct val="107000"/>
                        </a:lnSpc>
                        <a:spcAft>
                          <a:spcPts val="0"/>
                        </a:spcAft>
                      </a:pPr>
                      <a:r>
                        <a:rPr lang="fr-FR" sz="1100">
                          <a:solidFill>
                            <a:schemeClr val="tx1"/>
                          </a:solidFill>
                          <a:effectLst/>
                        </a:rPr>
                        <a:t>35/49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18,82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569833"/>
                  </a:ext>
                </a:extLst>
              </a:tr>
              <a:tr h="0">
                <a:tc>
                  <a:txBody>
                    <a:bodyPr/>
                    <a:lstStyle/>
                    <a:p>
                      <a:pPr algn="ctr">
                        <a:lnSpc>
                          <a:spcPct val="107000"/>
                        </a:lnSpc>
                        <a:spcAft>
                          <a:spcPts val="0"/>
                        </a:spcAft>
                      </a:pPr>
                      <a:r>
                        <a:rPr lang="fr-FR" sz="1100">
                          <a:solidFill>
                            <a:schemeClr val="tx1"/>
                          </a:solidFill>
                          <a:effectLst/>
                        </a:rPr>
                        <a:t>50/64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19,25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493988"/>
                  </a:ext>
                </a:extLst>
              </a:tr>
              <a:tr h="0">
                <a:tc>
                  <a:txBody>
                    <a:bodyPr/>
                    <a:lstStyle/>
                    <a:p>
                      <a:pPr algn="ctr">
                        <a:lnSpc>
                          <a:spcPct val="107000"/>
                        </a:lnSpc>
                        <a:spcAft>
                          <a:spcPts val="0"/>
                        </a:spcAft>
                      </a:pPr>
                      <a:r>
                        <a:rPr lang="fr-FR" sz="1100" dirty="0">
                          <a:solidFill>
                            <a:schemeClr val="tx1"/>
                          </a:solidFill>
                          <a:effectLst/>
                        </a:rPr>
                        <a:t>65 et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21,1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8542223"/>
                  </a:ext>
                </a:extLst>
              </a:tr>
            </a:tbl>
          </a:graphicData>
        </a:graphic>
      </p:graphicFrame>
      <p:graphicFrame>
        <p:nvGraphicFramePr>
          <p:cNvPr id="6" name="Tableau 5">
            <a:extLst>
              <a:ext uri="{FF2B5EF4-FFF2-40B4-BE49-F238E27FC236}">
                <a16:creationId xmlns:a16="http://schemas.microsoft.com/office/drawing/2014/main" id="{B71882A5-E809-42E4-A581-652435EBC2F4}"/>
              </a:ext>
            </a:extLst>
          </p:cNvPr>
          <p:cNvGraphicFramePr>
            <a:graphicFrameLocks noGrp="1"/>
          </p:cNvGraphicFramePr>
          <p:nvPr>
            <p:extLst>
              <p:ext uri="{D42A27DB-BD31-4B8C-83A1-F6EECF244321}">
                <p14:modId xmlns:p14="http://schemas.microsoft.com/office/powerpoint/2010/main" val="2697525126"/>
              </p:ext>
            </p:extLst>
          </p:nvPr>
        </p:nvGraphicFramePr>
        <p:xfrm>
          <a:off x="1310450" y="4275524"/>
          <a:ext cx="4500930" cy="1192597"/>
        </p:xfrm>
        <a:graphic>
          <a:graphicData uri="http://schemas.openxmlformats.org/drawingml/2006/table">
            <a:tbl>
              <a:tblPr firstRow="1" firstCol="1" bandRow="1">
                <a:tableStyleId>{5C22544A-7EE6-4342-B048-85BDC9FD1C3A}</a:tableStyleId>
              </a:tblPr>
              <a:tblGrid>
                <a:gridCol w="2175173">
                  <a:extLst>
                    <a:ext uri="{9D8B030D-6E8A-4147-A177-3AD203B41FA5}">
                      <a16:colId xmlns:a16="http://schemas.microsoft.com/office/drawing/2014/main" val="557608248"/>
                    </a:ext>
                  </a:extLst>
                </a:gridCol>
                <a:gridCol w="2325757">
                  <a:extLst>
                    <a:ext uri="{9D8B030D-6E8A-4147-A177-3AD203B41FA5}">
                      <a16:colId xmlns:a16="http://schemas.microsoft.com/office/drawing/2014/main" val="3748249004"/>
                    </a:ext>
                  </a:extLst>
                </a:gridCol>
              </a:tblGrid>
              <a:tr h="0">
                <a:tc>
                  <a:txBody>
                    <a:bodyPr/>
                    <a:lstStyle/>
                    <a:p>
                      <a:pPr algn="ctr">
                        <a:lnSpc>
                          <a:spcPct val="107000"/>
                        </a:lnSpc>
                        <a:spcAft>
                          <a:spcPts val="0"/>
                        </a:spcAft>
                      </a:pPr>
                      <a:r>
                        <a:rPr lang="fr-FR" sz="1100">
                          <a:solidFill>
                            <a:schemeClr val="tx1"/>
                          </a:solidFill>
                          <a:effectLst/>
                        </a:rPr>
                        <a:t>Tranche d’âge </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1"/>
                          </a:solidFill>
                          <a:effectLst/>
                        </a:rPr>
                        <a:t>Pourcentage de clients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8641813"/>
                  </a:ext>
                </a:extLst>
              </a:tr>
              <a:tr h="0">
                <a:tc>
                  <a:txBody>
                    <a:bodyPr/>
                    <a:lstStyle/>
                    <a:p>
                      <a:pPr algn="ctr">
                        <a:lnSpc>
                          <a:spcPct val="107000"/>
                        </a:lnSpc>
                        <a:spcAft>
                          <a:spcPts val="0"/>
                        </a:spcAft>
                      </a:pPr>
                      <a:r>
                        <a:rPr lang="fr-FR" sz="1100">
                          <a:solidFill>
                            <a:schemeClr val="tx1"/>
                          </a:solidFill>
                          <a:effectLst/>
                        </a:rPr>
                        <a:t>15/17</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1,2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659811"/>
                  </a:ext>
                </a:extLst>
              </a:tr>
              <a:tr h="0">
                <a:tc>
                  <a:txBody>
                    <a:bodyPr/>
                    <a:lstStyle/>
                    <a:p>
                      <a:pPr algn="ctr">
                        <a:lnSpc>
                          <a:spcPct val="107000"/>
                        </a:lnSpc>
                        <a:spcAft>
                          <a:spcPts val="0"/>
                        </a:spcAft>
                      </a:pPr>
                      <a:r>
                        <a:rPr lang="fr-FR" sz="1100">
                          <a:solidFill>
                            <a:schemeClr val="tx1"/>
                          </a:solidFill>
                          <a:effectLst/>
                        </a:rPr>
                        <a:t>18/24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3,7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301131"/>
                  </a:ext>
                </a:extLst>
              </a:tr>
              <a:tr h="0">
                <a:tc>
                  <a:txBody>
                    <a:bodyPr/>
                    <a:lstStyle/>
                    <a:p>
                      <a:pPr algn="ctr">
                        <a:lnSpc>
                          <a:spcPct val="107000"/>
                        </a:lnSpc>
                        <a:spcAft>
                          <a:spcPts val="0"/>
                        </a:spcAft>
                      </a:pPr>
                      <a:r>
                        <a:rPr lang="fr-FR" sz="1100">
                          <a:solidFill>
                            <a:schemeClr val="tx1"/>
                          </a:solidFill>
                          <a:effectLst/>
                        </a:rPr>
                        <a:t>25/34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10,6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75238"/>
                  </a:ext>
                </a:extLst>
              </a:tr>
              <a:tr h="0">
                <a:tc>
                  <a:txBody>
                    <a:bodyPr/>
                    <a:lstStyle/>
                    <a:p>
                      <a:pPr algn="ctr">
                        <a:lnSpc>
                          <a:spcPct val="107000"/>
                        </a:lnSpc>
                        <a:spcAft>
                          <a:spcPts val="0"/>
                        </a:spcAft>
                      </a:pPr>
                      <a:r>
                        <a:rPr lang="fr-FR" sz="1100">
                          <a:solidFill>
                            <a:schemeClr val="tx1"/>
                          </a:solidFill>
                          <a:effectLst/>
                        </a:rPr>
                        <a:t>35/49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406911"/>
                  </a:ext>
                </a:extLst>
              </a:tr>
              <a:tr h="0">
                <a:tc>
                  <a:txBody>
                    <a:bodyPr/>
                    <a:lstStyle/>
                    <a:p>
                      <a:pPr algn="ctr">
                        <a:lnSpc>
                          <a:spcPct val="107000"/>
                        </a:lnSpc>
                        <a:spcAft>
                          <a:spcPts val="0"/>
                        </a:spcAft>
                      </a:pPr>
                      <a:r>
                        <a:rPr lang="fr-FR" sz="1100">
                          <a:solidFill>
                            <a:schemeClr val="tx1"/>
                          </a:solidFill>
                          <a:effectLst/>
                        </a:rPr>
                        <a:t>50/64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31,8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1287794"/>
                  </a:ext>
                </a:extLst>
              </a:tr>
              <a:tr h="0">
                <a:tc>
                  <a:txBody>
                    <a:bodyPr/>
                    <a:lstStyle/>
                    <a:p>
                      <a:pPr algn="ctr">
                        <a:lnSpc>
                          <a:spcPct val="107000"/>
                        </a:lnSpc>
                        <a:spcAft>
                          <a:spcPts val="0"/>
                        </a:spcAft>
                      </a:pPr>
                      <a:r>
                        <a:rPr lang="fr-FR" sz="1100" dirty="0">
                          <a:solidFill>
                            <a:schemeClr val="tx1"/>
                          </a:solidFill>
                          <a:effectLst/>
                        </a:rPr>
                        <a:t>65 et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41,6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041106"/>
                  </a:ext>
                </a:extLst>
              </a:tr>
            </a:tbl>
          </a:graphicData>
        </a:graphic>
      </p:graphicFrame>
      <p:sp>
        <p:nvSpPr>
          <p:cNvPr id="7" name="Rectangle 4">
            <a:extLst>
              <a:ext uri="{FF2B5EF4-FFF2-40B4-BE49-F238E27FC236}">
                <a16:creationId xmlns:a16="http://schemas.microsoft.com/office/drawing/2014/main" id="{325DCF44-6B3F-4B10-B3C2-3DF0467BB3A5}"/>
              </a:ext>
            </a:extLst>
          </p:cNvPr>
          <p:cNvSpPr>
            <a:spLocks noChangeArrowheads="1"/>
          </p:cNvSpPr>
          <p:nvPr/>
        </p:nvSpPr>
        <p:spPr bwMode="auto">
          <a:xfrm>
            <a:off x="1745066" y="5812182"/>
            <a:ext cx="329979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Tableau représentant la répartition de la clientèle (%) selon la tranche d’âge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0545DA9-BFF4-45B7-8730-9EE5A024444C}"/>
              </a:ext>
            </a:extLst>
          </p:cNvPr>
          <p:cNvSpPr/>
          <p:nvPr/>
        </p:nvSpPr>
        <p:spPr>
          <a:xfrm>
            <a:off x="2071401" y="3429000"/>
            <a:ext cx="2647122" cy="600164"/>
          </a:xfrm>
          <a:prstGeom prst="rect">
            <a:avLst/>
          </a:prstGeom>
        </p:spPr>
        <p:txBody>
          <a:bodyPr wrap="square">
            <a:spAutoFit/>
          </a:bodyPr>
          <a:lstStyle/>
          <a:p>
            <a:pPr algn="ctr"/>
            <a:r>
              <a:rPr lang="fr-FR" sz="1100" u="sng" dirty="0">
                <a:latin typeface="Calibri" panose="020F0502020204030204" pitchFamily="34" charset="0"/>
                <a:ea typeface="Calibri" panose="020F0502020204030204" pitchFamily="34" charset="0"/>
                <a:cs typeface="Times New Roman" panose="02020603050405020304" pitchFamily="18" charset="0"/>
              </a:rPr>
              <a:t>Tableau représentant la répartition de la population française (%) selon la tranche d’âge</a:t>
            </a:r>
            <a:endParaRPr lang="fr-FR" sz="1100" dirty="0"/>
          </a:p>
        </p:txBody>
      </p:sp>
      <p:graphicFrame>
        <p:nvGraphicFramePr>
          <p:cNvPr id="9" name="Tableau 8">
            <a:extLst>
              <a:ext uri="{FF2B5EF4-FFF2-40B4-BE49-F238E27FC236}">
                <a16:creationId xmlns:a16="http://schemas.microsoft.com/office/drawing/2014/main" id="{F6C475AA-6C3F-4D62-A6F0-CD17C57762B0}"/>
              </a:ext>
            </a:extLst>
          </p:cNvPr>
          <p:cNvGraphicFramePr>
            <a:graphicFrameLocks noGrp="1"/>
          </p:cNvGraphicFramePr>
          <p:nvPr>
            <p:extLst>
              <p:ext uri="{D42A27DB-BD31-4B8C-83A1-F6EECF244321}">
                <p14:modId xmlns:p14="http://schemas.microsoft.com/office/powerpoint/2010/main" val="3391897409"/>
              </p:ext>
            </p:extLst>
          </p:nvPr>
        </p:nvGraphicFramePr>
        <p:xfrm>
          <a:off x="6561624" y="2088942"/>
          <a:ext cx="4307343" cy="1192597"/>
        </p:xfrm>
        <a:graphic>
          <a:graphicData uri="http://schemas.openxmlformats.org/drawingml/2006/table">
            <a:tbl>
              <a:tblPr firstRow="1" firstCol="1" bandRow="1">
                <a:tableStyleId>{5C22544A-7EE6-4342-B048-85BDC9FD1C3A}</a:tableStyleId>
              </a:tblPr>
              <a:tblGrid>
                <a:gridCol w="2203174">
                  <a:extLst>
                    <a:ext uri="{9D8B030D-6E8A-4147-A177-3AD203B41FA5}">
                      <a16:colId xmlns:a16="http://schemas.microsoft.com/office/drawing/2014/main" val="243897918"/>
                    </a:ext>
                  </a:extLst>
                </a:gridCol>
                <a:gridCol w="2104169">
                  <a:extLst>
                    <a:ext uri="{9D8B030D-6E8A-4147-A177-3AD203B41FA5}">
                      <a16:colId xmlns:a16="http://schemas.microsoft.com/office/drawing/2014/main" val="2378563055"/>
                    </a:ext>
                  </a:extLst>
                </a:gridCol>
              </a:tblGrid>
              <a:tr h="0">
                <a:tc>
                  <a:txBody>
                    <a:bodyPr/>
                    <a:lstStyle/>
                    <a:p>
                      <a:pPr algn="ctr">
                        <a:lnSpc>
                          <a:spcPct val="107000"/>
                        </a:lnSpc>
                        <a:spcAft>
                          <a:spcPts val="0"/>
                        </a:spcAft>
                      </a:pPr>
                      <a:r>
                        <a:rPr lang="fr-FR" sz="1100">
                          <a:solidFill>
                            <a:schemeClr val="tx1"/>
                          </a:solidFill>
                          <a:effectLst/>
                        </a:rPr>
                        <a:t>Tranche d’âge</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solidFill>
                            <a:schemeClr val="tx1"/>
                          </a:solidFill>
                          <a:effectLst/>
                        </a:rPr>
                        <a:t>Répartition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8348436"/>
                  </a:ext>
                </a:extLst>
              </a:tr>
              <a:tr h="0">
                <a:tc>
                  <a:txBody>
                    <a:bodyPr/>
                    <a:lstStyle/>
                    <a:p>
                      <a:pPr algn="ctr">
                        <a:lnSpc>
                          <a:spcPct val="107000"/>
                        </a:lnSpc>
                        <a:spcAft>
                          <a:spcPts val="0"/>
                        </a:spcAft>
                      </a:pPr>
                      <a:r>
                        <a:rPr lang="fr-FR" sz="1100">
                          <a:solidFill>
                            <a:schemeClr val="tx1"/>
                          </a:solidFill>
                          <a:effectLst/>
                        </a:rPr>
                        <a:t>Moins de 15 ans</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16,2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0184481"/>
                  </a:ext>
                </a:extLst>
              </a:tr>
              <a:tr h="0">
                <a:tc>
                  <a:txBody>
                    <a:bodyPr/>
                    <a:lstStyle/>
                    <a:p>
                      <a:pPr algn="ctr">
                        <a:lnSpc>
                          <a:spcPct val="107000"/>
                        </a:lnSpc>
                        <a:spcAft>
                          <a:spcPts val="0"/>
                        </a:spcAft>
                      </a:pPr>
                      <a:r>
                        <a:rPr lang="fr-FR" sz="1100">
                          <a:solidFill>
                            <a:schemeClr val="tx1"/>
                          </a:solidFill>
                          <a:effectLst/>
                        </a:rPr>
                        <a:t>15/29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16,3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482410"/>
                  </a:ext>
                </a:extLst>
              </a:tr>
              <a:tr h="0">
                <a:tc>
                  <a:txBody>
                    <a:bodyPr/>
                    <a:lstStyle/>
                    <a:p>
                      <a:pPr algn="ctr">
                        <a:lnSpc>
                          <a:spcPct val="107000"/>
                        </a:lnSpc>
                        <a:spcAft>
                          <a:spcPts val="0"/>
                        </a:spcAft>
                      </a:pPr>
                      <a:r>
                        <a:rPr lang="fr-FR" sz="1100">
                          <a:solidFill>
                            <a:schemeClr val="tx1"/>
                          </a:solidFill>
                          <a:effectLst/>
                        </a:rPr>
                        <a:t>30/44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17,7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273388"/>
                  </a:ext>
                </a:extLst>
              </a:tr>
              <a:tr h="0">
                <a:tc>
                  <a:txBody>
                    <a:bodyPr/>
                    <a:lstStyle/>
                    <a:p>
                      <a:pPr algn="ctr">
                        <a:lnSpc>
                          <a:spcPct val="107000"/>
                        </a:lnSpc>
                        <a:spcAft>
                          <a:spcPts val="0"/>
                        </a:spcAft>
                      </a:pPr>
                      <a:r>
                        <a:rPr lang="fr-FR" sz="1100">
                          <a:solidFill>
                            <a:schemeClr val="tx1"/>
                          </a:solidFill>
                          <a:effectLst/>
                        </a:rPr>
                        <a:t>45/59</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20,6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376684"/>
                  </a:ext>
                </a:extLst>
              </a:tr>
              <a:tr h="0">
                <a:tc>
                  <a:txBody>
                    <a:bodyPr/>
                    <a:lstStyle/>
                    <a:p>
                      <a:pPr algn="ctr">
                        <a:lnSpc>
                          <a:spcPct val="107000"/>
                        </a:lnSpc>
                        <a:spcAft>
                          <a:spcPts val="0"/>
                        </a:spcAft>
                      </a:pPr>
                      <a:r>
                        <a:rPr lang="fr-FR" sz="1100">
                          <a:solidFill>
                            <a:schemeClr val="tx1"/>
                          </a:solidFill>
                          <a:effectLst/>
                        </a:rPr>
                        <a:t>60/64</a:t>
                      </a:r>
                      <a:endParaRPr lang="fr-F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8,2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21019"/>
                  </a:ext>
                </a:extLst>
              </a:tr>
              <a:tr h="0">
                <a:tc>
                  <a:txBody>
                    <a:bodyPr/>
                    <a:lstStyle/>
                    <a:p>
                      <a:pPr algn="ctr">
                        <a:lnSpc>
                          <a:spcPct val="107000"/>
                        </a:lnSpc>
                        <a:spcAft>
                          <a:spcPts val="0"/>
                        </a:spcAft>
                      </a:pPr>
                      <a:r>
                        <a:rPr lang="fr-FR" sz="1100" dirty="0">
                          <a:solidFill>
                            <a:schemeClr val="tx1"/>
                          </a:solidFill>
                          <a:effectLst/>
                        </a:rPr>
                        <a:t>65 et +</a:t>
                      </a:r>
                      <a:endParaRPr lang="fr-F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21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8741659"/>
                  </a:ext>
                </a:extLst>
              </a:tr>
            </a:tbl>
          </a:graphicData>
        </a:graphic>
      </p:graphicFrame>
      <p:sp>
        <p:nvSpPr>
          <p:cNvPr id="10" name="Rectangle 9">
            <a:extLst>
              <a:ext uri="{FF2B5EF4-FFF2-40B4-BE49-F238E27FC236}">
                <a16:creationId xmlns:a16="http://schemas.microsoft.com/office/drawing/2014/main" id="{14A2D3D2-BC59-4A87-A31F-EDFF8D74D601}"/>
              </a:ext>
            </a:extLst>
          </p:cNvPr>
          <p:cNvSpPr/>
          <p:nvPr/>
        </p:nvSpPr>
        <p:spPr>
          <a:xfrm>
            <a:off x="7068596" y="3429000"/>
            <a:ext cx="3293397" cy="446597"/>
          </a:xfrm>
          <a:prstGeom prst="rect">
            <a:avLst/>
          </a:prstGeom>
        </p:spPr>
        <p:txBody>
          <a:bodyPr wrap="square">
            <a:spAutoFit/>
          </a:bodyPr>
          <a:lstStyle/>
          <a:p>
            <a:pPr algn="ctr">
              <a:lnSpc>
                <a:spcPct val="107000"/>
              </a:lnSpc>
              <a:spcAft>
                <a:spcPts val="800"/>
              </a:spcAft>
            </a:pPr>
            <a:r>
              <a:rPr lang="fr-FR" sz="1100" u="sng" dirty="0">
                <a:latin typeface="Calibri" panose="020F0502020204030204" pitchFamily="34" charset="0"/>
                <a:ea typeface="Calibri" panose="020F0502020204030204" pitchFamily="34" charset="0"/>
                <a:cs typeface="Calibri" panose="020F0502020204030204" pitchFamily="34" charset="0"/>
              </a:rPr>
              <a:t>Tableau représentant la répartition de la population de Nouvelle-Aquitaine selon la tranche d’âges en 2020</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29EF0ECF-0220-47AD-ABA5-DE4BF9494BF3}"/>
              </a:ext>
            </a:extLst>
          </p:cNvPr>
          <p:cNvSpPr txBox="1"/>
          <p:nvPr/>
        </p:nvSpPr>
        <p:spPr>
          <a:xfrm>
            <a:off x="7139276" y="4023058"/>
            <a:ext cx="4800600" cy="2585323"/>
          </a:xfrm>
          <a:prstGeom prst="rect">
            <a:avLst/>
          </a:prstGeom>
          <a:noFill/>
        </p:spPr>
        <p:txBody>
          <a:bodyPr wrap="square" rtlCol="0">
            <a:spAutoFit/>
          </a:bodyPr>
          <a:lstStyle/>
          <a:p>
            <a:r>
              <a:rPr lang="fr-FR" dirty="0"/>
              <a:t>Les plus de 50 ans représentent </a:t>
            </a:r>
            <a:r>
              <a:rPr lang="fr-FR" b="1" dirty="0">
                <a:solidFill>
                  <a:srgbClr val="F24C36"/>
                </a:solidFill>
              </a:rPr>
              <a:t>40,3%</a:t>
            </a:r>
            <a:r>
              <a:rPr lang="fr-FR" dirty="0">
                <a:solidFill>
                  <a:srgbClr val="F24C36"/>
                </a:solidFill>
              </a:rPr>
              <a:t> </a:t>
            </a:r>
            <a:r>
              <a:rPr lang="fr-FR" dirty="0"/>
              <a:t>de la population nationale.</a:t>
            </a:r>
          </a:p>
          <a:p>
            <a:r>
              <a:rPr lang="fr-FR" dirty="0"/>
              <a:t>Les plus de 45 ans représentent </a:t>
            </a:r>
            <a:r>
              <a:rPr lang="fr-FR" b="1" dirty="0">
                <a:solidFill>
                  <a:srgbClr val="F24C36"/>
                </a:solidFill>
              </a:rPr>
              <a:t>49,8%</a:t>
            </a:r>
            <a:r>
              <a:rPr lang="fr-FR" dirty="0"/>
              <a:t> de la population régionale.</a:t>
            </a:r>
          </a:p>
          <a:p>
            <a:endParaRPr lang="fr-FR" dirty="0"/>
          </a:p>
          <a:p>
            <a:r>
              <a:rPr lang="fr-FR" i="1" dirty="0"/>
              <a:t>Les plus de 50 ans représentent </a:t>
            </a:r>
            <a:r>
              <a:rPr lang="fr-FR" b="1" i="1" dirty="0">
                <a:solidFill>
                  <a:srgbClr val="F24C36"/>
                </a:solidFill>
              </a:rPr>
              <a:t>73,4%</a:t>
            </a:r>
            <a:r>
              <a:rPr lang="fr-FR" i="1" dirty="0"/>
              <a:t> des profils étudiés dans nos boutiques.</a:t>
            </a:r>
          </a:p>
          <a:p>
            <a:endParaRPr lang="fr-FR" dirty="0"/>
          </a:p>
          <a:p>
            <a:r>
              <a:rPr lang="fr-FR" dirty="0">
                <a:solidFill>
                  <a:srgbClr val="F24C36"/>
                </a:solidFill>
              </a:rPr>
              <a:t>Sur-représentation des personnes âgées.</a:t>
            </a:r>
          </a:p>
        </p:txBody>
      </p:sp>
    </p:spTree>
    <p:extLst>
      <p:ext uri="{BB962C8B-B14F-4D97-AF65-F5344CB8AC3E}">
        <p14:creationId xmlns:p14="http://schemas.microsoft.com/office/powerpoint/2010/main" val="40883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B1C9BA7-385F-4579-BBF1-E454FF347C31}"/>
              </a:ext>
            </a:extLst>
          </p:cNvPr>
          <p:cNvSpPr>
            <a:spLocks noGrp="1"/>
          </p:cNvSpPr>
          <p:nvPr>
            <p:ph type="body" sz="quarter" idx="13"/>
          </p:nvPr>
        </p:nvSpPr>
        <p:spPr/>
        <p:txBody>
          <a:bodyPr/>
          <a:lstStyle/>
          <a:p>
            <a:r>
              <a:rPr lang="fr-FR" dirty="0">
                <a:solidFill>
                  <a:srgbClr val="F24C36"/>
                </a:solidFill>
              </a:rPr>
              <a:t>Consommation du sucre par âge</a:t>
            </a:r>
          </a:p>
        </p:txBody>
      </p:sp>
      <p:pic>
        <p:nvPicPr>
          <p:cNvPr id="4" name="Image 3">
            <a:extLst>
              <a:ext uri="{FF2B5EF4-FFF2-40B4-BE49-F238E27FC236}">
                <a16:creationId xmlns:a16="http://schemas.microsoft.com/office/drawing/2014/main" id="{1CB0FB64-018A-4B14-8D88-617A37A81229}"/>
              </a:ext>
            </a:extLst>
          </p:cNvPr>
          <p:cNvPicPr>
            <a:picLocks noChangeAspect="1"/>
          </p:cNvPicPr>
          <p:nvPr/>
        </p:nvPicPr>
        <p:blipFill rotWithShape="1">
          <a:blip r:embed="rId2"/>
          <a:srcRect r="9532"/>
          <a:stretch/>
        </p:blipFill>
        <p:spPr>
          <a:xfrm>
            <a:off x="66335" y="2033081"/>
            <a:ext cx="4972593" cy="2635751"/>
          </a:xfrm>
          <a:prstGeom prst="rect">
            <a:avLst/>
          </a:prstGeom>
        </p:spPr>
      </p:pic>
      <p:pic>
        <p:nvPicPr>
          <p:cNvPr id="5" name="Image 4">
            <a:extLst>
              <a:ext uri="{FF2B5EF4-FFF2-40B4-BE49-F238E27FC236}">
                <a16:creationId xmlns:a16="http://schemas.microsoft.com/office/drawing/2014/main" id="{3AF770DF-FE97-40B3-94B1-BBDBAD690DBC}"/>
              </a:ext>
            </a:extLst>
          </p:cNvPr>
          <p:cNvPicPr>
            <a:picLocks noChangeAspect="1"/>
          </p:cNvPicPr>
          <p:nvPr/>
        </p:nvPicPr>
        <p:blipFill>
          <a:blip r:embed="rId3"/>
          <a:stretch>
            <a:fillRect/>
          </a:stretch>
        </p:blipFill>
        <p:spPr>
          <a:xfrm>
            <a:off x="5562839" y="1744882"/>
            <a:ext cx="5867161" cy="4078576"/>
          </a:xfrm>
          <a:prstGeom prst="rect">
            <a:avLst/>
          </a:prstGeom>
        </p:spPr>
      </p:pic>
    </p:spTree>
    <p:extLst>
      <p:ext uri="{BB962C8B-B14F-4D97-AF65-F5344CB8AC3E}">
        <p14:creationId xmlns:p14="http://schemas.microsoft.com/office/powerpoint/2010/main" val="1642511678"/>
      </p:ext>
    </p:extLst>
  </p:cSld>
  <p:clrMapOvr>
    <a:masterClrMapping/>
  </p:clrMapOvr>
</p:sld>
</file>

<file path=ppt/theme/theme1.xml><?xml version="1.0" encoding="utf-8"?>
<a:theme xmlns:a="http://schemas.openxmlformats.org/drawingml/2006/main" name="Thème Offic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E3F96646533142A80DBA59C83E0D1D" ma:contentTypeVersion="8" ma:contentTypeDescription="Crée un document." ma:contentTypeScope="" ma:versionID="898e8d988e9980193aae8bfa643b92eb">
  <xsd:schema xmlns:xsd="http://www.w3.org/2001/XMLSchema" xmlns:xs="http://www.w3.org/2001/XMLSchema" xmlns:p="http://schemas.microsoft.com/office/2006/metadata/properties" xmlns:ns2="5885e559-174e-44d7-b6f9-cc53285a6938" xmlns:ns3="703626c5-8365-4244-b77b-9fba364ce2e6" targetNamespace="http://schemas.microsoft.com/office/2006/metadata/properties" ma:root="true" ma:fieldsID="86c063789d1ad1c16da302b49b912c99" ns2:_="" ns3:_="">
    <xsd:import namespace="5885e559-174e-44d7-b6f9-cc53285a6938"/>
    <xsd:import namespace="703626c5-8365-4244-b77b-9fba364ce2e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85e559-174e-44d7-b6f9-cc53285a69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1b74010-f361-4420-9ebe-f12091ede0c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3626c5-8365-4244-b77b-9fba364ce2e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dfa622fa-7115-4fc1-9ee4-0f4a4e2f891b}" ma:internalName="TaxCatchAll" ma:showField="CatchAllData" ma:web="703626c5-8365-4244-b77b-9fba364ce2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03626c5-8365-4244-b77b-9fba364ce2e6" xsi:nil="true"/>
    <lcf76f155ced4ddcb4097134ff3c332f xmlns="5885e559-174e-44d7-b6f9-cc53285a69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72407C9-F197-40D1-9206-95D951142749}"/>
</file>

<file path=customXml/itemProps2.xml><?xml version="1.0" encoding="utf-8"?>
<ds:datastoreItem xmlns:ds="http://schemas.openxmlformats.org/officeDocument/2006/customXml" ds:itemID="{C7037805-68ED-461C-9F9D-CE8C87AD006E}"/>
</file>

<file path=customXml/itemProps3.xml><?xml version="1.0" encoding="utf-8"?>
<ds:datastoreItem xmlns:ds="http://schemas.openxmlformats.org/officeDocument/2006/customXml" ds:itemID="{263E9215-CEBE-4B1F-81A6-F67DC287D81B}"/>
</file>

<file path=docProps/app.xml><?xml version="1.0" encoding="utf-8"?>
<Properties xmlns="http://schemas.openxmlformats.org/officeDocument/2006/extended-properties" xmlns:vt="http://schemas.openxmlformats.org/officeDocument/2006/docPropsVTypes">
  <Template/>
  <TotalTime>10254</TotalTime>
  <Words>2950</Words>
  <Application>Microsoft Office PowerPoint</Application>
  <PresentationFormat>Grand écran</PresentationFormat>
  <Paragraphs>364</Paragraphs>
  <Slides>54</Slides>
  <Notes>34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54</vt:i4>
      </vt:variant>
    </vt:vector>
  </HeadingPairs>
  <TitlesOfParts>
    <vt:vector size="60" baseType="lpstr">
      <vt:lpstr>Arial</vt:lpstr>
      <vt:lpstr>Calibri</vt:lpstr>
      <vt:lpstr>Futura Medium</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Joséphine Mahot</dc:creator>
  <cp:lastModifiedBy>Emilie Navarre (Maison Pariès)</cp:lastModifiedBy>
  <cp:revision>302</cp:revision>
  <cp:lastPrinted>2022-06-16T14:16:28Z</cp:lastPrinted>
  <dcterms:created xsi:type="dcterms:W3CDTF">2019-10-28T14:34:01Z</dcterms:created>
  <dcterms:modified xsi:type="dcterms:W3CDTF">2022-06-28T09:21:13Z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0x01010065E3F96646533142A80DBA59C83E0D1D</vt:lpwstr>
  </property>
</Properties>
</file>