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4" r:id="rId7"/>
    <p:sldId id="263" r:id="rId8"/>
    <p:sldId id="262" r:id="rId9"/>
    <p:sldId id="261"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52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314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3063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298078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24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338092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986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5935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367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4/15/2024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a:t>
            </a:fld>
            <a:endParaRPr lang="en-US" dirty="0"/>
          </a:p>
        </p:txBody>
      </p:sp>
    </p:spTree>
    <p:extLst>
      <p:ext uri="{BB962C8B-B14F-4D97-AF65-F5344CB8AC3E}">
        <p14:creationId xmlns:p14="http://schemas.microsoft.com/office/powerpoint/2010/main" val="19684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502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044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55C57-1E47-4B16-9EC7-6FBFBBD6131D}"/>
              </a:ext>
            </a:extLst>
          </p:cNvPr>
          <p:cNvSpPr>
            <a:spLocks noGrp="1"/>
          </p:cNvSpPr>
          <p:nvPr>
            <p:ph type="ctrTitle"/>
          </p:nvPr>
        </p:nvSpPr>
        <p:spPr/>
        <p:txBody>
          <a:bodyPr>
            <a:normAutofit/>
          </a:bodyPr>
          <a:lstStyle/>
          <a:p>
            <a:r>
              <a:rPr lang="fr-FR" sz="6600" dirty="0">
                <a:solidFill>
                  <a:schemeClr val="accent2"/>
                </a:solidFill>
              </a:rPr>
              <a:t>Organisation nationale de lutte contre le faux-monnayage (ONCFM)</a:t>
            </a:r>
          </a:p>
        </p:txBody>
      </p:sp>
      <p:sp>
        <p:nvSpPr>
          <p:cNvPr id="3" name="Sous-titre 2">
            <a:extLst>
              <a:ext uri="{FF2B5EF4-FFF2-40B4-BE49-F238E27FC236}">
                <a16:creationId xmlns:a16="http://schemas.microsoft.com/office/drawing/2014/main" id="{1C2CA1B4-B6E2-4552-B2ED-15E788B9F152}"/>
              </a:ext>
            </a:extLst>
          </p:cNvPr>
          <p:cNvSpPr>
            <a:spLocks noGrp="1"/>
          </p:cNvSpPr>
          <p:nvPr>
            <p:ph type="subTitle" idx="1"/>
          </p:nvPr>
        </p:nvSpPr>
        <p:spPr/>
        <p:txBody>
          <a:bodyPr>
            <a:normAutofit/>
          </a:bodyPr>
          <a:lstStyle/>
          <a:p>
            <a:r>
              <a:rPr lang="fr-FR" dirty="0"/>
              <a:t>Mission DATA: </a:t>
            </a:r>
          </a:p>
          <a:p>
            <a:r>
              <a:rPr lang="fr-FR" dirty="0"/>
              <a:t>Algorithme de détection automatique de faux billets</a:t>
            </a:r>
          </a:p>
        </p:txBody>
      </p:sp>
      <p:pic>
        <p:nvPicPr>
          <p:cNvPr id="7" name="Image 6">
            <a:extLst>
              <a:ext uri="{FF2B5EF4-FFF2-40B4-BE49-F238E27FC236}">
                <a16:creationId xmlns:a16="http://schemas.microsoft.com/office/drawing/2014/main" id="{A534177C-B78D-48CE-AE1E-E6E7173A09BA}"/>
              </a:ext>
            </a:extLst>
          </p:cNvPr>
          <p:cNvPicPr/>
          <p:nvPr/>
        </p:nvPicPr>
        <p:blipFill>
          <a:blip r:embed="rId2"/>
          <a:stretch>
            <a:fillRect/>
          </a:stretch>
        </p:blipFill>
        <p:spPr>
          <a:xfrm>
            <a:off x="10327966" y="141882"/>
            <a:ext cx="1655428" cy="973123"/>
          </a:xfrm>
          <a:prstGeom prst="rect">
            <a:avLst/>
          </a:prstGeom>
        </p:spPr>
      </p:pic>
      <p:sp>
        <p:nvSpPr>
          <p:cNvPr id="8" name="ZoneTexte 7">
            <a:extLst>
              <a:ext uri="{FF2B5EF4-FFF2-40B4-BE49-F238E27FC236}">
                <a16:creationId xmlns:a16="http://schemas.microsoft.com/office/drawing/2014/main" id="{6D78362A-D5CF-4BA3-B0A3-321B3A701A86}"/>
              </a:ext>
            </a:extLst>
          </p:cNvPr>
          <p:cNvSpPr txBox="1"/>
          <p:nvPr/>
        </p:nvSpPr>
        <p:spPr>
          <a:xfrm>
            <a:off x="453006" y="305277"/>
            <a:ext cx="964110" cy="646331"/>
          </a:xfrm>
          <a:prstGeom prst="rect">
            <a:avLst/>
          </a:prstGeom>
          <a:noFill/>
        </p:spPr>
        <p:txBody>
          <a:bodyPr wrap="none" rtlCol="0">
            <a:spAutoFit/>
          </a:bodyPr>
          <a:lstStyle/>
          <a:p>
            <a:r>
              <a:rPr lang="fr-FR" dirty="0"/>
              <a:t>Bocquet</a:t>
            </a:r>
          </a:p>
          <a:p>
            <a:r>
              <a:rPr lang="fr-FR" dirty="0"/>
              <a:t>Mickaël</a:t>
            </a:r>
          </a:p>
        </p:txBody>
      </p:sp>
    </p:spTree>
    <p:extLst>
      <p:ext uri="{BB962C8B-B14F-4D97-AF65-F5344CB8AC3E}">
        <p14:creationId xmlns:p14="http://schemas.microsoft.com/office/powerpoint/2010/main" val="163327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CLASSIFICATION SUPERVISÉE</a:t>
            </a:r>
          </a:p>
        </p:txBody>
      </p:sp>
      <p:pic>
        <p:nvPicPr>
          <p:cNvPr id="8" name="Espace réservé pour une image  7">
            <a:extLst>
              <a:ext uri="{FF2B5EF4-FFF2-40B4-BE49-F238E27FC236}">
                <a16:creationId xmlns:a16="http://schemas.microsoft.com/office/drawing/2014/main" id="{A6498398-396B-45AF-B463-DEBF58E222B4}"/>
              </a:ext>
            </a:extLst>
          </p:cNvPr>
          <p:cNvPicPr>
            <a:picLocks noGrp="1" noChangeAspect="1"/>
          </p:cNvPicPr>
          <p:nvPr>
            <p:ph type="pic" idx="1"/>
          </p:nvPr>
        </p:nvPicPr>
        <p:blipFill>
          <a:blip r:embed="rId2"/>
          <a:srcRect l="435" r="435"/>
          <a:stretch>
            <a:fillRect/>
          </a:stretch>
        </p:blipFill>
        <p:spPr/>
      </p:pic>
      <p:pic>
        <p:nvPicPr>
          <p:cNvPr id="5" name="Image 4">
            <a:extLst>
              <a:ext uri="{FF2B5EF4-FFF2-40B4-BE49-F238E27FC236}">
                <a16:creationId xmlns:a16="http://schemas.microsoft.com/office/drawing/2014/main" id="{C8E9F95D-B589-4216-AB00-6AF84BBDCCA4}"/>
              </a:ext>
            </a:extLst>
          </p:cNvPr>
          <p:cNvPicPr/>
          <p:nvPr/>
        </p:nvPicPr>
        <p:blipFill>
          <a:blip r:embed="rId3"/>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88901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B12F-803F-41A1-B81E-75E86A6C487F}"/>
              </a:ext>
            </a:extLst>
          </p:cNvPr>
          <p:cNvSpPr>
            <a:spLocks noGrp="1"/>
          </p:cNvSpPr>
          <p:nvPr>
            <p:ph type="title"/>
          </p:nvPr>
        </p:nvSpPr>
        <p:spPr/>
        <p:txBody>
          <a:bodyPr/>
          <a:lstStyle/>
          <a:p>
            <a:r>
              <a:rPr lang="fr-FR" dirty="0"/>
              <a:t>RÉGRESSION LOGISTIQUE</a:t>
            </a:r>
          </a:p>
        </p:txBody>
      </p:sp>
      <p:sp>
        <p:nvSpPr>
          <p:cNvPr id="3" name="Espace réservé du contenu 2">
            <a:extLst>
              <a:ext uri="{FF2B5EF4-FFF2-40B4-BE49-F238E27FC236}">
                <a16:creationId xmlns:a16="http://schemas.microsoft.com/office/drawing/2014/main" id="{76718C39-2D98-4840-96B6-0465B3D4B22A}"/>
              </a:ext>
            </a:extLst>
          </p:cNvPr>
          <p:cNvSpPr>
            <a:spLocks noGrp="1"/>
          </p:cNvSpPr>
          <p:nvPr>
            <p:ph idx="1"/>
          </p:nvPr>
        </p:nvSpPr>
        <p:spPr/>
        <p:txBody>
          <a:bodyPr/>
          <a:lstStyle/>
          <a:p>
            <a:r>
              <a:rPr lang="fr-FR" u="sng" dirty="0"/>
              <a:t>Avantages :</a:t>
            </a:r>
          </a:p>
          <a:p>
            <a:pPr>
              <a:buFont typeface="Wingdings" panose="05000000000000000000" pitchFamily="2" charset="2"/>
              <a:buChar char="§"/>
            </a:pPr>
            <a:r>
              <a:rPr lang="fr-FR" dirty="0"/>
              <a:t> Simple et efficace, pas besoin d’une grande puissance de calcul et à mettre en œuvre.</a:t>
            </a:r>
          </a:p>
          <a:p>
            <a:pPr>
              <a:buFont typeface="Wingdings" panose="05000000000000000000" pitchFamily="2" charset="2"/>
              <a:buChar char="§"/>
            </a:pPr>
            <a:r>
              <a:rPr lang="fr-FR" dirty="0"/>
              <a:t> Permet d’avoir un score de probabilité sur les observations.</a:t>
            </a:r>
          </a:p>
          <a:p>
            <a:endParaRPr lang="fr-FR" dirty="0"/>
          </a:p>
          <a:p>
            <a:r>
              <a:rPr lang="fr-FR" u="sng" dirty="0"/>
              <a:t>Limites :</a:t>
            </a:r>
          </a:p>
          <a:p>
            <a:pPr>
              <a:buFont typeface="Wingdings" panose="05000000000000000000" pitchFamily="2" charset="2"/>
              <a:buChar char="§"/>
            </a:pPr>
            <a:r>
              <a:rPr lang="fr-FR" dirty="0"/>
              <a:t> Pas très adaptée à un nombre de caractéristiques élevées. </a:t>
            </a:r>
          </a:p>
          <a:p>
            <a:pPr>
              <a:buFont typeface="Wingdings" panose="05000000000000000000" pitchFamily="2" charset="2"/>
              <a:buChar char="§"/>
            </a:pPr>
            <a:r>
              <a:rPr lang="fr-FR" dirty="0"/>
              <a:t> Ne fonctionne pas très bien avec des variables indépendantes qui ne sont pas corrélées à la variable cible et qui sont très similaires.</a:t>
            </a:r>
          </a:p>
        </p:txBody>
      </p:sp>
      <p:pic>
        <p:nvPicPr>
          <p:cNvPr id="4" name="Image 3">
            <a:extLst>
              <a:ext uri="{FF2B5EF4-FFF2-40B4-BE49-F238E27FC236}">
                <a16:creationId xmlns:a16="http://schemas.microsoft.com/office/drawing/2014/main" id="{A0A48FB7-906B-45C6-BEF1-80248A06B502}"/>
              </a:ext>
            </a:extLst>
          </p:cNvPr>
          <p:cNvPicPr/>
          <p:nvPr/>
        </p:nvPicPr>
        <p:blipFill>
          <a:blip r:embed="rId2"/>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36017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B12F-803F-41A1-B81E-75E86A6C487F}"/>
              </a:ext>
            </a:extLst>
          </p:cNvPr>
          <p:cNvSpPr>
            <a:spLocks noGrp="1"/>
          </p:cNvSpPr>
          <p:nvPr>
            <p:ph type="title"/>
          </p:nvPr>
        </p:nvSpPr>
        <p:spPr/>
        <p:txBody>
          <a:bodyPr/>
          <a:lstStyle/>
          <a:p>
            <a:r>
              <a:rPr lang="fr-FR" dirty="0"/>
              <a:t>RÉGRESSION LOGISTIQUE</a:t>
            </a:r>
          </a:p>
        </p:txBody>
      </p:sp>
      <p:pic>
        <p:nvPicPr>
          <p:cNvPr id="4" name="Image 3">
            <a:extLst>
              <a:ext uri="{FF2B5EF4-FFF2-40B4-BE49-F238E27FC236}">
                <a16:creationId xmlns:a16="http://schemas.microsoft.com/office/drawing/2014/main" id="{A0A48FB7-906B-45C6-BEF1-80248A06B502}"/>
              </a:ext>
            </a:extLst>
          </p:cNvPr>
          <p:cNvPicPr/>
          <p:nvPr/>
        </p:nvPicPr>
        <p:blipFill>
          <a:blip r:embed="rId2"/>
          <a:stretch>
            <a:fillRect/>
          </a:stretch>
        </p:blipFill>
        <p:spPr>
          <a:xfrm>
            <a:off x="10327966" y="141882"/>
            <a:ext cx="1655428" cy="973123"/>
          </a:xfrm>
          <a:prstGeom prst="rect">
            <a:avLst/>
          </a:prstGeom>
        </p:spPr>
      </p:pic>
      <p:sp>
        <p:nvSpPr>
          <p:cNvPr id="7" name="Espace réservé du contenu 6">
            <a:extLst>
              <a:ext uri="{FF2B5EF4-FFF2-40B4-BE49-F238E27FC236}">
                <a16:creationId xmlns:a16="http://schemas.microsoft.com/office/drawing/2014/main" id="{9F79DD50-E95F-4644-8A5F-F675FDACCF78}"/>
              </a:ext>
            </a:extLst>
          </p:cNvPr>
          <p:cNvSpPr>
            <a:spLocks noGrp="1"/>
          </p:cNvSpPr>
          <p:nvPr>
            <p:ph idx="1"/>
          </p:nvPr>
        </p:nvSpPr>
        <p:spPr/>
        <p:txBody>
          <a:bodyPr/>
          <a:lstStyle/>
          <a:p>
            <a:r>
              <a:rPr lang="fr-FR" dirty="0"/>
              <a:t>Split des données, 80 % train, 20 % test.</a:t>
            </a:r>
          </a:p>
          <a:p>
            <a:r>
              <a:rPr lang="fr-FR" dirty="0"/>
              <a:t>Fit pour l’entrainement du modèle.</a:t>
            </a:r>
          </a:p>
          <a:p>
            <a:r>
              <a:rPr lang="fr-FR" dirty="0" err="1"/>
              <a:t>Predict</a:t>
            </a:r>
            <a:r>
              <a:rPr lang="fr-FR" dirty="0"/>
              <a:t> pour l’utilisation du modèle.</a:t>
            </a:r>
          </a:p>
        </p:txBody>
      </p:sp>
      <p:pic>
        <p:nvPicPr>
          <p:cNvPr id="8" name="Espace réservé du contenu 4">
            <a:extLst>
              <a:ext uri="{FF2B5EF4-FFF2-40B4-BE49-F238E27FC236}">
                <a16:creationId xmlns:a16="http://schemas.microsoft.com/office/drawing/2014/main" id="{680F3D8A-C375-4835-A019-C5E7DFB0481E}"/>
              </a:ext>
            </a:extLst>
          </p:cNvPr>
          <p:cNvPicPr>
            <a:picLocks noChangeAspect="1"/>
          </p:cNvPicPr>
          <p:nvPr/>
        </p:nvPicPr>
        <p:blipFill>
          <a:blip r:embed="rId3"/>
          <a:stretch>
            <a:fillRect/>
          </a:stretch>
        </p:blipFill>
        <p:spPr>
          <a:xfrm>
            <a:off x="5704844" y="1882081"/>
            <a:ext cx="6144482" cy="2981741"/>
          </a:xfrm>
          <a:prstGeom prst="rect">
            <a:avLst/>
          </a:prstGeom>
        </p:spPr>
      </p:pic>
      <p:pic>
        <p:nvPicPr>
          <p:cNvPr id="10" name="Espace réservé du contenu 12">
            <a:extLst>
              <a:ext uri="{FF2B5EF4-FFF2-40B4-BE49-F238E27FC236}">
                <a16:creationId xmlns:a16="http://schemas.microsoft.com/office/drawing/2014/main" id="{0E3D9FC4-0AB9-454F-9055-A8737EE537D8}"/>
              </a:ext>
            </a:extLst>
          </p:cNvPr>
          <p:cNvPicPr>
            <a:picLocks noChangeAspect="1"/>
          </p:cNvPicPr>
          <p:nvPr/>
        </p:nvPicPr>
        <p:blipFill>
          <a:blip r:embed="rId4"/>
          <a:stretch>
            <a:fillRect/>
          </a:stretch>
        </p:blipFill>
        <p:spPr>
          <a:xfrm>
            <a:off x="1403580" y="3153314"/>
            <a:ext cx="3994964" cy="3126157"/>
          </a:xfrm>
          <a:prstGeom prst="rect">
            <a:avLst/>
          </a:prstGeom>
        </p:spPr>
      </p:pic>
      <p:sp>
        <p:nvSpPr>
          <p:cNvPr id="11" name="Bulle narrative : ronde 10">
            <a:extLst>
              <a:ext uri="{FF2B5EF4-FFF2-40B4-BE49-F238E27FC236}">
                <a16:creationId xmlns:a16="http://schemas.microsoft.com/office/drawing/2014/main" id="{754B5D30-BBB6-437B-8412-C08E4FC05E8E}"/>
              </a:ext>
            </a:extLst>
          </p:cNvPr>
          <p:cNvSpPr/>
          <p:nvPr/>
        </p:nvSpPr>
        <p:spPr>
          <a:xfrm>
            <a:off x="5704844" y="5108895"/>
            <a:ext cx="5318290" cy="796546"/>
          </a:xfrm>
          <a:prstGeom prst="wedgeEllipseCallout">
            <a:avLst>
              <a:gd name="adj1" fmla="val -56482"/>
              <a:gd name="adj2" fmla="val -60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Mesure de performance</a:t>
            </a:r>
          </a:p>
        </p:txBody>
      </p:sp>
    </p:spTree>
    <p:extLst>
      <p:ext uri="{BB962C8B-B14F-4D97-AF65-F5344CB8AC3E}">
        <p14:creationId xmlns:p14="http://schemas.microsoft.com/office/powerpoint/2010/main" val="39440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B12F-803F-41A1-B81E-75E86A6C487F}"/>
              </a:ext>
            </a:extLst>
          </p:cNvPr>
          <p:cNvSpPr>
            <a:spLocks noGrp="1"/>
          </p:cNvSpPr>
          <p:nvPr>
            <p:ph type="title"/>
          </p:nvPr>
        </p:nvSpPr>
        <p:spPr>
          <a:xfrm>
            <a:off x="1097280" y="286603"/>
            <a:ext cx="10058400" cy="1449918"/>
          </a:xfrm>
        </p:spPr>
        <p:txBody>
          <a:bodyPr/>
          <a:lstStyle/>
          <a:p>
            <a:r>
              <a:rPr lang="fr-FR" dirty="0"/>
              <a:t>Analyse des résultats</a:t>
            </a:r>
          </a:p>
        </p:txBody>
      </p:sp>
      <p:sp>
        <p:nvSpPr>
          <p:cNvPr id="9" name="Espace réservé du texte 8">
            <a:extLst>
              <a:ext uri="{FF2B5EF4-FFF2-40B4-BE49-F238E27FC236}">
                <a16:creationId xmlns:a16="http://schemas.microsoft.com/office/drawing/2014/main" id="{6D356702-623D-4433-8B18-6AC2BD0F15DE}"/>
              </a:ext>
            </a:extLst>
          </p:cNvPr>
          <p:cNvSpPr>
            <a:spLocks noGrp="1"/>
          </p:cNvSpPr>
          <p:nvPr>
            <p:ph type="body" idx="1"/>
          </p:nvPr>
        </p:nvSpPr>
        <p:spPr/>
        <p:txBody>
          <a:bodyPr>
            <a:normAutofit/>
          </a:bodyPr>
          <a:lstStyle/>
          <a:p>
            <a:pPr algn="ctr"/>
            <a:r>
              <a:rPr lang="fr-FR" dirty="0"/>
              <a:t>Métrique de mesure</a:t>
            </a:r>
          </a:p>
        </p:txBody>
      </p:sp>
      <p:sp>
        <p:nvSpPr>
          <p:cNvPr id="11" name="Espace réservé du texte 10">
            <a:extLst>
              <a:ext uri="{FF2B5EF4-FFF2-40B4-BE49-F238E27FC236}">
                <a16:creationId xmlns:a16="http://schemas.microsoft.com/office/drawing/2014/main" id="{CF3F3EAA-624E-41CD-9148-CBD38E5EA99D}"/>
              </a:ext>
            </a:extLst>
          </p:cNvPr>
          <p:cNvSpPr>
            <a:spLocks noGrp="1"/>
          </p:cNvSpPr>
          <p:nvPr>
            <p:ph type="body" sz="quarter" idx="3"/>
          </p:nvPr>
        </p:nvSpPr>
        <p:spPr/>
        <p:txBody>
          <a:bodyPr>
            <a:normAutofit/>
          </a:bodyPr>
          <a:lstStyle/>
          <a:p>
            <a:pPr algn="ctr"/>
            <a:r>
              <a:rPr lang="fr-FR" dirty="0"/>
              <a:t>Matrice de confusion</a:t>
            </a:r>
          </a:p>
        </p:txBody>
      </p:sp>
      <p:pic>
        <p:nvPicPr>
          <p:cNvPr id="4" name="Image 3">
            <a:extLst>
              <a:ext uri="{FF2B5EF4-FFF2-40B4-BE49-F238E27FC236}">
                <a16:creationId xmlns:a16="http://schemas.microsoft.com/office/drawing/2014/main" id="{A0A48FB7-906B-45C6-BEF1-80248A06B502}"/>
              </a:ext>
            </a:extLst>
          </p:cNvPr>
          <p:cNvPicPr/>
          <p:nvPr/>
        </p:nvPicPr>
        <p:blipFill>
          <a:blip r:embed="rId2"/>
          <a:stretch>
            <a:fillRect/>
          </a:stretch>
        </p:blipFill>
        <p:spPr>
          <a:xfrm>
            <a:off x="10327966" y="141882"/>
            <a:ext cx="1655428" cy="973123"/>
          </a:xfrm>
          <a:prstGeom prst="rect">
            <a:avLst/>
          </a:prstGeom>
        </p:spPr>
      </p:pic>
      <p:pic>
        <p:nvPicPr>
          <p:cNvPr id="14" name="Espace réservé du contenu 13">
            <a:extLst>
              <a:ext uri="{FF2B5EF4-FFF2-40B4-BE49-F238E27FC236}">
                <a16:creationId xmlns:a16="http://schemas.microsoft.com/office/drawing/2014/main" id="{F9999B6E-0B69-4703-9929-4D84A71302F2}"/>
              </a:ext>
            </a:extLst>
          </p:cNvPr>
          <p:cNvPicPr>
            <a:picLocks noGrp="1" noChangeAspect="1"/>
          </p:cNvPicPr>
          <p:nvPr>
            <p:ph sz="quarter" idx="4"/>
          </p:nvPr>
        </p:nvPicPr>
        <p:blipFill>
          <a:blip r:embed="rId3"/>
          <a:stretch>
            <a:fillRect/>
          </a:stretch>
        </p:blipFill>
        <p:spPr>
          <a:xfrm>
            <a:off x="6574323" y="2582863"/>
            <a:ext cx="4224955" cy="3378200"/>
          </a:xfrm>
          <a:prstGeom prst="rect">
            <a:avLst/>
          </a:prstGeom>
        </p:spPr>
      </p:pic>
      <p:sp>
        <p:nvSpPr>
          <p:cNvPr id="22" name="ZoneTexte 21">
            <a:extLst>
              <a:ext uri="{FF2B5EF4-FFF2-40B4-BE49-F238E27FC236}">
                <a16:creationId xmlns:a16="http://schemas.microsoft.com/office/drawing/2014/main" id="{4AB432C2-E88D-4192-BEAE-C5A1A7DC5543}"/>
              </a:ext>
            </a:extLst>
          </p:cNvPr>
          <p:cNvSpPr txBox="1"/>
          <p:nvPr/>
        </p:nvSpPr>
        <p:spPr>
          <a:xfrm>
            <a:off x="1187768" y="3680521"/>
            <a:ext cx="4077050" cy="2031325"/>
          </a:xfrm>
          <a:prstGeom prst="rect">
            <a:avLst/>
          </a:prstGeom>
          <a:noFill/>
        </p:spPr>
        <p:txBody>
          <a:bodyPr wrap="square" rtlCol="0">
            <a:spAutoFit/>
          </a:bodyPr>
          <a:lstStyle/>
          <a:p>
            <a:r>
              <a:rPr lang="fr-FR" dirty="0" err="1"/>
              <a:t>Accuracy</a:t>
            </a:r>
            <a:r>
              <a:rPr lang="fr-FR" dirty="0"/>
              <a:t> (</a:t>
            </a:r>
            <a:r>
              <a:rPr lang="fr-FR" dirty="0" err="1"/>
              <a:t>precision</a:t>
            </a:r>
            <a:r>
              <a:rPr lang="fr-FR" dirty="0"/>
              <a:t>): </a:t>
            </a:r>
            <a:r>
              <a:rPr lang="fr-FR" dirty="0">
                <a:solidFill>
                  <a:schemeClr val="accent5"/>
                </a:solidFill>
              </a:rPr>
              <a:t>0,9966</a:t>
            </a:r>
            <a:r>
              <a:rPr lang="fr-FR" dirty="0"/>
              <a:t> </a:t>
            </a:r>
          </a:p>
          <a:p>
            <a:endParaRPr lang="fr-FR" dirty="0"/>
          </a:p>
          <a:p>
            <a:r>
              <a:rPr lang="fr-FR" dirty="0" err="1"/>
              <a:t>Recall</a:t>
            </a:r>
            <a:r>
              <a:rPr lang="fr-FR" dirty="0"/>
              <a:t> : </a:t>
            </a:r>
            <a:r>
              <a:rPr lang="fr-FR" dirty="0">
                <a:solidFill>
                  <a:schemeClr val="accent5"/>
                </a:solidFill>
              </a:rPr>
              <a:t>1</a:t>
            </a:r>
          </a:p>
          <a:p>
            <a:endParaRPr lang="fr-FR" dirty="0"/>
          </a:p>
          <a:p>
            <a:r>
              <a:rPr lang="fr-FR" dirty="0"/>
              <a:t>Spécificité : </a:t>
            </a:r>
            <a:r>
              <a:rPr lang="fr-FR" dirty="0">
                <a:solidFill>
                  <a:schemeClr val="accent5"/>
                </a:solidFill>
              </a:rPr>
              <a:t>0,9913</a:t>
            </a:r>
          </a:p>
          <a:p>
            <a:endParaRPr lang="fr-FR" dirty="0"/>
          </a:p>
          <a:p>
            <a:r>
              <a:rPr lang="fr-FR" dirty="0"/>
              <a:t>F1 score : </a:t>
            </a:r>
            <a:r>
              <a:rPr lang="fr-FR" dirty="0">
                <a:solidFill>
                  <a:schemeClr val="accent5"/>
                </a:solidFill>
              </a:rPr>
              <a:t>0,9972</a:t>
            </a:r>
          </a:p>
        </p:txBody>
      </p:sp>
      <p:pic>
        <p:nvPicPr>
          <p:cNvPr id="25" name="Espace réservé du contenu 24">
            <a:extLst>
              <a:ext uri="{FF2B5EF4-FFF2-40B4-BE49-F238E27FC236}">
                <a16:creationId xmlns:a16="http://schemas.microsoft.com/office/drawing/2014/main" id="{654F6E42-B8F5-4189-B7E4-A7CBC75A0CC5}"/>
              </a:ext>
            </a:extLst>
          </p:cNvPr>
          <p:cNvPicPr>
            <a:picLocks noGrp="1" noChangeAspect="1"/>
          </p:cNvPicPr>
          <p:nvPr>
            <p:ph sz="half" idx="2"/>
          </p:nvPr>
        </p:nvPicPr>
        <p:blipFill>
          <a:blip r:embed="rId4"/>
          <a:stretch>
            <a:fillRect/>
          </a:stretch>
        </p:blipFill>
        <p:spPr>
          <a:xfrm>
            <a:off x="1187768" y="2691865"/>
            <a:ext cx="4938712" cy="704170"/>
          </a:xfrm>
          <a:prstGeom prst="rect">
            <a:avLst/>
          </a:prstGeom>
        </p:spPr>
      </p:pic>
    </p:spTree>
    <p:extLst>
      <p:ext uri="{BB962C8B-B14F-4D97-AF65-F5344CB8AC3E}">
        <p14:creationId xmlns:p14="http://schemas.microsoft.com/office/powerpoint/2010/main" val="289204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CLASSIFICATION NON SUPERVISÉE</a:t>
            </a:r>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7" name="Espace réservé pour une image  6">
            <a:extLst>
              <a:ext uri="{FF2B5EF4-FFF2-40B4-BE49-F238E27FC236}">
                <a16:creationId xmlns:a16="http://schemas.microsoft.com/office/drawing/2014/main" id="{99B019D6-B4D9-4F86-ACB5-3C6BD93F9A73}"/>
              </a:ext>
            </a:extLst>
          </p:cNvPr>
          <p:cNvPicPr>
            <a:picLocks noGrp="1" noChangeAspect="1"/>
          </p:cNvPicPr>
          <p:nvPr>
            <p:ph type="pic" idx="1"/>
          </p:nvPr>
        </p:nvPicPr>
        <p:blipFill>
          <a:blip r:embed="rId3"/>
          <a:srcRect t="16362" b="16362"/>
          <a:stretch>
            <a:fillRect/>
          </a:stretch>
        </p:blipFill>
        <p:spPr/>
      </p:pic>
    </p:spTree>
    <p:extLst>
      <p:ext uri="{BB962C8B-B14F-4D97-AF65-F5344CB8AC3E}">
        <p14:creationId xmlns:p14="http://schemas.microsoft.com/office/powerpoint/2010/main" val="9424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B12F-803F-41A1-B81E-75E86A6C487F}"/>
              </a:ext>
            </a:extLst>
          </p:cNvPr>
          <p:cNvSpPr>
            <a:spLocks noGrp="1"/>
          </p:cNvSpPr>
          <p:nvPr>
            <p:ph type="title"/>
          </p:nvPr>
        </p:nvSpPr>
        <p:spPr/>
        <p:txBody>
          <a:bodyPr/>
          <a:lstStyle/>
          <a:p>
            <a:r>
              <a:rPr lang="fr-FR" dirty="0"/>
              <a:t>K-MOYENNES (K-MEANS)</a:t>
            </a:r>
          </a:p>
        </p:txBody>
      </p:sp>
      <p:sp>
        <p:nvSpPr>
          <p:cNvPr id="3" name="Espace réservé du contenu 2">
            <a:extLst>
              <a:ext uri="{FF2B5EF4-FFF2-40B4-BE49-F238E27FC236}">
                <a16:creationId xmlns:a16="http://schemas.microsoft.com/office/drawing/2014/main" id="{76718C39-2D98-4840-96B6-0465B3D4B22A}"/>
              </a:ext>
            </a:extLst>
          </p:cNvPr>
          <p:cNvSpPr>
            <a:spLocks noGrp="1"/>
          </p:cNvSpPr>
          <p:nvPr>
            <p:ph idx="1"/>
          </p:nvPr>
        </p:nvSpPr>
        <p:spPr/>
        <p:txBody>
          <a:bodyPr>
            <a:normAutofit/>
          </a:bodyPr>
          <a:lstStyle/>
          <a:p>
            <a:pPr algn="just"/>
            <a:r>
              <a:rPr lang="fr-FR" dirty="0"/>
              <a:t>La classification K-</a:t>
            </a:r>
            <a:r>
              <a:rPr lang="fr-FR" dirty="0" err="1"/>
              <a:t>means</a:t>
            </a:r>
            <a:r>
              <a:rPr lang="fr-FR" dirty="0"/>
              <a:t> est une technique largement utilisée pour l’analyse par cluster de données. Méthode se repose sur la minimisation de la somme des distances euclidiennes au carré entre chaque objet et le centroïde.</a:t>
            </a:r>
            <a:endParaRPr lang="fr-FR" u="sng" dirty="0"/>
          </a:p>
          <a:p>
            <a:pPr algn="just"/>
            <a:r>
              <a:rPr lang="fr-FR" u="sng" dirty="0"/>
              <a:t>Avantages :</a:t>
            </a:r>
          </a:p>
          <a:p>
            <a:pPr algn="just">
              <a:buFont typeface="Wingdings" panose="05000000000000000000" pitchFamily="2" charset="2"/>
              <a:buChar char="§"/>
            </a:pPr>
            <a:r>
              <a:rPr lang="fr-FR" dirty="0"/>
              <a:t> Simple à comprendre, il fournit des résultats d’entrainement rapidement.</a:t>
            </a:r>
          </a:p>
          <a:p>
            <a:pPr algn="just"/>
            <a:r>
              <a:rPr lang="fr-FR" u="sng" dirty="0"/>
              <a:t>Limites :</a:t>
            </a:r>
          </a:p>
          <a:p>
            <a:pPr algn="just">
              <a:buFont typeface="Wingdings" panose="05000000000000000000" pitchFamily="2" charset="2"/>
              <a:buChar char="§"/>
            </a:pPr>
            <a:r>
              <a:rPr lang="fr-FR" dirty="0"/>
              <a:t> L’algorithme nécessite en amont de définir le nombre de partitions.</a:t>
            </a:r>
          </a:p>
          <a:p>
            <a:pPr algn="just">
              <a:buFont typeface="Wingdings" panose="05000000000000000000" pitchFamily="2" charset="2"/>
              <a:buChar char="§"/>
            </a:pPr>
            <a:r>
              <a:rPr lang="fr-FR" dirty="0"/>
              <a:t> Ses performances ne sont pas généralement pas aussi compétitives que celles des autres techniques de classification.</a:t>
            </a:r>
          </a:p>
        </p:txBody>
      </p:sp>
      <p:pic>
        <p:nvPicPr>
          <p:cNvPr id="4" name="Image 3">
            <a:extLst>
              <a:ext uri="{FF2B5EF4-FFF2-40B4-BE49-F238E27FC236}">
                <a16:creationId xmlns:a16="http://schemas.microsoft.com/office/drawing/2014/main" id="{A0A48FB7-906B-45C6-BEF1-80248A06B502}"/>
              </a:ext>
            </a:extLst>
          </p:cNvPr>
          <p:cNvPicPr/>
          <p:nvPr/>
        </p:nvPicPr>
        <p:blipFill>
          <a:blip r:embed="rId2"/>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136008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B12F-803F-41A1-B81E-75E86A6C487F}"/>
              </a:ext>
            </a:extLst>
          </p:cNvPr>
          <p:cNvSpPr>
            <a:spLocks noGrp="1"/>
          </p:cNvSpPr>
          <p:nvPr>
            <p:ph type="title"/>
          </p:nvPr>
        </p:nvSpPr>
        <p:spPr/>
        <p:txBody>
          <a:bodyPr/>
          <a:lstStyle/>
          <a:p>
            <a:r>
              <a:rPr lang="fr-FR" dirty="0"/>
              <a:t>K-MOYENNES (K-MEANS)</a:t>
            </a:r>
          </a:p>
        </p:txBody>
      </p:sp>
      <p:sp>
        <p:nvSpPr>
          <p:cNvPr id="3" name="Espace réservé du contenu 2">
            <a:extLst>
              <a:ext uri="{FF2B5EF4-FFF2-40B4-BE49-F238E27FC236}">
                <a16:creationId xmlns:a16="http://schemas.microsoft.com/office/drawing/2014/main" id="{76718C39-2D98-4840-96B6-0465B3D4B22A}"/>
              </a:ext>
            </a:extLst>
          </p:cNvPr>
          <p:cNvSpPr>
            <a:spLocks noGrp="1"/>
          </p:cNvSpPr>
          <p:nvPr>
            <p:ph sz="half" idx="1"/>
          </p:nvPr>
        </p:nvSpPr>
        <p:spPr/>
        <p:txBody>
          <a:bodyPr>
            <a:normAutofit/>
          </a:bodyPr>
          <a:lstStyle/>
          <a:p>
            <a:r>
              <a:rPr lang="fr-FR" dirty="0"/>
              <a:t> </a:t>
            </a:r>
          </a:p>
        </p:txBody>
      </p:sp>
      <p:pic>
        <p:nvPicPr>
          <p:cNvPr id="4" name="Image 3">
            <a:extLst>
              <a:ext uri="{FF2B5EF4-FFF2-40B4-BE49-F238E27FC236}">
                <a16:creationId xmlns:a16="http://schemas.microsoft.com/office/drawing/2014/main" id="{A0A48FB7-906B-45C6-BEF1-80248A06B502}"/>
              </a:ext>
            </a:extLst>
          </p:cNvPr>
          <p:cNvPicPr/>
          <p:nvPr/>
        </p:nvPicPr>
        <p:blipFill>
          <a:blip r:embed="rId2"/>
          <a:stretch>
            <a:fillRect/>
          </a:stretch>
        </p:blipFill>
        <p:spPr>
          <a:xfrm>
            <a:off x="10327966" y="141882"/>
            <a:ext cx="1655428" cy="973123"/>
          </a:xfrm>
          <a:prstGeom prst="rect">
            <a:avLst/>
          </a:prstGeom>
        </p:spPr>
      </p:pic>
      <p:pic>
        <p:nvPicPr>
          <p:cNvPr id="26" name="Espace réservé du contenu 25">
            <a:extLst>
              <a:ext uri="{FF2B5EF4-FFF2-40B4-BE49-F238E27FC236}">
                <a16:creationId xmlns:a16="http://schemas.microsoft.com/office/drawing/2014/main" id="{29D2566E-BC04-425D-A67F-47441D42DDC3}"/>
              </a:ext>
            </a:extLst>
          </p:cNvPr>
          <p:cNvPicPr>
            <a:picLocks noGrp="1" noChangeAspect="1"/>
          </p:cNvPicPr>
          <p:nvPr>
            <p:ph sz="half" idx="2"/>
          </p:nvPr>
        </p:nvPicPr>
        <p:blipFill>
          <a:blip r:embed="rId3"/>
          <a:stretch>
            <a:fillRect/>
          </a:stretch>
        </p:blipFill>
        <p:spPr>
          <a:xfrm>
            <a:off x="6233770" y="1866622"/>
            <a:ext cx="4906060" cy="3982006"/>
          </a:xfrm>
          <a:prstGeom prst="rect">
            <a:avLst/>
          </a:prstGeom>
        </p:spPr>
      </p:pic>
      <p:pic>
        <p:nvPicPr>
          <p:cNvPr id="23" name="Espace réservé du contenu 7">
            <a:extLst>
              <a:ext uri="{FF2B5EF4-FFF2-40B4-BE49-F238E27FC236}">
                <a16:creationId xmlns:a16="http://schemas.microsoft.com/office/drawing/2014/main" id="{2E561264-1D01-4188-A4CB-2F4434EA74E3}"/>
              </a:ext>
            </a:extLst>
          </p:cNvPr>
          <p:cNvPicPr>
            <a:picLocks noChangeAspect="1"/>
          </p:cNvPicPr>
          <p:nvPr/>
        </p:nvPicPr>
        <p:blipFill>
          <a:blip r:embed="rId4"/>
          <a:stretch>
            <a:fillRect/>
          </a:stretch>
        </p:blipFill>
        <p:spPr>
          <a:xfrm>
            <a:off x="914398" y="1882081"/>
            <a:ext cx="4937125" cy="3874604"/>
          </a:xfrm>
          <a:prstGeom prst="rect">
            <a:avLst/>
          </a:prstGeom>
        </p:spPr>
      </p:pic>
    </p:spTree>
    <p:extLst>
      <p:ext uri="{BB962C8B-B14F-4D97-AF65-F5344CB8AC3E}">
        <p14:creationId xmlns:p14="http://schemas.microsoft.com/office/powerpoint/2010/main" val="223813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B12F-803F-41A1-B81E-75E86A6C487F}"/>
              </a:ext>
            </a:extLst>
          </p:cNvPr>
          <p:cNvSpPr>
            <a:spLocks noGrp="1"/>
          </p:cNvSpPr>
          <p:nvPr>
            <p:ph type="title"/>
          </p:nvPr>
        </p:nvSpPr>
        <p:spPr/>
        <p:txBody>
          <a:bodyPr/>
          <a:lstStyle/>
          <a:p>
            <a:r>
              <a:rPr lang="fr-FR" dirty="0"/>
              <a:t>ACP :  Visualisation des clusters K-</a:t>
            </a:r>
            <a:r>
              <a:rPr lang="fr-FR" dirty="0" err="1"/>
              <a:t>means</a:t>
            </a:r>
            <a:endParaRPr lang="fr-FR" dirty="0"/>
          </a:p>
        </p:txBody>
      </p:sp>
      <p:sp>
        <p:nvSpPr>
          <p:cNvPr id="3" name="Espace réservé du contenu 2">
            <a:extLst>
              <a:ext uri="{FF2B5EF4-FFF2-40B4-BE49-F238E27FC236}">
                <a16:creationId xmlns:a16="http://schemas.microsoft.com/office/drawing/2014/main" id="{76718C39-2D98-4840-96B6-0465B3D4B22A}"/>
              </a:ext>
            </a:extLst>
          </p:cNvPr>
          <p:cNvSpPr>
            <a:spLocks noGrp="1"/>
          </p:cNvSpPr>
          <p:nvPr>
            <p:ph sz="half" idx="1"/>
          </p:nvPr>
        </p:nvSpPr>
        <p:spPr/>
        <p:txBody>
          <a:bodyPr>
            <a:normAutofit/>
          </a:bodyPr>
          <a:lstStyle/>
          <a:p>
            <a:r>
              <a:rPr lang="fr-FR" dirty="0"/>
              <a:t> </a:t>
            </a:r>
          </a:p>
        </p:txBody>
      </p:sp>
      <p:pic>
        <p:nvPicPr>
          <p:cNvPr id="4" name="Image 3">
            <a:extLst>
              <a:ext uri="{FF2B5EF4-FFF2-40B4-BE49-F238E27FC236}">
                <a16:creationId xmlns:a16="http://schemas.microsoft.com/office/drawing/2014/main" id="{A0A48FB7-906B-45C6-BEF1-80248A06B502}"/>
              </a:ext>
            </a:extLst>
          </p:cNvPr>
          <p:cNvPicPr/>
          <p:nvPr/>
        </p:nvPicPr>
        <p:blipFill>
          <a:blip r:embed="rId2"/>
          <a:stretch>
            <a:fillRect/>
          </a:stretch>
        </p:blipFill>
        <p:spPr>
          <a:xfrm>
            <a:off x="10327966" y="141882"/>
            <a:ext cx="1655428" cy="973123"/>
          </a:xfrm>
          <a:prstGeom prst="rect">
            <a:avLst/>
          </a:prstGeom>
        </p:spPr>
      </p:pic>
      <p:pic>
        <p:nvPicPr>
          <p:cNvPr id="6" name="Image 5">
            <a:extLst>
              <a:ext uri="{FF2B5EF4-FFF2-40B4-BE49-F238E27FC236}">
                <a16:creationId xmlns:a16="http://schemas.microsoft.com/office/drawing/2014/main" id="{02A15511-8E17-47F2-A52A-E906A937A070}"/>
              </a:ext>
            </a:extLst>
          </p:cNvPr>
          <p:cNvPicPr>
            <a:picLocks noChangeAspect="1"/>
          </p:cNvPicPr>
          <p:nvPr/>
        </p:nvPicPr>
        <p:blipFill>
          <a:blip r:embed="rId3"/>
          <a:stretch>
            <a:fillRect/>
          </a:stretch>
        </p:blipFill>
        <p:spPr>
          <a:xfrm>
            <a:off x="837220" y="1845735"/>
            <a:ext cx="5079076" cy="4023360"/>
          </a:xfrm>
          <a:prstGeom prst="rect">
            <a:avLst/>
          </a:prstGeom>
        </p:spPr>
      </p:pic>
      <p:pic>
        <p:nvPicPr>
          <p:cNvPr id="13" name="Espace réservé du contenu 12">
            <a:extLst>
              <a:ext uri="{FF2B5EF4-FFF2-40B4-BE49-F238E27FC236}">
                <a16:creationId xmlns:a16="http://schemas.microsoft.com/office/drawing/2014/main" id="{5E36C6DA-1D0C-491E-98AF-9FB082F8A7B3}"/>
              </a:ext>
            </a:extLst>
          </p:cNvPr>
          <p:cNvPicPr>
            <a:picLocks noGrp="1" noChangeAspect="1"/>
          </p:cNvPicPr>
          <p:nvPr>
            <p:ph sz="half" idx="2"/>
          </p:nvPr>
        </p:nvPicPr>
        <p:blipFill>
          <a:blip r:embed="rId4"/>
          <a:stretch>
            <a:fillRect/>
          </a:stretch>
        </p:blipFill>
        <p:spPr>
          <a:xfrm>
            <a:off x="6424297" y="2009517"/>
            <a:ext cx="4525006" cy="3696216"/>
          </a:xfrm>
          <a:prstGeom prst="rect">
            <a:avLst/>
          </a:prstGeom>
        </p:spPr>
      </p:pic>
      <p:sp>
        <p:nvSpPr>
          <p:cNvPr id="11" name="Organigramme : Jonction de sommaire 10">
            <a:extLst>
              <a:ext uri="{FF2B5EF4-FFF2-40B4-BE49-F238E27FC236}">
                <a16:creationId xmlns:a16="http://schemas.microsoft.com/office/drawing/2014/main" id="{454E1349-7300-4595-96FA-F62891177685}"/>
              </a:ext>
            </a:extLst>
          </p:cNvPr>
          <p:cNvSpPr/>
          <p:nvPr/>
        </p:nvSpPr>
        <p:spPr>
          <a:xfrm>
            <a:off x="4530055" y="3959605"/>
            <a:ext cx="285226" cy="243280"/>
          </a:xfrm>
          <a:prstGeom prst="flowChartSummingJuncti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Jonction de sommaire 13">
            <a:extLst>
              <a:ext uri="{FF2B5EF4-FFF2-40B4-BE49-F238E27FC236}">
                <a16:creationId xmlns:a16="http://schemas.microsoft.com/office/drawing/2014/main" id="{BDDBC438-7A59-447C-A7FC-41AF1E99136A}"/>
              </a:ext>
            </a:extLst>
          </p:cNvPr>
          <p:cNvSpPr/>
          <p:nvPr/>
        </p:nvSpPr>
        <p:spPr>
          <a:xfrm>
            <a:off x="2382473" y="3347207"/>
            <a:ext cx="302004" cy="234892"/>
          </a:xfrm>
          <a:prstGeom prst="flowChartSummingJuncti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0AA8280D-02F9-4F56-B568-C49A4F3A94CC}"/>
              </a:ext>
            </a:extLst>
          </p:cNvPr>
          <p:cNvPicPr>
            <a:picLocks noChangeAspect="1"/>
          </p:cNvPicPr>
          <p:nvPr/>
        </p:nvPicPr>
        <p:blipFill>
          <a:blip r:embed="rId5"/>
          <a:stretch>
            <a:fillRect/>
          </a:stretch>
        </p:blipFill>
        <p:spPr>
          <a:xfrm>
            <a:off x="145608" y="5651006"/>
            <a:ext cx="1775471" cy="655120"/>
          </a:xfrm>
          <a:prstGeom prst="rect">
            <a:avLst/>
          </a:prstGeom>
        </p:spPr>
      </p:pic>
    </p:spTree>
    <p:extLst>
      <p:ext uri="{BB962C8B-B14F-4D97-AF65-F5344CB8AC3E}">
        <p14:creationId xmlns:p14="http://schemas.microsoft.com/office/powerpoint/2010/main" val="207171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B12F-803F-41A1-B81E-75E86A6C487F}"/>
              </a:ext>
            </a:extLst>
          </p:cNvPr>
          <p:cNvSpPr>
            <a:spLocks noGrp="1"/>
          </p:cNvSpPr>
          <p:nvPr>
            <p:ph type="title"/>
          </p:nvPr>
        </p:nvSpPr>
        <p:spPr/>
        <p:txBody>
          <a:bodyPr/>
          <a:lstStyle/>
          <a:p>
            <a:r>
              <a:rPr lang="fr-FR" dirty="0"/>
              <a:t>K-MOYENNES (K-MEANS)</a:t>
            </a:r>
          </a:p>
        </p:txBody>
      </p:sp>
      <p:sp>
        <p:nvSpPr>
          <p:cNvPr id="8" name="Espace réservé du texte 7">
            <a:extLst>
              <a:ext uri="{FF2B5EF4-FFF2-40B4-BE49-F238E27FC236}">
                <a16:creationId xmlns:a16="http://schemas.microsoft.com/office/drawing/2014/main" id="{B5F96A35-F395-4501-B8D8-6D35C760CB5D}"/>
              </a:ext>
            </a:extLst>
          </p:cNvPr>
          <p:cNvSpPr>
            <a:spLocks noGrp="1"/>
          </p:cNvSpPr>
          <p:nvPr>
            <p:ph type="body" idx="1"/>
          </p:nvPr>
        </p:nvSpPr>
        <p:spPr/>
        <p:txBody>
          <a:bodyPr>
            <a:normAutofit fontScale="92500" lnSpcReduction="20000"/>
          </a:bodyPr>
          <a:lstStyle/>
          <a:p>
            <a:pPr algn="ctr"/>
            <a:r>
              <a:rPr lang="fr-FR" dirty="0"/>
              <a:t>Évaluation de performance</a:t>
            </a:r>
          </a:p>
          <a:p>
            <a:pPr algn="ctr"/>
            <a:r>
              <a:rPr lang="fr-FR" dirty="0"/>
              <a:t>ROC = </a:t>
            </a:r>
            <a:r>
              <a:rPr lang="fr-FR" dirty="0" err="1"/>
              <a:t>Receiver</a:t>
            </a:r>
            <a:r>
              <a:rPr lang="fr-FR" dirty="0"/>
              <a:t> Operating </a:t>
            </a:r>
            <a:r>
              <a:rPr lang="fr-FR" dirty="0" err="1"/>
              <a:t>Characteristic</a:t>
            </a:r>
            <a:endParaRPr lang="fr-FR" dirty="0"/>
          </a:p>
        </p:txBody>
      </p:sp>
      <p:pic>
        <p:nvPicPr>
          <p:cNvPr id="7" name="Espace réservé du contenu 6">
            <a:extLst>
              <a:ext uri="{FF2B5EF4-FFF2-40B4-BE49-F238E27FC236}">
                <a16:creationId xmlns:a16="http://schemas.microsoft.com/office/drawing/2014/main" id="{301009B3-6D22-470D-8387-5F536379CC20}"/>
              </a:ext>
            </a:extLst>
          </p:cNvPr>
          <p:cNvPicPr>
            <a:picLocks noGrp="1" noChangeAspect="1"/>
          </p:cNvPicPr>
          <p:nvPr>
            <p:ph sz="half" idx="2"/>
          </p:nvPr>
        </p:nvPicPr>
        <p:blipFill>
          <a:blip r:embed="rId2"/>
          <a:stretch>
            <a:fillRect/>
          </a:stretch>
        </p:blipFill>
        <p:spPr>
          <a:xfrm>
            <a:off x="1449705" y="2582863"/>
            <a:ext cx="4233227" cy="3378200"/>
          </a:xfrm>
          <a:prstGeom prst="rect">
            <a:avLst/>
          </a:prstGeom>
        </p:spPr>
      </p:pic>
      <p:sp>
        <p:nvSpPr>
          <p:cNvPr id="9" name="Espace réservé du texte 8">
            <a:extLst>
              <a:ext uri="{FF2B5EF4-FFF2-40B4-BE49-F238E27FC236}">
                <a16:creationId xmlns:a16="http://schemas.microsoft.com/office/drawing/2014/main" id="{0296397B-B804-4F48-AF6C-412ECEF95630}"/>
              </a:ext>
            </a:extLst>
          </p:cNvPr>
          <p:cNvSpPr>
            <a:spLocks noGrp="1"/>
          </p:cNvSpPr>
          <p:nvPr>
            <p:ph type="body" sz="quarter" idx="3"/>
          </p:nvPr>
        </p:nvSpPr>
        <p:spPr/>
        <p:txBody>
          <a:bodyPr>
            <a:normAutofit fontScale="92500" lnSpcReduction="20000"/>
          </a:bodyPr>
          <a:lstStyle/>
          <a:p>
            <a:r>
              <a:rPr lang="fr-FR" dirty="0"/>
              <a:t>Métrique de performance du modèle</a:t>
            </a:r>
          </a:p>
        </p:txBody>
      </p:sp>
      <p:sp>
        <p:nvSpPr>
          <p:cNvPr id="10" name="Espace réservé du contenu 9">
            <a:extLst>
              <a:ext uri="{FF2B5EF4-FFF2-40B4-BE49-F238E27FC236}">
                <a16:creationId xmlns:a16="http://schemas.microsoft.com/office/drawing/2014/main" id="{255536EC-ADBB-4164-AE1B-6584B99A2D22}"/>
              </a:ext>
            </a:extLst>
          </p:cNvPr>
          <p:cNvSpPr>
            <a:spLocks noGrp="1"/>
          </p:cNvSpPr>
          <p:nvPr>
            <p:ph sz="quarter" idx="4"/>
          </p:nvPr>
        </p:nvSpPr>
        <p:spPr/>
        <p:txBody>
          <a:bodyPr/>
          <a:lstStyle/>
          <a:p>
            <a:r>
              <a:rPr lang="fr-FR" dirty="0"/>
              <a:t>ACCURACY = </a:t>
            </a:r>
            <a:r>
              <a:rPr lang="fr-FR" dirty="0">
                <a:solidFill>
                  <a:schemeClr val="accent5"/>
                </a:solidFill>
              </a:rPr>
              <a:t>0,984</a:t>
            </a:r>
          </a:p>
          <a:p>
            <a:r>
              <a:rPr lang="fr-FR" dirty="0"/>
              <a:t>RECALL = </a:t>
            </a:r>
            <a:r>
              <a:rPr lang="fr-FR" dirty="0">
                <a:solidFill>
                  <a:schemeClr val="accent5"/>
                </a:solidFill>
              </a:rPr>
              <a:t>0,99</a:t>
            </a:r>
          </a:p>
          <a:p>
            <a:r>
              <a:rPr lang="fr-FR" dirty="0"/>
              <a:t>SCORE = </a:t>
            </a:r>
            <a:r>
              <a:rPr lang="fr-FR" dirty="0">
                <a:solidFill>
                  <a:schemeClr val="accent5"/>
                </a:solidFill>
              </a:rPr>
              <a:t>0,972</a:t>
            </a:r>
          </a:p>
          <a:p>
            <a:r>
              <a:rPr lang="fr-FR" dirty="0"/>
              <a:t>F1 SCORE = </a:t>
            </a:r>
            <a:r>
              <a:rPr lang="fr-FR" dirty="0">
                <a:solidFill>
                  <a:schemeClr val="accent5"/>
                </a:solidFill>
              </a:rPr>
              <a:t>0,988</a:t>
            </a:r>
          </a:p>
        </p:txBody>
      </p:sp>
      <p:pic>
        <p:nvPicPr>
          <p:cNvPr id="4" name="Image 3">
            <a:extLst>
              <a:ext uri="{FF2B5EF4-FFF2-40B4-BE49-F238E27FC236}">
                <a16:creationId xmlns:a16="http://schemas.microsoft.com/office/drawing/2014/main" id="{A0A48FB7-906B-45C6-BEF1-80248A06B502}"/>
              </a:ext>
            </a:extLst>
          </p:cNvPr>
          <p:cNvPicPr/>
          <p:nvPr/>
        </p:nvPicPr>
        <p:blipFill>
          <a:blip r:embed="rId3"/>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132124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CHOIX DU MODÈLE FINAL</a:t>
            </a:r>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7" name="Espace réservé pour une image  6">
            <a:extLst>
              <a:ext uri="{FF2B5EF4-FFF2-40B4-BE49-F238E27FC236}">
                <a16:creationId xmlns:a16="http://schemas.microsoft.com/office/drawing/2014/main" id="{2F241DFD-E9B9-4531-8C93-D2CD5E14F3E5}"/>
              </a:ext>
            </a:extLst>
          </p:cNvPr>
          <p:cNvPicPr>
            <a:picLocks noGrp="1" noChangeAspect="1"/>
          </p:cNvPicPr>
          <p:nvPr>
            <p:ph type="pic" idx="1"/>
          </p:nvPr>
        </p:nvPicPr>
        <p:blipFill>
          <a:blip r:embed="rId3"/>
          <a:srcRect t="14167" b="14167"/>
          <a:stretch>
            <a:fillRect/>
          </a:stretch>
        </p:blipFill>
        <p:spPr/>
      </p:pic>
    </p:spTree>
    <p:extLst>
      <p:ext uri="{BB962C8B-B14F-4D97-AF65-F5344CB8AC3E}">
        <p14:creationId xmlns:p14="http://schemas.microsoft.com/office/powerpoint/2010/main" val="199594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2146677-2B7F-4597-BCC3-3907CEB808F7}"/>
              </a:ext>
            </a:extLst>
          </p:cNvPr>
          <p:cNvSpPr>
            <a:spLocks noGrp="1"/>
          </p:cNvSpPr>
          <p:nvPr>
            <p:ph type="title"/>
          </p:nvPr>
        </p:nvSpPr>
        <p:spPr/>
        <p:txBody>
          <a:bodyPr/>
          <a:lstStyle/>
          <a:p>
            <a:r>
              <a:rPr lang="fr-FR" dirty="0"/>
              <a:t>SOMMAIRE</a:t>
            </a:r>
          </a:p>
        </p:txBody>
      </p:sp>
      <p:sp>
        <p:nvSpPr>
          <p:cNvPr id="10" name="Espace réservé du contenu 9">
            <a:extLst>
              <a:ext uri="{FF2B5EF4-FFF2-40B4-BE49-F238E27FC236}">
                <a16:creationId xmlns:a16="http://schemas.microsoft.com/office/drawing/2014/main" id="{F445CB5D-8D21-4186-86DB-DA67D0DB8EA6}"/>
              </a:ext>
            </a:extLst>
          </p:cNvPr>
          <p:cNvSpPr>
            <a:spLocks noGrp="1"/>
          </p:cNvSpPr>
          <p:nvPr>
            <p:ph idx="1"/>
          </p:nvPr>
        </p:nvSpPr>
        <p:spPr/>
        <p:txBody>
          <a:bodyPr/>
          <a:lstStyle/>
          <a:p>
            <a:pPr marL="514350" indent="-514350">
              <a:buFont typeface="+mj-lt"/>
              <a:buAutoNum type="romanUcPeriod"/>
            </a:pPr>
            <a:endParaRPr lang="fr-FR" dirty="0"/>
          </a:p>
          <a:p>
            <a:pPr marL="514350" indent="-514350">
              <a:buFont typeface="+mj-lt"/>
              <a:buAutoNum type="romanUcPeriod"/>
            </a:pPr>
            <a:r>
              <a:rPr lang="fr-FR" dirty="0"/>
              <a:t>CONTEXTE</a:t>
            </a:r>
          </a:p>
          <a:p>
            <a:pPr marL="514350" indent="-514350">
              <a:buFont typeface="+mj-lt"/>
              <a:buAutoNum type="romanUcPeriod"/>
            </a:pPr>
            <a:r>
              <a:rPr lang="fr-FR" dirty="0"/>
              <a:t>MODÈLE DE DONNÉES</a:t>
            </a:r>
          </a:p>
          <a:p>
            <a:pPr marL="514350" indent="-514350">
              <a:buFont typeface="+mj-lt"/>
              <a:buAutoNum type="romanUcPeriod"/>
            </a:pPr>
            <a:r>
              <a:rPr lang="fr-FR" dirty="0"/>
              <a:t>ANALYSE DESCRIPTIVE</a:t>
            </a:r>
          </a:p>
          <a:p>
            <a:pPr marL="514350" indent="-514350">
              <a:buFont typeface="+mj-lt"/>
              <a:buAutoNum type="romanUcPeriod"/>
            </a:pPr>
            <a:r>
              <a:rPr lang="fr-FR" dirty="0"/>
              <a:t>RÉGRESSION LINÉAIRE MULTIPLE</a:t>
            </a:r>
          </a:p>
          <a:p>
            <a:pPr marL="514350" indent="-514350">
              <a:buFont typeface="+mj-lt"/>
              <a:buAutoNum type="romanUcPeriod"/>
            </a:pPr>
            <a:r>
              <a:rPr lang="fr-FR" dirty="0"/>
              <a:t>ANALYSE EXPLORATOIRE</a:t>
            </a:r>
          </a:p>
          <a:p>
            <a:pPr marL="514350" indent="-514350">
              <a:buFont typeface="+mj-lt"/>
              <a:buAutoNum type="romanUcPeriod"/>
            </a:pPr>
            <a:r>
              <a:rPr lang="fr-FR" dirty="0"/>
              <a:t>CLASSIFICATION SUPERVISÉE – régression logistique</a:t>
            </a:r>
          </a:p>
          <a:p>
            <a:pPr marL="514350" indent="-514350">
              <a:buFont typeface="+mj-lt"/>
              <a:buAutoNum type="romanUcPeriod"/>
            </a:pPr>
            <a:r>
              <a:rPr lang="fr-FR" dirty="0"/>
              <a:t>CLASSIFICATION NON SUPERVISÉE – CLUSTERING – k-</a:t>
            </a:r>
            <a:r>
              <a:rPr lang="fr-FR" dirty="0" err="1"/>
              <a:t>means</a:t>
            </a:r>
            <a:endParaRPr lang="fr-FR" dirty="0"/>
          </a:p>
          <a:p>
            <a:pPr marL="514350" indent="-514350">
              <a:buFont typeface="+mj-lt"/>
              <a:buAutoNum type="romanUcPeriod"/>
            </a:pPr>
            <a:r>
              <a:rPr lang="fr-FR" dirty="0"/>
              <a:t>CHOIX DU MODÈLE FINAL</a:t>
            </a:r>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1974120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2C21718C-366E-4E22-BF41-9AE0C58A6CE2}"/>
              </a:ext>
            </a:extLst>
          </p:cNvPr>
          <p:cNvSpPr>
            <a:spLocks noGrp="1"/>
          </p:cNvSpPr>
          <p:nvPr>
            <p:ph type="title"/>
          </p:nvPr>
        </p:nvSpPr>
        <p:spPr/>
        <p:txBody>
          <a:bodyPr/>
          <a:lstStyle/>
          <a:p>
            <a:r>
              <a:rPr lang="fr-FR" dirty="0"/>
              <a:t>Machine </a:t>
            </a:r>
            <a:r>
              <a:rPr lang="fr-FR" dirty="0" err="1"/>
              <a:t>learning</a:t>
            </a:r>
            <a:r>
              <a:rPr lang="fr-FR" dirty="0"/>
              <a:t> :</a:t>
            </a:r>
            <a:br>
              <a:rPr lang="fr-FR" dirty="0"/>
            </a:br>
            <a:r>
              <a:rPr lang="fr-FR" dirty="0"/>
              <a:t>Choix de régression logistique</a:t>
            </a:r>
          </a:p>
        </p:txBody>
      </p:sp>
      <p:sp>
        <p:nvSpPr>
          <p:cNvPr id="10" name="Espace réservé du texte 9">
            <a:extLst>
              <a:ext uri="{FF2B5EF4-FFF2-40B4-BE49-F238E27FC236}">
                <a16:creationId xmlns:a16="http://schemas.microsoft.com/office/drawing/2014/main" id="{50B6A513-4FEA-4B9F-802F-8C2900BCDC5D}"/>
              </a:ext>
            </a:extLst>
          </p:cNvPr>
          <p:cNvSpPr>
            <a:spLocks noGrp="1"/>
          </p:cNvSpPr>
          <p:nvPr>
            <p:ph type="body" idx="1"/>
          </p:nvPr>
        </p:nvSpPr>
        <p:spPr/>
        <p:txBody>
          <a:bodyPr>
            <a:normAutofit/>
          </a:bodyPr>
          <a:lstStyle/>
          <a:p>
            <a:r>
              <a:rPr lang="fr-FR" dirty="0"/>
              <a:t>Comparaison des performances</a:t>
            </a:r>
          </a:p>
        </p:txBody>
      </p:sp>
      <p:pic>
        <p:nvPicPr>
          <p:cNvPr id="8" name="Espace réservé du contenu 7">
            <a:extLst>
              <a:ext uri="{FF2B5EF4-FFF2-40B4-BE49-F238E27FC236}">
                <a16:creationId xmlns:a16="http://schemas.microsoft.com/office/drawing/2014/main" id="{B79FB056-BB6C-45DF-A14D-F07D17CFCEE3}"/>
              </a:ext>
            </a:extLst>
          </p:cNvPr>
          <p:cNvPicPr>
            <a:picLocks noGrp="1" noChangeAspect="1"/>
          </p:cNvPicPr>
          <p:nvPr>
            <p:ph sz="half" idx="2"/>
          </p:nvPr>
        </p:nvPicPr>
        <p:blipFill>
          <a:blip r:embed="rId2"/>
          <a:stretch>
            <a:fillRect/>
          </a:stretch>
        </p:blipFill>
        <p:spPr>
          <a:xfrm>
            <a:off x="1407319" y="2582863"/>
            <a:ext cx="4318000" cy="3378200"/>
          </a:xfrm>
          <a:prstGeom prst="rect">
            <a:avLst/>
          </a:prstGeom>
        </p:spPr>
      </p:pic>
      <p:sp>
        <p:nvSpPr>
          <p:cNvPr id="11" name="Espace réservé du texte 10">
            <a:extLst>
              <a:ext uri="{FF2B5EF4-FFF2-40B4-BE49-F238E27FC236}">
                <a16:creationId xmlns:a16="http://schemas.microsoft.com/office/drawing/2014/main" id="{7D870391-C762-4340-9D8E-5229E4888BA9}"/>
              </a:ext>
            </a:extLst>
          </p:cNvPr>
          <p:cNvSpPr>
            <a:spLocks noGrp="1"/>
          </p:cNvSpPr>
          <p:nvPr>
            <p:ph type="body" sz="quarter" idx="3"/>
          </p:nvPr>
        </p:nvSpPr>
        <p:spPr>
          <a:xfrm>
            <a:off x="6262837" y="3084578"/>
            <a:ext cx="4937760" cy="1130060"/>
          </a:xfrm>
        </p:spPr>
        <p:txBody>
          <a:bodyPr>
            <a:normAutofit/>
          </a:bodyPr>
          <a:lstStyle/>
          <a:p>
            <a:r>
              <a:rPr lang="fr-FR" dirty="0"/>
              <a:t>Sur le fichier fourni :</a:t>
            </a:r>
          </a:p>
          <a:p>
            <a:r>
              <a:rPr lang="fr-FR" dirty="0"/>
              <a:t> 3 faux billets et 2 vrais billets</a:t>
            </a:r>
          </a:p>
        </p:txBody>
      </p:sp>
      <p:pic>
        <p:nvPicPr>
          <p:cNvPr id="13" name="Espace réservé du contenu 12">
            <a:extLst>
              <a:ext uri="{FF2B5EF4-FFF2-40B4-BE49-F238E27FC236}">
                <a16:creationId xmlns:a16="http://schemas.microsoft.com/office/drawing/2014/main" id="{73634059-D3F0-4070-9717-9CDD874361CA}"/>
              </a:ext>
            </a:extLst>
          </p:cNvPr>
          <p:cNvPicPr>
            <a:picLocks noGrp="1" noChangeAspect="1"/>
          </p:cNvPicPr>
          <p:nvPr>
            <p:ph sz="quarter" idx="4"/>
          </p:nvPr>
        </p:nvPicPr>
        <p:blipFill>
          <a:blip r:embed="rId3"/>
          <a:stretch>
            <a:fillRect/>
          </a:stretch>
        </p:blipFill>
        <p:spPr>
          <a:xfrm>
            <a:off x="6218555" y="4271963"/>
            <a:ext cx="4937125" cy="1560938"/>
          </a:xfrm>
          <a:prstGeom prst="rect">
            <a:avLst/>
          </a:prstGeom>
        </p:spPr>
      </p:pic>
      <p:pic>
        <p:nvPicPr>
          <p:cNvPr id="4" name="Image 3">
            <a:extLst>
              <a:ext uri="{FF2B5EF4-FFF2-40B4-BE49-F238E27FC236}">
                <a16:creationId xmlns:a16="http://schemas.microsoft.com/office/drawing/2014/main" id="{A0A48FB7-906B-45C6-BEF1-80248A06B502}"/>
              </a:ext>
            </a:extLst>
          </p:cNvPr>
          <p:cNvPicPr/>
          <p:nvPr/>
        </p:nvPicPr>
        <p:blipFill>
          <a:blip r:embed="rId4"/>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340333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QUESTION ?</a:t>
            </a:r>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8" name="Espace réservé pour une image  7">
            <a:extLst>
              <a:ext uri="{FF2B5EF4-FFF2-40B4-BE49-F238E27FC236}">
                <a16:creationId xmlns:a16="http://schemas.microsoft.com/office/drawing/2014/main" id="{F23142B2-8ED4-4980-BCEA-D4A5E7022CFA}"/>
              </a:ext>
            </a:extLst>
          </p:cNvPr>
          <p:cNvPicPr>
            <a:picLocks noGrp="1" noChangeAspect="1"/>
          </p:cNvPicPr>
          <p:nvPr>
            <p:ph type="pic" idx="1"/>
          </p:nvPr>
        </p:nvPicPr>
        <p:blipFill>
          <a:blip r:embed="rId3"/>
          <a:srcRect t="16581" b="16581"/>
          <a:stretch>
            <a:fillRect/>
          </a:stretch>
        </p:blipFill>
        <p:spPr/>
      </p:pic>
    </p:spTree>
    <p:extLst>
      <p:ext uri="{BB962C8B-B14F-4D97-AF65-F5344CB8AC3E}">
        <p14:creationId xmlns:p14="http://schemas.microsoft.com/office/powerpoint/2010/main" val="148144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3A751DE3-6D6A-4B25-BC1C-836B1D3DC233}"/>
              </a:ext>
            </a:extLst>
          </p:cNvPr>
          <p:cNvSpPr>
            <a:spLocks noGrp="1"/>
          </p:cNvSpPr>
          <p:nvPr>
            <p:ph idx="1"/>
          </p:nvPr>
        </p:nvSpPr>
        <p:spPr/>
        <p:txBody>
          <a:bodyPr/>
          <a:lstStyle/>
          <a:p>
            <a:pPr algn="just"/>
            <a:r>
              <a:rPr lang="fr-FR" dirty="0"/>
              <a:t>L’Organisation nationale de lutte contre le faux-monnayage, ou ONCFM, est une organisation publique ayant pour objectif de mettre en place des méthodes d’identification des contrefaçons des billets en euros. </a:t>
            </a:r>
          </a:p>
          <a:p>
            <a:pPr algn="just"/>
            <a:r>
              <a:rPr lang="fr-FR" dirty="0"/>
              <a:t>Dans le cadre de cette lutte, nous souhaitons mettre en place un algorithme qui soit capable de différencier automatiquement les vrais des faux billets.</a:t>
            </a:r>
          </a:p>
          <a:p>
            <a:pPr algn="just"/>
            <a:r>
              <a:rPr lang="fr-FR" dirty="0"/>
              <a:t>Fichier d’exemple de 1500 billets, pour paramétrer l’algorithme.</a:t>
            </a:r>
          </a:p>
          <a:p>
            <a:pPr algn="just"/>
            <a:r>
              <a:rPr lang="fr-FR" dirty="0"/>
              <a:t>Sur les 1500 billets, 1000 sont </a:t>
            </a:r>
            <a:r>
              <a:rPr lang="fr-FR" dirty="0">
                <a:solidFill>
                  <a:schemeClr val="accent5"/>
                </a:solidFill>
              </a:rPr>
              <a:t>vrais</a:t>
            </a:r>
            <a:r>
              <a:rPr lang="fr-FR" dirty="0"/>
              <a:t> et 500 sont </a:t>
            </a:r>
            <a:r>
              <a:rPr lang="fr-FR" dirty="0">
                <a:solidFill>
                  <a:srgbClr val="FF0000"/>
                </a:solidFill>
              </a:rPr>
              <a:t>faux.</a:t>
            </a:r>
          </a:p>
          <a:p>
            <a:endParaRPr lang="fr-FR" dirty="0"/>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342552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MODÈLE DE DONNÉES</a:t>
            </a:r>
          </a:p>
        </p:txBody>
      </p:sp>
      <p:sp>
        <p:nvSpPr>
          <p:cNvPr id="3" name="Espace réservé du contenu 2">
            <a:extLst>
              <a:ext uri="{FF2B5EF4-FFF2-40B4-BE49-F238E27FC236}">
                <a16:creationId xmlns:a16="http://schemas.microsoft.com/office/drawing/2014/main" id="{3A751DE3-6D6A-4B25-BC1C-836B1D3DC233}"/>
              </a:ext>
            </a:extLst>
          </p:cNvPr>
          <p:cNvSpPr>
            <a:spLocks noGrp="1"/>
          </p:cNvSpPr>
          <p:nvPr>
            <p:ph idx="1"/>
          </p:nvPr>
        </p:nvSpPr>
        <p:spPr/>
        <p:txBody>
          <a:bodyPr/>
          <a:lstStyle/>
          <a:p>
            <a:r>
              <a:rPr lang="fr-FR" dirty="0"/>
              <a:t>Dimensions géométriques :</a:t>
            </a:r>
          </a:p>
          <a:p>
            <a:pPr>
              <a:buFont typeface="Wingdings" panose="05000000000000000000" pitchFamily="2" charset="2"/>
              <a:buChar char="§"/>
            </a:pPr>
            <a:r>
              <a:rPr lang="fr-FR" dirty="0" err="1"/>
              <a:t>Length</a:t>
            </a:r>
            <a:r>
              <a:rPr lang="fr-FR" dirty="0"/>
              <a:t> : la longueur du billet (en mm) ;</a:t>
            </a:r>
          </a:p>
          <a:p>
            <a:pPr>
              <a:buFont typeface="Wingdings" panose="05000000000000000000" pitchFamily="2" charset="2"/>
              <a:buChar char="§"/>
            </a:pPr>
            <a:r>
              <a:rPr lang="fr-FR" dirty="0" err="1"/>
              <a:t>Height_left</a:t>
            </a:r>
            <a:r>
              <a:rPr lang="fr-FR" dirty="0"/>
              <a:t> : la hauteur du billet (mesurée sur le coté gauche, en mm) ;</a:t>
            </a:r>
          </a:p>
          <a:p>
            <a:pPr>
              <a:buFont typeface="Wingdings" panose="05000000000000000000" pitchFamily="2" charset="2"/>
              <a:buChar char="§"/>
            </a:pPr>
            <a:r>
              <a:rPr lang="fr-FR" dirty="0" err="1"/>
              <a:t>Height_right</a:t>
            </a:r>
            <a:r>
              <a:rPr lang="fr-FR" dirty="0"/>
              <a:t> : la hauteur du billet (mesurée sur le coté droit, en mm) ;</a:t>
            </a:r>
          </a:p>
          <a:p>
            <a:pPr>
              <a:buFont typeface="Wingdings" panose="05000000000000000000" pitchFamily="2" charset="2"/>
              <a:buChar char="§"/>
            </a:pPr>
            <a:r>
              <a:rPr lang="fr-FR" dirty="0" err="1"/>
              <a:t>Margin_up</a:t>
            </a:r>
            <a:r>
              <a:rPr lang="fr-FR" dirty="0"/>
              <a:t> : la marge entre le bord supérieur du billet et l’image de celui-ci (en mm) ;</a:t>
            </a:r>
          </a:p>
          <a:p>
            <a:pPr>
              <a:buFont typeface="Wingdings" panose="05000000000000000000" pitchFamily="2" charset="2"/>
              <a:buChar char="§"/>
            </a:pPr>
            <a:r>
              <a:rPr lang="fr-FR" dirty="0" err="1"/>
              <a:t>Margin_low</a:t>
            </a:r>
            <a:r>
              <a:rPr lang="fr-FR" dirty="0"/>
              <a:t> : la marge entre le bord inférieur du billet et l’image de celui-ci (en mm) ;</a:t>
            </a:r>
          </a:p>
          <a:p>
            <a:pPr>
              <a:buFont typeface="Wingdings" panose="05000000000000000000" pitchFamily="2" charset="2"/>
              <a:buChar char="§"/>
            </a:pPr>
            <a:r>
              <a:rPr lang="fr-FR" dirty="0"/>
              <a:t>Diagonal : la diagonale du billet (en mm).</a:t>
            </a:r>
          </a:p>
          <a:p>
            <a:pPr>
              <a:buFont typeface="Wingdings" panose="05000000000000000000" pitchFamily="2" charset="2"/>
              <a:buChar char="§"/>
            </a:pPr>
            <a:r>
              <a:rPr lang="fr-FR" dirty="0" err="1"/>
              <a:t>Is_genuine</a:t>
            </a:r>
            <a:r>
              <a:rPr lang="fr-FR" dirty="0"/>
              <a:t> : variable ajoutée pour différencier le vrai du faux.</a:t>
            </a:r>
          </a:p>
          <a:p>
            <a:r>
              <a:rPr lang="fr-FR" dirty="0"/>
              <a:t>Ces informations sont celles avec lesquelles l’algorithme devra opérer.</a:t>
            </a:r>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spTree>
    <p:extLst>
      <p:ext uri="{BB962C8B-B14F-4D97-AF65-F5344CB8AC3E}">
        <p14:creationId xmlns:p14="http://schemas.microsoft.com/office/powerpoint/2010/main" val="289415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ANALYSE DESCRIPTIVE</a:t>
            </a:r>
          </a:p>
        </p:txBody>
      </p:sp>
      <p:sp>
        <p:nvSpPr>
          <p:cNvPr id="3" name="Espace réservé du contenu 2">
            <a:extLst>
              <a:ext uri="{FF2B5EF4-FFF2-40B4-BE49-F238E27FC236}">
                <a16:creationId xmlns:a16="http://schemas.microsoft.com/office/drawing/2014/main" id="{3A751DE3-6D6A-4B25-BC1C-836B1D3DC233}"/>
              </a:ext>
            </a:extLst>
          </p:cNvPr>
          <p:cNvSpPr>
            <a:spLocks noGrp="1"/>
          </p:cNvSpPr>
          <p:nvPr>
            <p:ph idx="1"/>
          </p:nvPr>
        </p:nvSpPr>
        <p:spPr/>
        <p:txBody>
          <a:bodyPr>
            <a:normAutofit fontScale="92500" lnSpcReduction="20000"/>
          </a:bodyPr>
          <a:lstStyle/>
          <a:p>
            <a:r>
              <a:rPr lang="fr-FR" dirty="0"/>
              <a:t>Structure du jeu de données :</a:t>
            </a:r>
          </a:p>
          <a:p>
            <a:r>
              <a:rPr lang="fr-FR" dirty="0"/>
              <a:t>1500 lignes et 7 colonnes</a:t>
            </a:r>
          </a:p>
          <a:p>
            <a:endParaRPr lang="fr-FR" dirty="0"/>
          </a:p>
          <a:p>
            <a:pPr marL="0" indent="0">
              <a:buNone/>
            </a:pPr>
            <a:endParaRPr lang="fr-FR" dirty="0"/>
          </a:p>
          <a:p>
            <a:endParaRPr lang="fr-FR" dirty="0"/>
          </a:p>
          <a:p>
            <a:r>
              <a:rPr lang="fr-FR" dirty="0"/>
              <a:t>37 valeurs manquantes dans la colonne </a:t>
            </a:r>
            <a:r>
              <a:rPr lang="fr-FR" dirty="0" err="1"/>
              <a:t>margin_low</a:t>
            </a:r>
            <a:r>
              <a:rPr lang="fr-FR" dirty="0"/>
              <a:t> (seulement 2,47 %)</a:t>
            </a:r>
          </a:p>
          <a:p>
            <a:r>
              <a:rPr lang="fr-FR" u="sng" dirty="0"/>
              <a:t>3 solutions :</a:t>
            </a:r>
          </a:p>
          <a:p>
            <a:pPr>
              <a:buFont typeface="Wingdings" panose="05000000000000000000" pitchFamily="2" charset="2"/>
              <a:buChar char="§"/>
            </a:pPr>
            <a:r>
              <a:rPr lang="fr-FR" dirty="0"/>
              <a:t> Supprimer les valeurs manquantes </a:t>
            </a:r>
          </a:p>
          <a:p>
            <a:pPr>
              <a:buFont typeface="Wingdings" panose="05000000000000000000" pitchFamily="2" charset="2"/>
              <a:buChar char="§"/>
            </a:pPr>
            <a:r>
              <a:rPr lang="fr-FR" dirty="0"/>
              <a:t> Combler les valeurs manquantes par la moyenne ou la médiane</a:t>
            </a:r>
          </a:p>
          <a:p>
            <a:pPr>
              <a:buFont typeface="Wingdings" panose="05000000000000000000" pitchFamily="2" charset="2"/>
              <a:buChar char="§"/>
            </a:pPr>
            <a:r>
              <a:rPr lang="fr-FR" dirty="0"/>
              <a:t> Sur recommandation : utilisation d’une régression linéaire pour combler ces dernières.</a:t>
            </a:r>
          </a:p>
          <a:p>
            <a:endParaRPr lang="fr-FR" dirty="0"/>
          </a:p>
          <a:p>
            <a:endParaRPr lang="fr-FR" dirty="0"/>
          </a:p>
          <a:p>
            <a:pPr marL="0" indent="0">
              <a:buNone/>
            </a:pPr>
            <a:endParaRPr lang="fr-FR" dirty="0"/>
          </a:p>
          <a:p>
            <a:pPr marL="0" indent="0">
              <a:buNone/>
            </a:pPr>
            <a:endParaRPr lang="fr-FR" dirty="0"/>
          </a:p>
          <a:p>
            <a:endParaRPr lang="fr-FR" dirty="0"/>
          </a:p>
          <a:p>
            <a:endParaRPr lang="fr-FR" dirty="0"/>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9" name="Image 8">
            <a:extLst>
              <a:ext uri="{FF2B5EF4-FFF2-40B4-BE49-F238E27FC236}">
                <a16:creationId xmlns:a16="http://schemas.microsoft.com/office/drawing/2014/main" id="{08178E6D-13F6-4FD7-B599-11535C71FE52}"/>
              </a:ext>
            </a:extLst>
          </p:cNvPr>
          <p:cNvPicPr>
            <a:picLocks noChangeAspect="1"/>
          </p:cNvPicPr>
          <p:nvPr/>
        </p:nvPicPr>
        <p:blipFill>
          <a:blip r:embed="rId3"/>
          <a:stretch>
            <a:fillRect/>
          </a:stretch>
        </p:blipFill>
        <p:spPr>
          <a:xfrm>
            <a:off x="4243587" y="1845734"/>
            <a:ext cx="5144129" cy="1496858"/>
          </a:xfrm>
          <a:prstGeom prst="rect">
            <a:avLst/>
          </a:prstGeom>
        </p:spPr>
      </p:pic>
      <p:pic>
        <p:nvPicPr>
          <p:cNvPr id="11" name="Espace réservé du contenu 3">
            <a:extLst>
              <a:ext uri="{FF2B5EF4-FFF2-40B4-BE49-F238E27FC236}">
                <a16:creationId xmlns:a16="http://schemas.microsoft.com/office/drawing/2014/main" id="{29A21C60-4F23-49B5-92D7-9F4C43F9CC07}"/>
              </a:ext>
            </a:extLst>
          </p:cNvPr>
          <p:cNvPicPr>
            <a:picLocks noChangeAspect="1"/>
          </p:cNvPicPr>
          <p:nvPr/>
        </p:nvPicPr>
        <p:blipFill>
          <a:blip r:embed="rId4"/>
          <a:stretch>
            <a:fillRect/>
          </a:stretch>
        </p:blipFill>
        <p:spPr>
          <a:xfrm>
            <a:off x="9622050" y="2432863"/>
            <a:ext cx="2417612" cy="2849102"/>
          </a:xfrm>
          <a:prstGeom prst="rect">
            <a:avLst/>
          </a:prstGeom>
        </p:spPr>
      </p:pic>
    </p:spTree>
    <p:extLst>
      <p:ext uri="{BB962C8B-B14F-4D97-AF65-F5344CB8AC3E}">
        <p14:creationId xmlns:p14="http://schemas.microsoft.com/office/powerpoint/2010/main" val="216523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Distributions des variables </a:t>
            </a:r>
          </a:p>
        </p:txBody>
      </p:sp>
      <p:sp>
        <p:nvSpPr>
          <p:cNvPr id="3" name="Espace réservé du contenu 2">
            <a:extLst>
              <a:ext uri="{FF2B5EF4-FFF2-40B4-BE49-F238E27FC236}">
                <a16:creationId xmlns:a16="http://schemas.microsoft.com/office/drawing/2014/main" id="{3A751DE3-6D6A-4B25-BC1C-836B1D3DC233}"/>
              </a:ext>
            </a:extLst>
          </p:cNvPr>
          <p:cNvSpPr>
            <a:spLocks noGrp="1"/>
          </p:cNvSpPr>
          <p:nvPr>
            <p:ph idx="1"/>
          </p:nvPr>
        </p:nvSpPr>
        <p:spPr/>
        <p:txBody>
          <a:bodyPr/>
          <a:lstStyle/>
          <a:p>
            <a:pPr marL="0" indent="0">
              <a:buNone/>
            </a:pPr>
            <a:endParaRPr lang="fr-FR" dirty="0"/>
          </a:p>
          <a:p>
            <a:endParaRPr lang="fr-FR" dirty="0"/>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14" name="Image 13">
            <a:extLst>
              <a:ext uri="{FF2B5EF4-FFF2-40B4-BE49-F238E27FC236}">
                <a16:creationId xmlns:a16="http://schemas.microsoft.com/office/drawing/2014/main" id="{DE065CE4-D924-46D3-8E75-EAE569244D6A}"/>
              </a:ext>
            </a:extLst>
          </p:cNvPr>
          <p:cNvPicPr>
            <a:picLocks noChangeAspect="1"/>
          </p:cNvPicPr>
          <p:nvPr/>
        </p:nvPicPr>
        <p:blipFill>
          <a:blip r:embed="rId3"/>
          <a:stretch>
            <a:fillRect/>
          </a:stretch>
        </p:blipFill>
        <p:spPr>
          <a:xfrm>
            <a:off x="0" y="2259135"/>
            <a:ext cx="12192000" cy="3196558"/>
          </a:xfrm>
          <a:prstGeom prst="rect">
            <a:avLst/>
          </a:prstGeom>
        </p:spPr>
      </p:pic>
    </p:spTree>
    <p:extLst>
      <p:ext uri="{BB962C8B-B14F-4D97-AF65-F5344CB8AC3E}">
        <p14:creationId xmlns:p14="http://schemas.microsoft.com/office/powerpoint/2010/main" val="336185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RÉGRESSION MULTIPLE</a:t>
            </a:r>
          </a:p>
        </p:txBody>
      </p:sp>
      <p:sp>
        <p:nvSpPr>
          <p:cNvPr id="3" name="Espace réservé du contenu 2">
            <a:extLst>
              <a:ext uri="{FF2B5EF4-FFF2-40B4-BE49-F238E27FC236}">
                <a16:creationId xmlns:a16="http://schemas.microsoft.com/office/drawing/2014/main" id="{3A751DE3-6D6A-4B25-BC1C-836B1D3DC233}"/>
              </a:ext>
            </a:extLst>
          </p:cNvPr>
          <p:cNvSpPr>
            <a:spLocks noGrp="1"/>
          </p:cNvSpPr>
          <p:nvPr>
            <p:ph idx="1"/>
          </p:nvPr>
        </p:nvSpPr>
        <p:spPr/>
        <p:txBody>
          <a:bodyPr/>
          <a:lstStyle/>
          <a:p>
            <a:r>
              <a:rPr lang="fr-FR" dirty="0"/>
              <a:t>Qu’est-ce que c’est ?</a:t>
            </a:r>
          </a:p>
          <a:p>
            <a:r>
              <a:rPr lang="fr-FR" dirty="0"/>
              <a:t>On cherche à expliquer avec le plus de précision possible, la valeur de </a:t>
            </a:r>
            <a:r>
              <a:rPr lang="fr-FR" dirty="0" err="1"/>
              <a:t>margin_low</a:t>
            </a:r>
            <a:r>
              <a:rPr lang="fr-FR" dirty="0"/>
              <a:t> à partir d’une série de variables explicatives (</a:t>
            </a:r>
            <a:r>
              <a:rPr lang="fr-FR" dirty="0" err="1"/>
              <a:t>margin_up</a:t>
            </a:r>
            <a:r>
              <a:rPr lang="fr-FR" dirty="0"/>
              <a:t> + </a:t>
            </a:r>
            <a:r>
              <a:rPr lang="fr-FR" dirty="0" err="1"/>
              <a:t>length</a:t>
            </a:r>
            <a:r>
              <a:rPr lang="fr-FR" dirty="0"/>
              <a:t> + </a:t>
            </a:r>
            <a:r>
              <a:rPr lang="fr-FR" dirty="0" err="1"/>
              <a:t>height_right</a:t>
            </a:r>
            <a:r>
              <a:rPr lang="fr-FR" dirty="0"/>
              <a:t> + …)</a:t>
            </a:r>
          </a:p>
          <a:p>
            <a:r>
              <a:rPr lang="fr-FR" dirty="0"/>
              <a:t>On divise notre jeu de données en X et y </a:t>
            </a:r>
          </a:p>
          <a:p>
            <a:r>
              <a:rPr lang="fr-FR" dirty="0"/>
              <a:t>Ensuite on crée le modèle</a:t>
            </a:r>
          </a:p>
          <a:p>
            <a:endParaRPr lang="fr-FR" dirty="0"/>
          </a:p>
          <a:p>
            <a:endParaRPr lang="fr-FR" dirty="0"/>
          </a:p>
          <a:p>
            <a:endParaRPr lang="fr-FR" dirty="0"/>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7" name="Image 6">
            <a:extLst>
              <a:ext uri="{FF2B5EF4-FFF2-40B4-BE49-F238E27FC236}">
                <a16:creationId xmlns:a16="http://schemas.microsoft.com/office/drawing/2014/main" id="{9A895FDC-D6BF-4766-8A4E-6BAD155DAEEA}"/>
              </a:ext>
            </a:extLst>
          </p:cNvPr>
          <p:cNvPicPr>
            <a:picLocks noChangeAspect="1"/>
          </p:cNvPicPr>
          <p:nvPr/>
        </p:nvPicPr>
        <p:blipFill>
          <a:blip r:embed="rId3"/>
          <a:stretch>
            <a:fillRect/>
          </a:stretch>
        </p:blipFill>
        <p:spPr>
          <a:xfrm>
            <a:off x="1695828" y="3857414"/>
            <a:ext cx="8364117" cy="2314898"/>
          </a:xfrm>
          <a:prstGeom prst="rect">
            <a:avLst/>
          </a:prstGeom>
        </p:spPr>
      </p:pic>
    </p:spTree>
    <p:extLst>
      <p:ext uri="{BB962C8B-B14F-4D97-AF65-F5344CB8AC3E}">
        <p14:creationId xmlns:p14="http://schemas.microsoft.com/office/powerpoint/2010/main" val="348047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dirty="0"/>
              <a:t>Analysez nos résultats</a:t>
            </a:r>
          </a:p>
        </p:txBody>
      </p:sp>
      <p:sp>
        <p:nvSpPr>
          <p:cNvPr id="3" name="Espace réservé du contenu 2">
            <a:extLst>
              <a:ext uri="{FF2B5EF4-FFF2-40B4-BE49-F238E27FC236}">
                <a16:creationId xmlns:a16="http://schemas.microsoft.com/office/drawing/2014/main" id="{3A751DE3-6D6A-4B25-BC1C-836B1D3DC233}"/>
              </a:ext>
            </a:extLst>
          </p:cNvPr>
          <p:cNvSpPr>
            <a:spLocks noGrp="1"/>
          </p:cNvSpPr>
          <p:nvPr>
            <p:ph idx="1"/>
          </p:nvPr>
        </p:nvSpPr>
        <p:spPr/>
        <p:txBody>
          <a:bodyPr/>
          <a:lstStyle/>
          <a:p>
            <a:r>
              <a:rPr lang="fr-FR" dirty="0"/>
              <a:t>Après avoir prédit nous comparons les valeurs actuelles avec les prédictions.</a:t>
            </a:r>
          </a:p>
          <a:p>
            <a:r>
              <a:rPr lang="fr-FR" dirty="0"/>
              <a:t>On évalue notre modèle avec plusieurs métriques :</a:t>
            </a:r>
          </a:p>
          <a:p>
            <a:endParaRPr lang="fr-FR" dirty="0"/>
          </a:p>
          <a:p>
            <a:endParaRPr lang="fr-FR" dirty="0"/>
          </a:p>
          <a:p>
            <a:endParaRPr lang="fr-FR" dirty="0"/>
          </a:p>
          <a:p>
            <a:endParaRPr lang="fr-FR" dirty="0"/>
          </a:p>
          <a:p>
            <a:endParaRPr lang="fr-FR" dirty="0"/>
          </a:p>
          <a:p>
            <a:endParaRPr lang="fr-FR" dirty="0"/>
          </a:p>
          <a:p>
            <a:r>
              <a:rPr lang="fr-FR" dirty="0"/>
              <a:t>On remplace les 37 valeurs manquantes de </a:t>
            </a:r>
            <a:r>
              <a:rPr lang="fr-FR" dirty="0" err="1"/>
              <a:t>margin_low</a:t>
            </a:r>
            <a:r>
              <a:rPr lang="fr-FR" dirty="0"/>
              <a:t> avec les valeurs prédites.</a:t>
            </a:r>
          </a:p>
          <a:p>
            <a:endParaRPr lang="fr-FR" dirty="0"/>
          </a:p>
          <a:p>
            <a:pPr marL="0" indent="0">
              <a:buNone/>
            </a:pPr>
            <a:endParaRPr lang="fr-FR" dirty="0"/>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7" name="Image 6">
            <a:extLst>
              <a:ext uri="{FF2B5EF4-FFF2-40B4-BE49-F238E27FC236}">
                <a16:creationId xmlns:a16="http://schemas.microsoft.com/office/drawing/2014/main" id="{7237347F-B00F-405A-A7E6-DED238E98410}"/>
              </a:ext>
            </a:extLst>
          </p:cNvPr>
          <p:cNvPicPr>
            <a:picLocks noChangeAspect="1"/>
          </p:cNvPicPr>
          <p:nvPr/>
        </p:nvPicPr>
        <p:blipFill>
          <a:blip r:embed="rId3"/>
          <a:stretch>
            <a:fillRect/>
          </a:stretch>
        </p:blipFill>
        <p:spPr>
          <a:xfrm>
            <a:off x="8535939" y="2304476"/>
            <a:ext cx="2619741" cy="2686425"/>
          </a:xfrm>
          <a:prstGeom prst="rect">
            <a:avLst/>
          </a:prstGeom>
        </p:spPr>
      </p:pic>
      <p:pic>
        <p:nvPicPr>
          <p:cNvPr id="8" name="Image 7">
            <a:extLst>
              <a:ext uri="{FF2B5EF4-FFF2-40B4-BE49-F238E27FC236}">
                <a16:creationId xmlns:a16="http://schemas.microsoft.com/office/drawing/2014/main" id="{0301D82C-4C92-4B7D-A818-8A4535CF495B}"/>
              </a:ext>
            </a:extLst>
          </p:cNvPr>
          <p:cNvPicPr>
            <a:picLocks noChangeAspect="1"/>
          </p:cNvPicPr>
          <p:nvPr/>
        </p:nvPicPr>
        <p:blipFill>
          <a:blip r:embed="rId4"/>
          <a:stretch>
            <a:fillRect/>
          </a:stretch>
        </p:blipFill>
        <p:spPr>
          <a:xfrm>
            <a:off x="1236510" y="3350673"/>
            <a:ext cx="7125694" cy="1333686"/>
          </a:xfrm>
          <a:prstGeom prst="rect">
            <a:avLst/>
          </a:prstGeom>
        </p:spPr>
      </p:pic>
    </p:spTree>
    <p:extLst>
      <p:ext uri="{BB962C8B-B14F-4D97-AF65-F5344CB8AC3E}">
        <p14:creationId xmlns:p14="http://schemas.microsoft.com/office/powerpoint/2010/main" val="237942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69D59-812B-495A-86CB-8A33557E53DE}"/>
              </a:ext>
            </a:extLst>
          </p:cNvPr>
          <p:cNvSpPr>
            <a:spLocks noGrp="1"/>
          </p:cNvSpPr>
          <p:nvPr>
            <p:ph type="title"/>
          </p:nvPr>
        </p:nvSpPr>
        <p:spPr/>
        <p:txBody>
          <a:bodyPr/>
          <a:lstStyle/>
          <a:p>
            <a:r>
              <a:rPr lang="fr-FR"/>
              <a:t>ANALYSE EXPLORATOIRE</a:t>
            </a:r>
            <a:endParaRPr lang="fr-FR" dirty="0"/>
          </a:p>
        </p:txBody>
      </p:sp>
      <p:sp>
        <p:nvSpPr>
          <p:cNvPr id="14" name="Espace réservé du texte 13">
            <a:extLst>
              <a:ext uri="{FF2B5EF4-FFF2-40B4-BE49-F238E27FC236}">
                <a16:creationId xmlns:a16="http://schemas.microsoft.com/office/drawing/2014/main" id="{CEE27347-4B69-4241-AAF5-F83DBC75D2D6}"/>
              </a:ext>
            </a:extLst>
          </p:cNvPr>
          <p:cNvSpPr>
            <a:spLocks noGrp="1"/>
          </p:cNvSpPr>
          <p:nvPr>
            <p:ph type="body" sz="half" idx="2"/>
          </p:nvPr>
        </p:nvSpPr>
        <p:spPr/>
        <p:txBody>
          <a:bodyPr/>
          <a:lstStyle/>
          <a:p>
            <a:r>
              <a:rPr lang="fr-FR" dirty="0"/>
              <a:t>Pas de changement sur la distribution de la variable </a:t>
            </a:r>
            <a:r>
              <a:rPr lang="fr-FR" dirty="0" err="1"/>
              <a:t>margin_low</a:t>
            </a:r>
            <a:r>
              <a:rPr lang="fr-FR" dirty="0"/>
              <a:t> après remplacement des valeurs manquantes.</a:t>
            </a:r>
          </a:p>
          <a:p>
            <a:r>
              <a:rPr lang="fr-FR" dirty="0"/>
              <a:t>Matrice de corrélation :</a:t>
            </a:r>
          </a:p>
          <a:p>
            <a:r>
              <a:rPr lang="fr-FR" dirty="0"/>
              <a:t>Forte corrélation positive entre </a:t>
            </a:r>
            <a:r>
              <a:rPr lang="fr-FR" dirty="0" err="1"/>
              <a:t>is_genuine</a:t>
            </a:r>
            <a:r>
              <a:rPr lang="fr-FR" dirty="0"/>
              <a:t> et </a:t>
            </a:r>
            <a:r>
              <a:rPr lang="fr-FR" dirty="0" err="1"/>
              <a:t>length</a:t>
            </a:r>
            <a:r>
              <a:rPr lang="fr-FR" dirty="0"/>
              <a:t>.</a:t>
            </a:r>
          </a:p>
          <a:p>
            <a:r>
              <a:rPr lang="fr-FR" dirty="0"/>
              <a:t>Forte corrélation négative avec </a:t>
            </a:r>
            <a:r>
              <a:rPr lang="fr-FR" dirty="0" err="1"/>
              <a:t>margin_low</a:t>
            </a:r>
            <a:r>
              <a:rPr lang="fr-FR" dirty="0"/>
              <a:t>.</a:t>
            </a:r>
          </a:p>
          <a:p>
            <a:endParaRPr lang="fr-FR" dirty="0"/>
          </a:p>
        </p:txBody>
      </p:sp>
      <p:pic>
        <p:nvPicPr>
          <p:cNvPr id="5" name="Image 4">
            <a:extLst>
              <a:ext uri="{FF2B5EF4-FFF2-40B4-BE49-F238E27FC236}">
                <a16:creationId xmlns:a16="http://schemas.microsoft.com/office/drawing/2014/main" id="{C8E9F95D-B589-4216-AB00-6AF84BBDCCA4}"/>
              </a:ext>
            </a:extLst>
          </p:cNvPr>
          <p:cNvPicPr/>
          <p:nvPr/>
        </p:nvPicPr>
        <p:blipFill>
          <a:blip r:embed="rId2"/>
          <a:stretch>
            <a:fillRect/>
          </a:stretch>
        </p:blipFill>
        <p:spPr>
          <a:xfrm>
            <a:off x="10327966" y="141882"/>
            <a:ext cx="1655428" cy="973123"/>
          </a:xfrm>
          <a:prstGeom prst="rect">
            <a:avLst/>
          </a:prstGeom>
        </p:spPr>
      </p:pic>
      <p:pic>
        <p:nvPicPr>
          <p:cNvPr id="10" name="Image 9">
            <a:extLst>
              <a:ext uri="{FF2B5EF4-FFF2-40B4-BE49-F238E27FC236}">
                <a16:creationId xmlns:a16="http://schemas.microsoft.com/office/drawing/2014/main" id="{05947748-0C92-48BC-8835-C211F474379C}"/>
              </a:ext>
            </a:extLst>
          </p:cNvPr>
          <p:cNvPicPr>
            <a:picLocks noChangeAspect="1"/>
          </p:cNvPicPr>
          <p:nvPr/>
        </p:nvPicPr>
        <p:blipFill>
          <a:blip r:embed="rId3"/>
          <a:stretch>
            <a:fillRect/>
          </a:stretch>
        </p:blipFill>
        <p:spPr>
          <a:xfrm>
            <a:off x="4282977" y="141882"/>
            <a:ext cx="4020820" cy="3114943"/>
          </a:xfrm>
          <a:prstGeom prst="rect">
            <a:avLst/>
          </a:prstGeom>
        </p:spPr>
      </p:pic>
      <p:pic>
        <p:nvPicPr>
          <p:cNvPr id="11" name="Image 10">
            <a:extLst>
              <a:ext uri="{FF2B5EF4-FFF2-40B4-BE49-F238E27FC236}">
                <a16:creationId xmlns:a16="http://schemas.microsoft.com/office/drawing/2014/main" id="{1C1E93E9-9852-4FBC-A2DC-289A042DC0A6}"/>
              </a:ext>
            </a:extLst>
          </p:cNvPr>
          <p:cNvPicPr>
            <a:picLocks noChangeAspect="1"/>
          </p:cNvPicPr>
          <p:nvPr/>
        </p:nvPicPr>
        <p:blipFill>
          <a:blip r:embed="rId4"/>
          <a:stretch>
            <a:fillRect/>
          </a:stretch>
        </p:blipFill>
        <p:spPr>
          <a:xfrm>
            <a:off x="8141521" y="3830128"/>
            <a:ext cx="4050479" cy="3027872"/>
          </a:xfrm>
          <a:prstGeom prst="rect">
            <a:avLst/>
          </a:prstGeom>
        </p:spPr>
      </p:pic>
    </p:spTree>
    <p:extLst>
      <p:ext uri="{BB962C8B-B14F-4D97-AF65-F5344CB8AC3E}">
        <p14:creationId xmlns:p14="http://schemas.microsoft.com/office/powerpoint/2010/main" val="557151870"/>
      </p:ext>
    </p:extLst>
  </p:cSld>
  <p:clrMapOvr>
    <a:masterClrMapping/>
  </p:clrMapOvr>
</p:sld>
</file>

<file path=ppt/theme/theme1.xml><?xml version="1.0" encoding="utf-8"?>
<a:theme xmlns:a="http://schemas.openxmlformats.org/drawingml/2006/main" name="Rétrospective">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2002</TotalTime>
  <Words>747</Words>
  <Application>Microsoft Office PowerPoint</Application>
  <PresentationFormat>Grand écran</PresentationFormat>
  <Paragraphs>117</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Calibri</vt:lpstr>
      <vt:lpstr>Calibri Light</vt:lpstr>
      <vt:lpstr>Wingdings</vt:lpstr>
      <vt:lpstr>Rétrospective</vt:lpstr>
      <vt:lpstr>Organisation nationale de lutte contre le faux-monnayage (ONCFM)</vt:lpstr>
      <vt:lpstr>SOMMAIRE</vt:lpstr>
      <vt:lpstr>CONTEXTE</vt:lpstr>
      <vt:lpstr>MODÈLE DE DONNÉES</vt:lpstr>
      <vt:lpstr>ANALYSE DESCRIPTIVE</vt:lpstr>
      <vt:lpstr>Distributions des variables </vt:lpstr>
      <vt:lpstr>RÉGRESSION MULTIPLE</vt:lpstr>
      <vt:lpstr>Analysez nos résultats</vt:lpstr>
      <vt:lpstr>ANALYSE EXPLORATOIRE</vt:lpstr>
      <vt:lpstr>CLASSIFICATION SUPERVISÉE</vt:lpstr>
      <vt:lpstr>RÉGRESSION LOGISTIQUE</vt:lpstr>
      <vt:lpstr>RÉGRESSION LOGISTIQUE</vt:lpstr>
      <vt:lpstr>Analyse des résultats</vt:lpstr>
      <vt:lpstr>CLASSIFICATION NON SUPERVISÉE</vt:lpstr>
      <vt:lpstr>K-MOYENNES (K-MEANS)</vt:lpstr>
      <vt:lpstr>K-MOYENNES (K-MEANS)</vt:lpstr>
      <vt:lpstr>ACP :  Visualisation des clusters K-means</vt:lpstr>
      <vt:lpstr>K-MOYENNES (K-MEANS)</vt:lpstr>
      <vt:lpstr>CHOIX DU MODÈLE FINAL</vt:lpstr>
      <vt:lpstr>Machine learning : Choix de régression logistique</vt:lpstr>
      <vt:lpstr>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nationale de lutte contre le faux-monnayage (ONCFM).</dc:title>
  <dc:creator>Bocquet Mickael</dc:creator>
  <cp:lastModifiedBy>Mickael Bocquet</cp:lastModifiedBy>
  <cp:revision>99</cp:revision>
  <dcterms:created xsi:type="dcterms:W3CDTF">2024-04-08T13:51:48Z</dcterms:created>
  <dcterms:modified xsi:type="dcterms:W3CDTF">2024-04-15T14:32:29Z</dcterms:modified>
</cp:coreProperties>
</file>