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56" r:id="rId5"/>
    <p:sldId id="262" r:id="rId6"/>
    <p:sldId id="271" r:id="rId7"/>
    <p:sldId id="272" r:id="rId8"/>
    <p:sldId id="276" r:id="rId9"/>
    <p:sldId id="273" r:id="rId10"/>
    <p:sldId id="278" r:id="rId11"/>
    <p:sldId id="269" r:id="rId12"/>
    <p:sldId id="274" r:id="rId13"/>
    <p:sldId id="284" r:id="rId14"/>
    <p:sldId id="283" r:id="rId15"/>
    <p:sldId id="282" r:id="rId16"/>
    <p:sldId id="292" r:id="rId17"/>
    <p:sldId id="281" r:id="rId18"/>
    <p:sldId id="285" r:id="rId19"/>
    <p:sldId id="286" r:id="rId20"/>
    <p:sldId id="309" r:id="rId21"/>
    <p:sldId id="288" r:id="rId22"/>
    <p:sldId id="290" r:id="rId23"/>
    <p:sldId id="289" r:id="rId24"/>
    <p:sldId id="291" r:id="rId25"/>
    <p:sldId id="293" r:id="rId26"/>
    <p:sldId id="308" r:id="rId27"/>
    <p:sldId id="294" r:id="rId28"/>
    <p:sldId id="297" r:id="rId29"/>
    <p:sldId id="298" r:id="rId30"/>
    <p:sldId id="296" r:id="rId31"/>
    <p:sldId id="299" r:id="rId32"/>
    <p:sldId id="300" r:id="rId33"/>
    <p:sldId id="301" r:id="rId34"/>
    <p:sldId id="302" r:id="rId35"/>
    <p:sldId id="305" r:id="rId36"/>
    <p:sldId id="303" r:id="rId37"/>
    <p:sldId id="304" r:id="rId38"/>
    <p:sldId id="306" r:id="rId39"/>
    <p:sldId id="307" r:id="rId40"/>
    <p:sldId id="265" r:id="rId4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04040"/>
    <a:srgbClr val="7030A0"/>
    <a:srgbClr val="00B0F0"/>
    <a:srgbClr val="0070C0"/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0035" autoAdjust="0"/>
  </p:normalViewPr>
  <p:slideViewPr>
    <p:cSldViewPr snapToGrid="0" showGuides="1">
      <p:cViewPr varScale="1">
        <p:scale>
          <a:sx n="41" d="100"/>
          <a:sy n="41" d="100"/>
        </p:scale>
        <p:origin x="696" y="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0"/>
    </p:cViewPr>
  </p:sorterViewPr>
  <p:notesViewPr>
    <p:cSldViewPr snapToGrid="0" showGuides="1">
      <p:cViewPr>
        <p:scale>
          <a:sx n="100" d="100"/>
          <a:sy n="100" d="100"/>
        </p:scale>
        <p:origin x="2418" y="-4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8AFA8042-29A1-4486-A765-755269840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D8449A-A734-4B2E-9806-61303F24B6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A332A84-65A4-424F-BF44-E16A70BB2C39}" type="datetime1">
              <a:rPr lang="fr-FR" smtClean="0"/>
              <a:t>26/09/2023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605C2A-990C-4531-8CBF-BC3BEC0AF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7358FE-F7D5-4C85-B0FD-2394F7F87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5BAE485-B3C6-4830-BBC8-C6E008BDD69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1628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140EE-8628-4A6D-96BE-C6283DC90F18}" type="datetime1">
              <a:rPr lang="fr-FR" smtClean="0"/>
              <a:pPr/>
              <a:t>26/09/2023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85ACE04-E13C-4837-B6DD-B388E7CAA05E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50441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/index.php?title=Test_param%C3%A9trique&amp;action=edit&amp;redlink=1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fr.wikipedia.org/wiki/Loi_de_Poisson" TargetMode="External"/><Relationship Id="rId4" Type="http://schemas.openxmlformats.org/officeDocument/2006/relationships/hyperlink" Target="https://fr.wikipedia.org/wiki/Loi_normale" TargetMode="Externa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/index.php?title=Test_non_param%C3%A9trique&amp;action=edit&amp;redlink=1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923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les clients professionnels nous prenons pas en compte l'âge des clients, nous allons nous concentrer sur les catégories de livres avec ainsi que le nombre de transactions,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85ACE04-E13C-4837-B6DD-B388E7CAA05E}" type="slidenum">
              <a:rPr lang="fr-FR" noProof="0" smtClean="0"/>
              <a:t>10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41700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Comme dit précédemment on constate bien que le client ce fourni avec des livres plus cher que les 3 autres clients professionnel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1011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Le client C_1609 n’achète pas de livre de la catégorie 2 alors que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le client C_4958 n’achète pas de livre de la catégorie 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6253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Voici quelque information sur le chiffre d’affaire que nous rapportent ces 4 clients, </a:t>
            </a: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2977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Nous allons observer sur la saisonnalité des achats en fonction des catégories,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Le client C_1609 ce fournit le plus souvent en septembre / octobre pour la catégorie 0</a:t>
            </a:r>
          </a:p>
          <a:p>
            <a:pPr rtl="0"/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Le client C_6714 ce fournit également en septembre /  octobre pour la catégorie 0</a:t>
            </a:r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1402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Le client C_3454 ce fournit le plus souvent en décembre pour la catégorie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4243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Le client C_4958 ce fournit le plus souvent en février pour la catégorie 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4730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l"/>
            <a:r>
              <a:rPr lang="fr-FR" dirty="0"/>
              <a:t>=&gt; Si l’indice de Gini est rapproche de 1 plus l’inégalité est grande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5442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83004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1331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75141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Les transactions sont nettement identiques entre les hommes et les femmes, On constate qu’en septembre / octobre les achats augmentes,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56912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l"/>
            <a:r>
              <a:rPr lang="fr-FR" dirty="0"/>
              <a:t>=&gt; Si l’indice de Gini est rapproche de 1 plus l’inégalité est grande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174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l"/>
            <a:r>
              <a:rPr lang="fr-FR" dirty="0"/>
              <a:t>=&gt; Si l’indice de Gini est rapproche de 1 plus l’inégalité est grande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90754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85ACE04-E13C-4837-B6DD-B388E7CAA05E}" type="slidenum">
              <a:rPr lang="fr-FR" noProof="0" smtClean="0"/>
              <a:t>25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678842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85ACE04-E13C-4837-B6DD-B388E7CAA05E}" type="slidenum">
              <a:rPr lang="fr-FR" noProof="0" smtClean="0"/>
              <a:t>26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11462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Nous avons ici deux variables qualitatives, visuellement c’est le nombre de transaction par sexe et catégorie et que l</a:t>
            </a:r>
            <a:r>
              <a:rPr lang="fr-FR" b="0" i="0" dirty="0">
                <a:solidFill>
                  <a:srgbClr val="DBDEE1"/>
                </a:solidFill>
                <a:effectLst/>
                <a:latin typeface="gg sans"/>
              </a:rPr>
              <a:t>es valeurs sont assez similaires,</a:t>
            </a:r>
          </a:p>
          <a:p>
            <a:endParaRPr lang="fr-FR" b="0" i="0" dirty="0">
              <a:solidFill>
                <a:srgbClr val="DBDEE1"/>
              </a:solidFill>
              <a:effectLst/>
              <a:latin typeface="gg san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85ACE04-E13C-4837-B6DD-B388E7CAA05E}" type="slidenum">
              <a:rPr lang="fr-FR" noProof="0" smtClean="0"/>
              <a:t>27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308919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BDEE1"/>
                </a:solidFill>
                <a:effectLst/>
                <a:latin typeface="gg sans"/>
              </a:rPr>
              <a:t>On voit que le sexe de l’individus na pas d’impacte sur la catégorie de livre dans les graphiques précédents, pourtant les stats ne prouvent le contraire,</a:t>
            </a:r>
          </a:p>
          <a:p>
            <a:endParaRPr lang="fr-FR" b="0" i="0" dirty="0">
              <a:solidFill>
                <a:srgbClr val="DBDEE1"/>
              </a:solidFill>
              <a:effectLst/>
              <a:latin typeface="gg sans"/>
            </a:endParaRPr>
          </a:p>
          <a:p>
            <a:r>
              <a:rPr lang="fr-FR" b="0" i="0" dirty="0">
                <a:solidFill>
                  <a:srgbClr val="DBDEE1"/>
                </a:solidFill>
                <a:effectLst/>
                <a:latin typeface="gg sans"/>
              </a:rPr>
              <a:t>Il y a p-value &lt; 5% donc il y a une corrélation entre le sexe et la catégorie</a:t>
            </a:r>
          </a:p>
          <a:p>
            <a:endParaRPr lang="fr-FR" b="0" i="0" dirty="0">
              <a:solidFill>
                <a:srgbClr val="DBDEE1"/>
              </a:solidFill>
              <a:effectLst/>
              <a:latin typeface="gg sans"/>
            </a:endParaRPr>
          </a:p>
          <a:p>
            <a:r>
              <a:rPr lang="fr-FR" dirty="0"/>
              <a:t>Un </a:t>
            </a:r>
            <a:r>
              <a:rPr lang="fr-FR" dirty="0">
                <a:hlinkClick r:id="rId3" tooltip="Test paramétrique (page inexistante)"/>
              </a:rPr>
              <a:t>test paramétrique</a:t>
            </a:r>
            <a:r>
              <a:rPr lang="fr-FR" dirty="0"/>
              <a:t> est un test pour lequel on fait une hypothèse paramétrique sur la loi des données sous </a:t>
            </a:r>
            <a:r>
              <a:rPr lang="fr-FR" i="1" dirty="0"/>
              <a:t>H</a:t>
            </a:r>
            <a:r>
              <a:rPr lang="fr-FR" baseline="-25000" dirty="0"/>
              <a:t>0</a:t>
            </a:r>
            <a:r>
              <a:rPr lang="fr-FR" dirty="0"/>
              <a:t> (loi </a:t>
            </a:r>
            <a:r>
              <a:rPr lang="fr-FR" dirty="0">
                <a:hlinkClick r:id="rId4" tooltip="Loi normale"/>
              </a:rPr>
              <a:t>normale</a:t>
            </a:r>
            <a:r>
              <a:rPr lang="fr-FR" dirty="0"/>
              <a:t>, loi de </a:t>
            </a:r>
            <a:r>
              <a:rPr lang="fr-FR" dirty="0">
                <a:hlinkClick r:id="rId5" tooltip="Loi de Poisson"/>
              </a:rPr>
              <a:t>Poisson</a:t>
            </a:r>
            <a:r>
              <a:rPr lang="fr-FR" dirty="0"/>
              <a:t>...); Les hypothèses du test concernent alors les paramètres de cette loi.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85ACE04-E13C-4837-B6DD-B388E7CAA05E}" type="slidenum">
              <a:rPr lang="fr-FR" noProof="0" smtClean="0"/>
              <a:t>28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304341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observe que la tranche Age des 30 </a:t>
            </a:r>
            <a:r>
              <a:rPr lang="fr-FR"/>
              <a:t>– 50 </a:t>
            </a:r>
            <a:r>
              <a:rPr lang="fr-FR" dirty="0"/>
              <a:t>ans qui ont le montant total d’achat, on observe une tendance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85ACE04-E13C-4837-B6DD-B388E7CAA05E}" type="slidenum">
              <a:rPr lang="fr-FR" noProof="0" smtClean="0"/>
              <a:t>29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173936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distribution n’est pas normal donc nous procédons aux tests de Spearman,</a:t>
            </a:r>
          </a:p>
          <a:p>
            <a:endParaRPr lang="fr-FR" dirty="0"/>
          </a:p>
          <a:p>
            <a:r>
              <a:rPr lang="fr-FR" dirty="0"/>
              <a:t>H0 rejeté les variables sont corrélées</a:t>
            </a:r>
          </a:p>
          <a:p>
            <a:endParaRPr lang="fr-FR" dirty="0"/>
          </a:p>
          <a:p>
            <a:r>
              <a:rPr lang="fr-FR"/>
              <a:t>Un </a:t>
            </a:r>
            <a:r>
              <a:rPr lang="fr-FR">
                <a:hlinkClick r:id="rId3" tooltip="Test non paramétrique (page inexistante)"/>
              </a:rPr>
              <a:t>test non paramétrique</a:t>
            </a:r>
            <a:r>
              <a:rPr lang="fr-FR"/>
              <a:t> est un test ne nécessitant pas d'hypothèse sur la loi des données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85ACE04-E13C-4837-B6DD-B388E7CAA05E}" type="slidenum">
              <a:rPr lang="fr-FR" noProof="0" smtClean="0"/>
              <a:t>30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07409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voit que les 30 – 50 ans ont une fréquence d’achat supérieur aux autres,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85ACE04-E13C-4837-B6DD-B388E7CAA05E}" type="slidenum">
              <a:rPr lang="fr-FR" noProof="0" smtClean="0"/>
              <a:t>31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1013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09844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distribution n’est pas normal donc nous procédons aux tests de Spearman,</a:t>
            </a:r>
          </a:p>
          <a:p>
            <a:endParaRPr lang="fr-FR" dirty="0"/>
          </a:p>
          <a:p>
            <a:r>
              <a:rPr lang="fr-FR" dirty="0"/>
              <a:t>H0 rejeté les variables sont corrélées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85ACE04-E13C-4837-B6DD-B388E7CAA05E}" type="slidenum">
              <a:rPr lang="fr-FR" noProof="0" smtClean="0"/>
              <a:t>32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420519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voit que les 10 – 30 ans ont un panier moyen nettement supérieur aux autres, on peux observer une tendance,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85ACE04-E13C-4837-B6DD-B388E7CAA05E}" type="slidenum">
              <a:rPr lang="fr-FR" noProof="0" smtClean="0"/>
              <a:t>33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605469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85ACE04-E13C-4837-B6DD-B388E7CAA05E}" type="slidenum">
              <a:rPr lang="fr-FR" noProof="0" smtClean="0"/>
              <a:t>34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679661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- la catégorie 0 : 40 – 50 ans</a:t>
            </a:r>
          </a:p>
          <a:p>
            <a:endParaRPr lang="fr-FR" dirty="0"/>
          </a:p>
          <a:p>
            <a:r>
              <a:rPr lang="fr-FR" dirty="0"/>
              <a:t>- la catégorie 1 : 40 – 60 ans</a:t>
            </a:r>
          </a:p>
          <a:p>
            <a:endParaRPr lang="fr-FR" dirty="0"/>
          </a:p>
          <a:p>
            <a:r>
              <a:rPr lang="fr-FR" dirty="0"/>
              <a:t>- la catégorie 2 : 18 – 30 ans,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85ACE04-E13C-4837-B6DD-B388E7CAA05E}" type="slidenum">
              <a:rPr lang="fr-FR" noProof="0" smtClean="0"/>
              <a:t>35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634608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85ACE04-E13C-4837-B6DD-B388E7CAA05E}" type="slidenum">
              <a:rPr lang="fr-FR" noProof="0" smtClean="0"/>
              <a:t>36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865862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fr-FR" smtClean="0"/>
              <a:t>37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1197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2946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4722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Les produits les plus vendu et les moins vendu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6967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7025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Catégorie 0 : 60 % des ventes et 36% du chiffre d’affaire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Catégorie 1 : 34 % des ventes et 40 % du chiffre d’affaire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Catégorie 2 : 5 % des ventes et 23 % du chiffre d’affaire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9378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4 clients se détachent, je les considère comme des clients professionnels</a:t>
            </a:r>
          </a:p>
          <a:p>
            <a:pPr rtl="0"/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Par rapport au graffe précèdent le client C_4958 qui à des dépense plus importante n’achète que des livres plus chers,</a:t>
            </a:r>
          </a:p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970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rtlCol="0"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5D430F8-FDB9-4AA6-80EA-7391FE1B0E06}" type="datetime1">
              <a:rPr lang="fr-FR" noProof="0" smtClean="0"/>
              <a:t>26/09/2023</a:t>
            </a:fld>
            <a:endParaRPr lang="fr-FR" noProof="0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994553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BE814D66-F00F-0D44-AD03-889FEE787E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F9B990C-5D9C-4A90-AC73-5889BC9F75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fr-FR" noProof="0" dirty="0"/>
              <a:t>CLIQUEZ POUR MODIFIER LE STYLE DU TITRE DE MASQUE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44C85E5F-5B5E-48CC-8469-0263621D91FF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7EE4E300-6C8E-4262-BE1D-587C7B70E7ED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289702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6E22FA8C-3243-4716-A6BD-F37D6058FB4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47381" y="1825625"/>
            <a:ext cx="5481203" cy="4351338"/>
          </a:xfrm>
        </p:spPr>
        <p:txBody>
          <a:bodyPr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8ABE3FD8-339C-4F75-876F-8347ADE67E9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3416" y="1825625"/>
            <a:ext cx="5481203" cy="4351338"/>
          </a:xfrm>
        </p:spPr>
        <p:txBody>
          <a:bodyPr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72FB389-5EA4-4084-B7A2-A4D0A43561F6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F7783FE1-0115-4345-89B2-C073569FB8EE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7366146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27" name="Espace réservé du texte 4">
            <a:extLst>
              <a:ext uri="{FF2B5EF4-FFF2-40B4-BE49-F238E27FC236}">
                <a16:creationId xmlns:a16="http://schemas.microsoft.com/office/drawing/2014/main" id="{9F73353B-C50B-4A8A-87CF-657C1EB8940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7380" y="1681163"/>
            <a:ext cx="5481203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8" name="Espace réservé du contenu 5">
            <a:extLst>
              <a:ext uri="{FF2B5EF4-FFF2-40B4-BE49-F238E27FC236}">
                <a16:creationId xmlns:a16="http://schemas.microsoft.com/office/drawing/2014/main" id="{5EFF7F5E-3221-4390-9B17-D1944365BF1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7379" y="2586215"/>
            <a:ext cx="5481203" cy="3603448"/>
          </a:xfrm>
        </p:spPr>
        <p:txBody>
          <a:bodyPr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9506B516-77C1-431B-A8A5-68FA5D4B6D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3416" y="1681163"/>
            <a:ext cx="548120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0" name="Espace réservé du contenu 3">
            <a:extLst>
              <a:ext uri="{FF2B5EF4-FFF2-40B4-BE49-F238E27FC236}">
                <a16:creationId xmlns:a16="http://schemas.microsoft.com/office/drawing/2014/main" id="{860F1452-CAB9-4154-ADCC-9245E71D0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3416" y="2586215"/>
            <a:ext cx="5481202" cy="3603448"/>
          </a:xfrm>
        </p:spPr>
        <p:txBody>
          <a:bodyPr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12892DF4-5A8A-4E92-A425-210ABE570F58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99AE2680-A46C-4B06-9ED9-53E617C1F17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5527855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 rtl="0"/>
            <a:r>
              <a:rPr lang="fr-FR" noProof="0" dirty="0"/>
              <a:t>TITRE ICI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0" name="Ovale 19">
              <a:extLst>
                <a:ext uri="{FF2B5EF4-FFF2-40B4-BE49-F238E27FC236}">
                  <a16:creationId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1" name="Ovale 20">
              <a:extLst>
                <a:ext uri="{FF2B5EF4-FFF2-40B4-BE49-F238E27FC236}">
                  <a16:creationId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86E0573A-023B-4D1C-8224-56A5D0DDF37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4839679"/>
            <a:ext cx="10507662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b="0" cap="none" baseline="0"/>
            </a:lvl1pPr>
          </a:lstStyle>
          <a:p>
            <a:pPr marL="228600" lvl="0" indent="-228600" algn="ctr" rtl="0">
              <a:lnSpc>
                <a:spcPct val="100000"/>
              </a:lnSpc>
            </a:pPr>
            <a:r>
              <a:rPr lang="fr-FR" noProof="0" dirty="0"/>
              <a:t>Modifiez les styles du texte du masque</a:t>
            </a:r>
          </a:p>
        </p:txBody>
      </p:sp>
      <p:sp>
        <p:nvSpPr>
          <p:cNvPr id="15" name="Espace réservé d’image 2">
            <a:extLst>
              <a:ext uri="{FF2B5EF4-FFF2-40B4-BE49-F238E27FC236}">
                <a16:creationId xmlns:a16="http://schemas.microsoft.com/office/drawing/2014/main" id="{12087456-C0E8-4AA6-81E8-996CEC037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3713017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211921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 dirty="0"/>
              <a:t>Titre ici</a:t>
            </a:r>
          </a:p>
        </p:txBody>
      </p:sp>
      <p:sp>
        <p:nvSpPr>
          <p:cNvPr id="10" name="Espace réservé du numéro de diapositive 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e 24">
            <a:extLst>
              <a:ext uri="{FF2B5EF4-FFF2-40B4-BE49-F238E27FC236}">
                <a16:creationId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35" name="Ovale 34">
              <a:extLst>
                <a:ext uri="{FF2B5EF4-FFF2-40B4-BE49-F238E27FC236}">
                  <a16:creationId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36" name="Ovale 35">
              <a:extLst>
                <a:ext uri="{FF2B5EF4-FFF2-40B4-BE49-F238E27FC236}">
                  <a16:creationId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30" name="Espace réservé au texte 3">
            <a:extLst>
              <a:ext uri="{FF2B5EF4-FFF2-40B4-BE49-F238E27FC236}">
                <a16:creationId xmlns:a16="http://schemas.microsoft.com/office/drawing/2014/main" id="{1B247C0B-04BA-4D5C-A41D-AEA60217241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3416" y="2057400"/>
            <a:ext cx="3206261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1" name="Espace réservé du contenu 2">
            <a:extLst>
              <a:ext uri="{FF2B5EF4-FFF2-40B4-BE49-F238E27FC236}">
                <a16:creationId xmlns:a16="http://schemas.microsoft.com/office/drawing/2014/main" id="{194C619D-34F6-4A29-857A-D7600721872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88084" y="246187"/>
            <a:ext cx="7467304" cy="561486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9517590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82D9D565-739D-4898-97BD-79EB8C7F91EC}"/>
              </a:ext>
            </a:extLst>
          </p:cNvPr>
          <p:cNvSpPr/>
          <p:nvPr userDrawn="1"/>
        </p:nvSpPr>
        <p:spPr>
          <a:xfrm>
            <a:off x="9226318" y="320293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620FADA3-E777-489C-976D-0B0C4FD31310}"/>
              </a:ext>
            </a:extLst>
          </p:cNvPr>
          <p:cNvSpPr/>
          <p:nvPr userDrawn="1"/>
        </p:nvSpPr>
        <p:spPr>
          <a:xfrm>
            <a:off x="9607318" y="2794907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3651473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DCE8039-0D05-4A75-878A-907B8D44B9E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6" name="Ovale 5">
              <a:extLst>
                <a:ext uri="{FF2B5EF4-FFF2-40B4-BE49-F238E27FC236}">
                  <a16:creationId xmlns:a16="http://schemas.microsoft.com/office/drawing/2014/main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7" name="Ovale 6">
              <a:extLst>
                <a:ext uri="{FF2B5EF4-FFF2-40B4-BE49-F238E27FC236}">
                  <a16:creationId xmlns:a16="http://schemas.microsoft.com/office/drawing/2014/main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0611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430" y="1046163"/>
            <a:ext cx="5445369" cy="1114784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08430" y="2506662"/>
            <a:ext cx="5445370" cy="3454523"/>
          </a:xfrm>
        </p:spPr>
        <p:txBody>
          <a:bodyPr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1800"/>
            </a:lvl1pPr>
            <a:lvl2pPr>
              <a:lnSpc>
                <a:spcPct val="100000"/>
              </a:lnSpc>
              <a:buClr>
                <a:schemeClr val="accent1"/>
              </a:buClr>
              <a:defRPr sz="1600"/>
            </a:lvl2pPr>
            <a:lvl3pPr>
              <a:lnSpc>
                <a:spcPct val="100000"/>
              </a:lnSpc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buClr>
                <a:schemeClr val="accent1"/>
              </a:buClr>
              <a:defRPr sz="1200"/>
            </a:lvl4pPr>
            <a:lvl5pPr>
              <a:lnSpc>
                <a:spcPct val="100000"/>
              </a:lnSpc>
              <a:buClr>
                <a:schemeClr val="accent1"/>
              </a:buClr>
              <a:defRPr sz="1200"/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8" name="Espace réservé du contenu 16">
            <a:extLst>
              <a:ext uri="{FF2B5EF4-FFF2-40B4-BE49-F238E27FC236}">
                <a16:creationId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 dirty="0"/>
              <a:t>Nom de votre société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045" y="0"/>
            <a:ext cx="5210175" cy="5961063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080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4" name="Ovale 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5" name="Ovale 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6882865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4765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trois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1046163"/>
            <a:ext cx="5445369" cy="1114784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2506662"/>
            <a:ext cx="5445370" cy="3454523"/>
          </a:xfrm>
        </p:spPr>
        <p:txBody>
          <a:bodyPr lIns="0" tIns="0" rIns="0" bIns="0" rtlCol="0"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8" name="Espace réservé du contenu 16">
            <a:extLst>
              <a:ext uri="{FF2B5EF4-FFF2-40B4-BE49-F238E27FC236}">
                <a16:creationId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 dirty="0"/>
              <a:t>Nom de votre société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19755" y="1"/>
            <a:ext cx="3430408" cy="4091942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-24055" y="2286312"/>
            <a:ext cx="10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4" name="Ovale 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5" name="Ovale 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1137233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’image 9">
            <a:extLst>
              <a:ext uri="{FF2B5EF4-FFF2-40B4-BE49-F238E27FC236}">
                <a16:creationId xmlns:a16="http://schemas.microsoft.com/office/drawing/2014/main" id="{63A2A33D-4D91-454D-A35B-6DA97069EC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2186" y="555157"/>
            <a:ext cx="2649814" cy="4298197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1" name="Espace réservé d’image 9">
            <a:extLst>
              <a:ext uri="{FF2B5EF4-FFF2-40B4-BE49-F238E27FC236}">
                <a16:creationId xmlns:a16="http://schemas.microsoft.com/office/drawing/2014/main" id="{7EC67FB7-777C-473E-95B8-585AA8E6640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19754" y="4289110"/>
            <a:ext cx="3430407" cy="1672075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40589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i-image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 rtl="0"/>
            <a:r>
              <a:rPr lang="fr-FR" noProof="0" dirty="0"/>
              <a:t>TITRE ICI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39691"/>
            <a:ext cx="10515600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800" b="0" cap="none" baseline="0" dirty="0" smtClean="0"/>
            </a:lvl1pPr>
          </a:lstStyle>
          <a:p>
            <a:pPr marL="228600" lvl="0" indent="-22860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13018"/>
          </a:xfrm>
          <a:solidFill>
            <a:schemeClr val="bg1">
              <a:lumMod val="8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 dirty="0"/>
              <a:t>Nom de votre société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0" name="Ovale 19">
              <a:extLst>
                <a:ext uri="{FF2B5EF4-FFF2-40B4-BE49-F238E27FC236}">
                  <a16:creationId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21" name="Ovale 20">
              <a:extLst>
                <a:ext uri="{FF2B5EF4-FFF2-40B4-BE49-F238E27FC236}">
                  <a16:creationId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06385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 dirty="0"/>
              <a:t>Titre ici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2D9B6D-CE43-4FB1-87C0-D3565E7302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80986" y="2426274"/>
            <a:ext cx="3008434" cy="60108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9D73CD-EB11-4ED6-80CF-B68320D57E9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80986" y="3097702"/>
            <a:ext cx="3008434" cy="3091961"/>
          </a:xfrm>
        </p:spPr>
        <p:txBody>
          <a:bodyPr lIns="0" tIns="0" rIns="0" bIns="0" rtlCol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11" name="Espace réservé du contenu 16">
            <a:extLst>
              <a:ext uri="{FF2B5EF4-FFF2-40B4-BE49-F238E27FC236}">
                <a16:creationId xmlns:a16="http://schemas.microsoft.com/office/drawing/2014/main" id="{57889B18-CC7E-47A7-B83B-45D7871D2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 dirty="0"/>
              <a:t>Nom de votre société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3639489" y="421045"/>
            <a:ext cx="0" cy="576861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A09F60F9-61AE-4464-B369-1CF86DB708D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870582" y="2426274"/>
            <a:ext cx="3008434" cy="60108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0" name="Espace réservé du contenu 3">
            <a:extLst>
              <a:ext uri="{FF2B5EF4-FFF2-40B4-BE49-F238E27FC236}">
                <a16:creationId xmlns:a16="http://schemas.microsoft.com/office/drawing/2014/main" id="{124CEF01-2C7C-4568-8A45-5F5A058ECFC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7870582" y="3097702"/>
            <a:ext cx="3008434" cy="3091961"/>
          </a:xfrm>
        </p:spPr>
        <p:txBody>
          <a:bodyPr lIns="0" tIns="0" rIns="0" bIns="0" rtlCol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23" name="Espace réservé d’image 8">
            <a:extLst>
              <a:ext uri="{FF2B5EF4-FFF2-40B4-BE49-F238E27FC236}">
                <a16:creationId xmlns:a16="http://schemas.microsoft.com/office/drawing/2014/main" id="{BAF86618-E012-4E70-91E3-A72E71C63E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080986" y="1676296"/>
            <a:ext cx="587932" cy="587932"/>
          </a:xfrm>
          <a:noFill/>
        </p:spPr>
        <p:txBody>
          <a:bodyPr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Icône ici</a:t>
            </a:r>
          </a:p>
        </p:txBody>
      </p:sp>
      <p:sp>
        <p:nvSpPr>
          <p:cNvPr id="24" name="Espace réservé d’image 8">
            <a:extLst>
              <a:ext uri="{FF2B5EF4-FFF2-40B4-BE49-F238E27FC236}">
                <a16:creationId xmlns:a16="http://schemas.microsoft.com/office/drawing/2014/main" id="{4FF378B9-734E-4C43-836C-CB80566DDB1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868008" y="1676296"/>
            <a:ext cx="587932" cy="587932"/>
          </a:xfrm>
          <a:noFill/>
        </p:spPr>
        <p:txBody>
          <a:bodyPr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Icône ici</a:t>
            </a: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6F2CCF2-293A-49CA-B2A9-134BB5DEF98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080985" y="480157"/>
            <a:ext cx="6944563" cy="823912"/>
          </a:xfrm>
        </p:spPr>
        <p:txBody>
          <a:bodyPr lIns="0" tIns="0" rIns="0" bIns="0" rtlCol="0" anchor="ctr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35" name="Ovale 34">
              <a:extLst>
                <a:ext uri="{FF2B5EF4-FFF2-40B4-BE49-F238E27FC236}">
                  <a16:creationId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36" name="Ovale 35">
              <a:extLst>
                <a:ext uri="{FF2B5EF4-FFF2-40B4-BE49-F238E27FC236}">
                  <a16:creationId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05163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i-image verticale mau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16488" y="0"/>
            <a:ext cx="6875511" cy="6858000"/>
          </a:xfrm>
          <a:solidFill>
            <a:schemeClr val="bg1">
              <a:lumMod val="8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36DA47-61AF-4CF1-8DF3-3721934D13E3}"/>
              </a:ext>
            </a:extLst>
          </p:cNvPr>
          <p:cNvSpPr/>
          <p:nvPr userDrawn="1"/>
        </p:nvSpPr>
        <p:spPr>
          <a:xfrm>
            <a:off x="0" y="0"/>
            <a:ext cx="5316488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6FD760-FBDC-4410-A039-469F7931D3A3}"/>
              </a:ext>
            </a:extLst>
          </p:cNvPr>
          <p:cNvSpPr/>
          <p:nvPr userDrawn="1"/>
        </p:nvSpPr>
        <p:spPr>
          <a:xfrm>
            <a:off x="831850" y="1723292"/>
            <a:ext cx="5307246" cy="374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651" y="1087907"/>
            <a:ext cx="4468698" cy="1444275"/>
          </a:xfrm>
        </p:spPr>
        <p:txBody>
          <a:bodyPr vert="horz" lIns="91440" tIns="792000" rIns="91440" bIns="45720" rtlCol="0" anchor="t">
            <a:noAutofit/>
          </a:bodyPr>
          <a:lstStyle>
            <a:lvl1pPr algn="l">
              <a:defRPr lang="en-IN" sz="36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TITRE ICI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8711" y="2552611"/>
            <a:ext cx="4097778" cy="1992819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800" b="0" cap="none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54991" y="1620451"/>
            <a:ext cx="106599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 dirty="0"/>
              <a:t>Nom de votre société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C5F2EA84-5150-479B-86D5-F4BAE1263488}"/>
              </a:ext>
            </a:extLst>
          </p:cNvPr>
          <p:cNvGrpSpPr/>
          <p:nvPr userDrawn="1"/>
        </p:nvGrpSpPr>
        <p:grpSpPr>
          <a:xfrm flipH="1">
            <a:off x="1130928" y="4803540"/>
            <a:ext cx="3616779" cy="3522776"/>
            <a:chOff x="2555621" y="3917613"/>
            <a:chExt cx="3616779" cy="3522776"/>
          </a:xfrm>
        </p:grpSpPr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C0699C4B-8D8E-47E2-A0C5-D71C25ABAC72}"/>
                </a:ext>
              </a:extLst>
            </p:cNvPr>
            <p:cNvSpPr/>
            <p:nvPr userDrawn="1"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2F607AB9-31A7-4B79-9AFE-0DFDB792E20C}"/>
                </a:ext>
              </a:extLst>
            </p:cNvPr>
            <p:cNvSpPr/>
            <p:nvPr userDrawn="1"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74930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CABAC-B403-4354-A27F-4C38B08C1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5" y="2704121"/>
            <a:ext cx="6556248" cy="750278"/>
          </a:xfrm>
        </p:spPr>
        <p:txBody>
          <a:bodyPr rtlCol="0"/>
          <a:lstStyle>
            <a:lvl1pPr>
              <a:defRPr lang="en-US" sz="4800" b="1" kern="1200" cap="all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r>
              <a:rPr lang="fr-FR" noProof="0" dirty="0"/>
              <a:t>Merci de votre attention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7B3BC117-8198-468F-A86E-E19DA855C869}" type="datetime1">
              <a:rPr lang="fr-FR" noProof="0" smtClean="0"/>
              <a:t>26/09/2023</a:t>
            </a:fld>
            <a:endParaRPr lang="fr-FR" noProof="0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3760408"/>
            <a:ext cx="148862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pic>
        <p:nvPicPr>
          <p:cNvPr id="23" name="Graphisme 22" descr="Enveloppe">
            <a:extLst>
              <a:ext uri="{FF2B5EF4-FFF2-40B4-BE49-F238E27FC236}">
                <a16:creationId xmlns:a16="http://schemas.microsoft.com/office/drawing/2014/main" id="{3C32C7E5-809C-4E12-8962-1B868951E6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4803" y="4029040"/>
            <a:ext cx="469232" cy="469232"/>
          </a:xfrm>
          <a:prstGeom prst="rect">
            <a:avLst/>
          </a:prstGeom>
        </p:spPr>
      </p:pic>
      <p:sp>
        <p:nvSpPr>
          <p:cNvPr id="34" name="Sous-titre 2">
            <a:extLst>
              <a:ext uri="{FF2B5EF4-FFF2-40B4-BE49-F238E27FC236}">
                <a16:creationId xmlns:a16="http://schemas.microsoft.com/office/drawing/2014/main" id="{31AD270F-1692-4526-B979-6B5945A2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6809" y="4126311"/>
            <a:ext cx="3640478" cy="433938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0" cap="none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39" name="Espace réservé du contenu 38">
            <a:extLst>
              <a:ext uri="{FF2B5EF4-FFF2-40B4-BE49-F238E27FC236}">
                <a16:creationId xmlns:a16="http://schemas.microsoft.com/office/drawing/2014/main" id="{382940E6-7963-411F-B35A-57121171A98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408614" y="4836222"/>
            <a:ext cx="3638674" cy="4539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 b="0" cap="none" baseline="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IN" sz="1600" dirty="0"/>
            </a:lvl5pPr>
          </a:lstStyle>
          <a:p>
            <a:pPr marL="228600" lvl="0" indent="-228600" rtl="0"/>
            <a:r>
              <a:rPr lang="fr-FR" noProof="0" dirty="0"/>
              <a:t>Modifiez les styles du texte du masque</a:t>
            </a:r>
          </a:p>
        </p:txBody>
      </p:sp>
      <p:pic>
        <p:nvPicPr>
          <p:cNvPr id="3" name="Graphisme 2" descr="Lien">
            <a:extLst>
              <a:ext uri="{FF2B5EF4-FFF2-40B4-BE49-F238E27FC236}">
                <a16:creationId xmlns:a16="http://schemas.microsoft.com/office/drawing/2014/main" id="{16E3F5A0-978F-8D46-BBFB-19A7F7883D9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7152" y="4809677"/>
            <a:ext cx="542081" cy="5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59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rtlCol="0"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42DE383C-D5E9-43E9-8354-A73597E014F0}" type="datetime1">
              <a:rPr lang="fr-FR" noProof="0" smtClean="0"/>
              <a:t>26/09/2023</a:t>
            </a:fld>
            <a:endParaRPr lang="fr-FR" noProof="0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0" name="Ovale 9">
              <a:extLst>
                <a:ext uri="{FF2B5EF4-FFF2-40B4-BE49-F238E27FC236}">
                  <a16:creationId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1" name="Ovale 10">
              <a:extLst>
                <a:ext uri="{FF2B5EF4-FFF2-40B4-BE49-F238E27FC236}">
                  <a16:creationId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5" name="Ovale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F8A1A8-E078-4836-ABD1-CD4E75BBF58F}"/>
              </a:ext>
            </a:extLst>
          </p:cNvPr>
          <p:cNvSpPr/>
          <p:nvPr userDrawn="1"/>
        </p:nvSpPr>
        <p:spPr>
          <a:xfrm>
            <a:off x="0" y="0"/>
            <a:ext cx="442436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617753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 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4" name="Ovale 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15" name="Ovale 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17" name="Ovale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55704E-D515-4774-90C6-5F887DDAE55E}"/>
              </a:ext>
            </a:extLst>
          </p:cNvPr>
          <p:cNvSpPr/>
          <p:nvPr userDrawn="1"/>
        </p:nvSpPr>
        <p:spPr>
          <a:xfrm>
            <a:off x="469044" y="1"/>
            <a:ext cx="5210176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4878778-0299-471F-A4C9-D0C1E82ED8D2}"/>
              </a:ext>
            </a:extLst>
          </p:cNvPr>
          <p:cNvCxnSpPr>
            <a:cxnSpLocks/>
          </p:cNvCxnSpPr>
          <p:nvPr userDrawn="1"/>
        </p:nvCxnSpPr>
        <p:spPr>
          <a:xfrm>
            <a:off x="1001746" y="1290512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3">
            <a:extLst>
              <a:ext uri="{FF2B5EF4-FFF2-40B4-BE49-F238E27FC236}">
                <a16:creationId xmlns:a16="http://schemas.microsoft.com/office/drawing/2014/main" id="{E39D1C78-6110-4052-8455-7E7893F7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66" y="1276857"/>
            <a:ext cx="4097778" cy="1255325"/>
          </a:xfrm>
        </p:spPr>
        <p:txBody>
          <a:bodyPr rtlCol="0"/>
          <a:lstStyle>
            <a:lvl1pPr>
              <a:defRPr lang="en-US" sz="3600" b="1" kern="1200" cap="all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3405997-7AE2-4C6E-8A7D-735F58A49D1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5467" y="2620651"/>
            <a:ext cx="4097778" cy="193368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cap="none" baseline="0">
                <a:solidFill>
                  <a:schemeClr val="bg1"/>
                </a:solidFill>
              </a:defRPr>
            </a:lvl1pPr>
          </a:lstStyle>
          <a:p>
            <a:pPr lvl="0" rtl="0">
              <a:lnSpc>
                <a:spcPct val="100000"/>
              </a:lnSpc>
              <a:buNone/>
            </a:pPr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315337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40D79E1-5F46-41CA-85E7-44C2A6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365125"/>
            <a:ext cx="11465168" cy="91855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rtl="0"/>
            <a:r>
              <a:rPr lang="fr-FR" noProof="0" dirty="0"/>
              <a:t>CLIQUEZ POUR MODIFIER LE STYLE DU TITRE DE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0B511-05FD-459E-AC79-A8754096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>
            <a:extLst>
              <a:ext uri="{FF2B5EF4-FFF2-40B4-BE49-F238E27FC236}">
                <a16:creationId xmlns:a16="http://schemas.microsoft.com/office/drawing/2014/main" id="{FC32B635-1E22-483C-94B9-F587908D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B98321-594C-4030-A2B0-3492F77EE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5384" y="6463207"/>
            <a:ext cx="2743200" cy="258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536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2" r:id="rId5"/>
    <p:sldLayoutId id="2147483660" r:id="rId6"/>
    <p:sldLayoutId id="2147483663" r:id="rId7"/>
    <p:sldLayoutId id="2147483667" r:id="rId8"/>
    <p:sldLayoutId id="2147483668" r:id="rId9"/>
    <p:sldLayoutId id="2147483666" r:id="rId10"/>
    <p:sldLayoutId id="2147483669" r:id="rId11"/>
    <p:sldLayoutId id="2147483670" r:id="rId12"/>
    <p:sldLayoutId id="2147483671" r:id="rId13"/>
    <p:sldLayoutId id="214748367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b/s!Aq1Io1rAwNe_pzrlLmZhPSszWwmM?e=hDBgqv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xlstat.com/fr/6678-kruskal-wallis-test-excel-tutoria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1drv.ms/p/s!Aq1Io1rAwNe_qSnae4oLrnUG_LvI?e=oy6hEA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D01CDF4-A7D6-4F58-913F-006DA6551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415" y="145056"/>
            <a:ext cx="3905795" cy="1648055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32FE0337-F276-4F32-88AE-D3BAD6B95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6300" y="2476500"/>
            <a:ext cx="7233557" cy="1543050"/>
          </a:xfrm>
        </p:spPr>
        <p:txBody>
          <a:bodyPr>
            <a:noAutofit/>
          </a:bodyPr>
          <a:lstStyle/>
          <a:p>
            <a:r>
              <a:rPr lang="fr-FR" sz="4000" dirty="0"/>
              <a:t>Analysez les ventes d'une librairie avec Python</a:t>
            </a:r>
            <a:br>
              <a:rPr lang="fr-FR" sz="4000" dirty="0"/>
            </a:br>
            <a:endParaRPr lang="fr-FR" sz="4000" dirty="0"/>
          </a:p>
        </p:txBody>
      </p:sp>
      <p:pic>
        <p:nvPicPr>
          <p:cNvPr id="13" name="Espace réservé pour une image  12">
            <a:extLst>
              <a:ext uri="{FF2B5EF4-FFF2-40B4-BE49-F238E27FC236}">
                <a16:creationId xmlns:a16="http://schemas.microsoft.com/office/drawing/2014/main" id="{44979515-4BB5-454A-8667-29C50B296AA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17743" r="17743"/>
          <a:stretch>
            <a:fillRect/>
          </a:stretch>
        </p:blipFill>
        <p:spPr>
          <a:xfrm>
            <a:off x="0" y="0"/>
            <a:ext cx="4424363" cy="6858000"/>
          </a:xfrm>
        </p:spPr>
      </p:pic>
    </p:spTree>
    <p:extLst>
      <p:ext uri="{BB962C8B-B14F-4D97-AF65-F5344CB8AC3E}">
        <p14:creationId xmlns:p14="http://schemas.microsoft.com/office/powerpoint/2010/main" val="2064406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4EBB438-E454-D6F2-6D1F-184A3524FFDE}"/>
              </a:ext>
            </a:extLst>
          </p:cNvPr>
          <p:cNvSpPr/>
          <p:nvPr/>
        </p:nvSpPr>
        <p:spPr>
          <a:xfrm>
            <a:off x="9178456" y="2524782"/>
            <a:ext cx="3013544" cy="4063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50EDC1-DCBA-1509-027B-E8EA9187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Etudes des 4 clients professionnels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E73ED6D-7600-EB46-4D3C-5DC765FB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fr-FR" noProof="0" smtClean="0"/>
              <a:pPr rtl="0"/>
              <a:t>10</a:t>
            </a:fld>
            <a:endParaRPr lang="fr-FR" noProof="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749F6F4-3FD2-FA75-5EDE-CB42218B4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24" y="2124510"/>
            <a:ext cx="11251002" cy="433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87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1339B1-8106-0699-ACBE-52A0E7AF6D4D}"/>
              </a:ext>
            </a:extLst>
          </p:cNvPr>
          <p:cNvSpPr/>
          <p:nvPr/>
        </p:nvSpPr>
        <p:spPr>
          <a:xfrm>
            <a:off x="9178456" y="2472855"/>
            <a:ext cx="3013544" cy="4063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959737-6B13-46AD-93F6-FE801BC7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Analyse des catégories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278B5B-9720-4024-9F7A-8708A62D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fr-FR" smtClean="0"/>
              <a:pPr rtl="0"/>
              <a:t>11</a:t>
            </a:fld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0F790F4A-2237-4C80-9628-48AC69754F0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6462713"/>
            <a:ext cx="2262188" cy="249237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fr-FR" dirty="0" err="1"/>
              <a:t>Lapage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0827573-68C7-C077-FE56-3320F63A4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57" y="2084876"/>
            <a:ext cx="5698043" cy="365345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044EFB4-9CE2-02E4-42B1-327E29CA2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874" y="2084875"/>
            <a:ext cx="5687607" cy="365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3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1339B1-8106-0699-ACBE-52A0E7AF6D4D}"/>
              </a:ext>
            </a:extLst>
          </p:cNvPr>
          <p:cNvSpPr/>
          <p:nvPr/>
        </p:nvSpPr>
        <p:spPr>
          <a:xfrm>
            <a:off x="9178456" y="2472855"/>
            <a:ext cx="3013544" cy="4063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959737-6B13-46AD-93F6-FE801BC7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Intérêt du client pro par rapport au catégorie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278B5B-9720-4024-9F7A-8708A62D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fr-FR" smtClean="0"/>
              <a:pPr rtl="0"/>
              <a:t>12</a:t>
            </a:fld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0F790F4A-2237-4C80-9628-48AC69754F0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6462713"/>
            <a:ext cx="2262188" cy="249237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fr-FR" dirty="0" err="1"/>
              <a:t>Lapage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BD7284-5356-0F0D-E747-E095A6D05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260" y="1719316"/>
            <a:ext cx="7937008" cy="499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25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1339B1-8106-0699-ACBE-52A0E7AF6D4D}"/>
              </a:ext>
            </a:extLst>
          </p:cNvPr>
          <p:cNvSpPr/>
          <p:nvPr/>
        </p:nvSpPr>
        <p:spPr>
          <a:xfrm>
            <a:off x="9178456" y="2472855"/>
            <a:ext cx="3013544" cy="4063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959737-6B13-46AD-93F6-FE801BC7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Intérêt du client pro par rapport au catégorie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278B5B-9720-4024-9F7A-8708A62D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fr-FR" smtClean="0"/>
              <a:pPr rtl="0"/>
              <a:t>13</a:t>
            </a:fld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0F790F4A-2237-4C80-9628-48AC69754F0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6462713"/>
            <a:ext cx="2262188" cy="249237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fr-FR" dirty="0"/>
              <a:t>Nom de votre société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B0ED2D02-1179-18DB-064E-E315C09FA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749994"/>
              </p:ext>
            </p:extLst>
          </p:nvPr>
        </p:nvGraphicFramePr>
        <p:xfrm>
          <a:off x="2441754" y="3165918"/>
          <a:ext cx="3993502" cy="2906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6751">
                  <a:extLst>
                    <a:ext uri="{9D8B030D-6E8A-4147-A177-3AD203B41FA5}">
                      <a16:colId xmlns:a16="http://schemas.microsoft.com/office/drawing/2014/main" val="3135904699"/>
                    </a:ext>
                  </a:extLst>
                </a:gridCol>
                <a:gridCol w="1996751">
                  <a:extLst>
                    <a:ext uri="{9D8B030D-6E8A-4147-A177-3AD203B41FA5}">
                      <a16:colId xmlns:a16="http://schemas.microsoft.com/office/drawing/2014/main" val="3960112675"/>
                    </a:ext>
                  </a:extLst>
                </a:gridCol>
              </a:tblGrid>
              <a:tr h="58137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>
                          <a:effectLst/>
                        </a:rPr>
                        <a:t>Client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>
                          <a:effectLst/>
                        </a:rPr>
                        <a:t>CA (euros)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1962476"/>
                  </a:ext>
                </a:extLst>
              </a:tr>
              <a:tr h="58137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c_1609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326039.89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5669685"/>
                  </a:ext>
                </a:extLst>
              </a:tr>
              <a:tr h="58137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c_4958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290227.03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8170777"/>
                  </a:ext>
                </a:extLst>
              </a:tr>
              <a:tr h="58137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c_6714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153918.60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6072932"/>
                  </a:ext>
                </a:extLst>
              </a:tr>
              <a:tr h="58137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>
                          <a:effectLst/>
                        </a:rPr>
                        <a:t>c_3454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114110.57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2954798"/>
                  </a:ext>
                </a:extLst>
              </a:tr>
            </a:tbl>
          </a:graphicData>
        </a:graphic>
      </p:graphicFrame>
      <p:sp>
        <p:nvSpPr>
          <p:cNvPr id="12" name="Bulle narrative : ronde 11">
            <a:extLst>
              <a:ext uri="{FF2B5EF4-FFF2-40B4-BE49-F238E27FC236}">
                <a16:creationId xmlns:a16="http://schemas.microsoft.com/office/drawing/2014/main" id="{B48F11FC-0ABC-7CBE-BA81-5F0C0884957E}"/>
              </a:ext>
            </a:extLst>
          </p:cNvPr>
          <p:cNvSpPr/>
          <p:nvPr/>
        </p:nvSpPr>
        <p:spPr>
          <a:xfrm>
            <a:off x="6435256" y="2381904"/>
            <a:ext cx="2743200" cy="784014"/>
          </a:xfrm>
          <a:prstGeom prst="wedgeEllipseCallout">
            <a:avLst>
              <a:gd name="adj1" fmla="val -49469"/>
              <a:gd name="adj2" fmla="val 10296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8 % du chiffre d’affaires</a:t>
            </a:r>
          </a:p>
        </p:txBody>
      </p:sp>
    </p:spTree>
    <p:extLst>
      <p:ext uri="{BB962C8B-B14F-4D97-AF65-F5344CB8AC3E}">
        <p14:creationId xmlns:p14="http://schemas.microsoft.com/office/powerpoint/2010/main" val="363254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8F1AC6-FB8A-41D4-0674-0AA4EBD21C44}"/>
              </a:ext>
            </a:extLst>
          </p:cNvPr>
          <p:cNvSpPr/>
          <p:nvPr/>
        </p:nvSpPr>
        <p:spPr>
          <a:xfrm>
            <a:off x="9178456" y="2472855"/>
            <a:ext cx="3013544" cy="4063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959737-6B13-46AD-93F6-FE801BC7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Client : C_1609 et C_6714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278B5B-9720-4024-9F7A-8708A62D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fr-FR" smtClean="0"/>
              <a:pPr rtl="0"/>
              <a:t>14</a:t>
            </a:fld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0F790F4A-2237-4C80-9628-48AC69754F0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6462713"/>
            <a:ext cx="2262188" cy="249237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fr-FR" dirty="0" err="1"/>
              <a:t>Lapage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4AA3057-F501-E34A-9AA9-65E7CCA3B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16" y="2544390"/>
            <a:ext cx="5732880" cy="359956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E67924A-A20E-DC34-DC1A-04E9CED42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296" y="2544390"/>
            <a:ext cx="5836141" cy="366439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83929D27-EC3F-2399-55F4-A5FA5480E1C0}"/>
              </a:ext>
            </a:extLst>
          </p:cNvPr>
          <p:cNvSpPr txBox="1"/>
          <p:nvPr/>
        </p:nvSpPr>
        <p:spPr>
          <a:xfrm>
            <a:off x="1782147" y="1828800"/>
            <a:ext cx="480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400" dirty="0"/>
              <a:t>Catégorie 0 : septembre / octobre</a:t>
            </a:r>
          </a:p>
        </p:txBody>
      </p:sp>
    </p:spTree>
    <p:extLst>
      <p:ext uri="{BB962C8B-B14F-4D97-AF65-F5344CB8AC3E}">
        <p14:creationId xmlns:p14="http://schemas.microsoft.com/office/powerpoint/2010/main" val="4230866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8F1AC6-FB8A-41D4-0674-0AA4EBD21C44}"/>
              </a:ext>
            </a:extLst>
          </p:cNvPr>
          <p:cNvSpPr/>
          <p:nvPr/>
        </p:nvSpPr>
        <p:spPr>
          <a:xfrm>
            <a:off x="9178456" y="2472855"/>
            <a:ext cx="3013544" cy="4063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959737-6B13-46AD-93F6-FE801BC7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Client : C_3454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278B5B-9720-4024-9F7A-8708A62D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fr-FR" smtClean="0"/>
              <a:pPr rtl="0"/>
              <a:t>15</a:t>
            </a:fld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0F790F4A-2237-4C80-9628-48AC69754F0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6462713"/>
            <a:ext cx="2262188" cy="249237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fr-FR" dirty="0" err="1"/>
              <a:t>Lapage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9C2C22-CFA1-F66D-00A9-18D3DDC84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754" y="1628324"/>
            <a:ext cx="7854712" cy="498349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8FBD45B-98BD-095C-8A2C-931DEFA142F9}"/>
              </a:ext>
            </a:extLst>
          </p:cNvPr>
          <p:cNvSpPr txBox="1"/>
          <p:nvPr/>
        </p:nvSpPr>
        <p:spPr>
          <a:xfrm>
            <a:off x="727788" y="2556588"/>
            <a:ext cx="1771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400" dirty="0"/>
              <a:t>Catégorie 1 : </a:t>
            </a:r>
          </a:p>
          <a:p>
            <a:pPr algn="l"/>
            <a:endParaRPr lang="fr-FR" sz="2400" dirty="0"/>
          </a:p>
          <a:p>
            <a:pPr algn="l"/>
            <a:r>
              <a:rPr lang="fr-FR" sz="2400" dirty="0"/>
              <a:t>Décembre</a:t>
            </a:r>
          </a:p>
        </p:txBody>
      </p:sp>
    </p:spTree>
    <p:extLst>
      <p:ext uri="{BB962C8B-B14F-4D97-AF65-F5344CB8AC3E}">
        <p14:creationId xmlns:p14="http://schemas.microsoft.com/office/powerpoint/2010/main" val="3159934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8F1AC6-FB8A-41D4-0674-0AA4EBD21C44}"/>
              </a:ext>
            </a:extLst>
          </p:cNvPr>
          <p:cNvSpPr/>
          <p:nvPr/>
        </p:nvSpPr>
        <p:spPr>
          <a:xfrm>
            <a:off x="9178456" y="2472855"/>
            <a:ext cx="3013544" cy="4063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959737-6B13-46AD-93F6-FE801BC7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Client : C_4958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278B5B-9720-4024-9F7A-8708A62D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fr-FR" smtClean="0"/>
              <a:pPr rtl="0"/>
              <a:t>16</a:t>
            </a:fld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0F790F4A-2237-4C80-9628-48AC69754F0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6462713"/>
            <a:ext cx="2262188" cy="249237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fr-FR" dirty="0" err="1"/>
              <a:t>Lapage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01BD4F4-FE3A-9BBF-F67C-5F2F01189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374" y="1628324"/>
            <a:ext cx="7854712" cy="498349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B9BABF2-6617-E39B-680D-F63FAAD7C9B8}"/>
              </a:ext>
            </a:extLst>
          </p:cNvPr>
          <p:cNvSpPr txBox="1"/>
          <p:nvPr/>
        </p:nvSpPr>
        <p:spPr>
          <a:xfrm>
            <a:off x="793101" y="2828835"/>
            <a:ext cx="1884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400" dirty="0"/>
              <a:t>Catégorie 2 :</a:t>
            </a:r>
          </a:p>
          <a:p>
            <a:pPr algn="l"/>
            <a:endParaRPr lang="fr-FR" sz="2400" dirty="0"/>
          </a:p>
          <a:p>
            <a:pPr algn="l"/>
            <a:r>
              <a:rPr lang="fr-FR" sz="2400" dirty="0"/>
              <a:t>Février</a:t>
            </a:r>
          </a:p>
        </p:txBody>
      </p:sp>
    </p:spTree>
    <p:extLst>
      <p:ext uri="{BB962C8B-B14F-4D97-AF65-F5344CB8AC3E}">
        <p14:creationId xmlns:p14="http://schemas.microsoft.com/office/powerpoint/2010/main" val="1422634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1339B1-8106-0699-ACBE-52A0E7AF6D4D}"/>
              </a:ext>
            </a:extLst>
          </p:cNvPr>
          <p:cNvSpPr/>
          <p:nvPr/>
        </p:nvSpPr>
        <p:spPr>
          <a:xfrm>
            <a:off x="9178456" y="2472855"/>
            <a:ext cx="3013544" cy="4063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959737-6B13-46AD-93F6-FE801BC7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Inégalité entre les clients </a:t>
            </a:r>
            <a:r>
              <a:rPr lang="fr-FR" dirty="0" err="1"/>
              <a:t>totals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278B5B-9720-4024-9F7A-8708A62D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fr-FR" smtClean="0"/>
              <a:pPr rtl="0"/>
              <a:t>17</a:t>
            </a:fld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0F790F4A-2237-4C80-9628-48AC69754F0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6462713"/>
            <a:ext cx="2262188" cy="249237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fr-FR" dirty="0"/>
              <a:t>Nom de votre société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2561F7-FD24-CA4A-C8F8-2F9D2BFC4B61}"/>
              </a:ext>
            </a:extLst>
          </p:cNvPr>
          <p:cNvSpPr txBox="1"/>
          <p:nvPr/>
        </p:nvSpPr>
        <p:spPr>
          <a:xfrm>
            <a:off x="597159" y="2677886"/>
            <a:ext cx="2360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/>
              <a:t>=&gt; Indice d’inégalité de </a:t>
            </a:r>
            <a:r>
              <a:rPr lang="fr-FR" b="1" dirty="0"/>
              <a:t>Gini = 0,442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=&gt; Indice entre 0 et 1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=&gt; Si l’indice de Gini est rapproche de 1 plus l’inégalité est grande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8FC95EE-F74A-A468-7976-D706B2D55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399" y="1628324"/>
            <a:ext cx="7735839" cy="49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15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4EBB438-E454-D6F2-6D1F-184A3524FFDE}"/>
              </a:ext>
            </a:extLst>
          </p:cNvPr>
          <p:cNvSpPr/>
          <p:nvPr/>
        </p:nvSpPr>
        <p:spPr>
          <a:xfrm>
            <a:off x="9178456" y="2524782"/>
            <a:ext cx="3013544" cy="4063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50EDC1-DCBA-1509-027B-E8EA9187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Etudes des clients particuliers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E73ED6D-7600-EB46-4D3C-5DC765FB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fr-FR" noProof="0" smtClean="0"/>
              <a:pPr rtl="0"/>
              <a:t>18</a:t>
            </a:fld>
            <a:endParaRPr lang="fr-FR" noProof="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749F6F4-3FD2-FA75-5EDE-CB42218B4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24" y="2124510"/>
            <a:ext cx="11251002" cy="433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46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1339B1-8106-0699-ACBE-52A0E7AF6D4D}"/>
              </a:ext>
            </a:extLst>
          </p:cNvPr>
          <p:cNvSpPr/>
          <p:nvPr/>
        </p:nvSpPr>
        <p:spPr>
          <a:xfrm>
            <a:off x="9178456" y="2472855"/>
            <a:ext cx="3013544" cy="4063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959737-6B13-46AD-93F6-FE801BC7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Evolution du chiffre d’affaire sur la période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278B5B-9720-4024-9F7A-8708A62D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fr-FR" smtClean="0"/>
              <a:pPr rtl="0"/>
              <a:t>19</a:t>
            </a:fld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0F790F4A-2237-4C80-9628-48AC69754F0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6462713"/>
            <a:ext cx="2262188" cy="249237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fr-FR" dirty="0" err="1"/>
              <a:t>Lapage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C0C3A1A-0791-B9EB-74F3-75122E7E4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47" y="2053296"/>
            <a:ext cx="6055036" cy="387328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22EFF17-B36B-2A63-BC17-FAD854456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955" y="2053296"/>
            <a:ext cx="5818623" cy="387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0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90CD39-EC05-5638-EBE4-CAE079361869}"/>
              </a:ext>
            </a:extLst>
          </p:cNvPr>
          <p:cNvSpPr/>
          <p:nvPr/>
        </p:nvSpPr>
        <p:spPr>
          <a:xfrm>
            <a:off x="9178456" y="2472855"/>
            <a:ext cx="3013544" cy="4063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959737-6B13-46AD-93F6-FE801BC7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SOMMAIRE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278B5B-9720-4024-9F7A-8708A62D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fr-FR" smtClean="0"/>
              <a:pPr rtl="0"/>
              <a:t>2</a:t>
            </a:fld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0F790F4A-2237-4C80-9628-48AC69754F0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6462713"/>
            <a:ext cx="2262188" cy="249237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fr-FR" dirty="0" err="1"/>
              <a:t>Lapage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506003-454B-CE3B-583B-9A3081E1BC18}"/>
              </a:ext>
            </a:extLst>
          </p:cNvPr>
          <p:cNvSpPr txBox="1"/>
          <p:nvPr/>
        </p:nvSpPr>
        <p:spPr>
          <a:xfrm>
            <a:off x="1691589" y="1722022"/>
            <a:ext cx="67341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Exploration </a:t>
            </a:r>
          </a:p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FR" dirty="0" err="1"/>
              <a:t>Customers</a:t>
            </a:r>
            <a:endParaRPr lang="fr-FR" dirty="0"/>
          </a:p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FR" dirty="0"/>
              <a:t>Product</a:t>
            </a:r>
          </a:p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FR" dirty="0"/>
              <a:t>Transaction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Nettoyage des données</a:t>
            </a:r>
          </a:p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FR" dirty="0"/>
              <a:t>Jointures</a:t>
            </a:r>
          </a:p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FR" dirty="0"/>
              <a:t>Date</a:t>
            </a:r>
          </a:p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FR" dirty="0"/>
              <a:t>Variables à ajouter</a:t>
            </a:r>
          </a:p>
          <a:p>
            <a:endParaRPr lang="fr-FR" dirty="0"/>
          </a:p>
          <a:p>
            <a:r>
              <a:rPr lang="fr-FR" dirty="0"/>
              <a:t>Analyse</a:t>
            </a:r>
          </a:p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FR" dirty="0"/>
              <a:t>Types de clients</a:t>
            </a:r>
          </a:p>
          <a:p>
            <a:pPr marL="742950" lvl="1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FR" dirty="0"/>
              <a:t>Produits</a:t>
            </a:r>
          </a:p>
          <a:p>
            <a:endParaRPr lang="fr-FR" dirty="0"/>
          </a:p>
          <a:p>
            <a:r>
              <a:rPr lang="fr-FR" dirty="0"/>
              <a:t>Corrélations</a:t>
            </a:r>
          </a:p>
          <a:p>
            <a:endParaRPr lang="fr-FR" dirty="0"/>
          </a:p>
          <a:p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2406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1339B1-8106-0699-ACBE-52A0E7AF6D4D}"/>
              </a:ext>
            </a:extLst>
          </p:cNvPr>
          <p:cNvSpPr/>
          <p:nvPr/>
        </p:nvSpPr>
        <p:spPr>
          <a:xfrm>
            <a:off x="9178456" y="2472855"/>
            <a:ext cx="3013544" cy="4063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959737-6B13-46AD-93F6-FE801BC7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Le nombre d’hommes et de femmes est presque identiques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278B5B-9720-4024-9F7A-8708A62D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fr-FR" smtClean="0"/>
              <a:pPr rtl="0"/>
              <a:t>20</a:t>
            </a:fld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0F790F4A-2237-4C80-9628-48AC69754F0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6462713"/>
            <a:ext cx="2262188" cy="249237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fr-FR" dirty="0"/>
              <a:t>Nom de votre société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4A686A-FC0C-E4F4-2B91-644F97FAF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112" y="1959428"/>
            <a:ext cx="5913776" cy="441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97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1339B1-8106-0699-ACBE-52A0E7AF6D4D}"/>
              </a:ext>
            </a:extLst>
          </p:cNvPr>
          <p:cNvSpPr/>
          <p:nvPr/>
        </p:nvSpPr>
        <p:spPr>
          <a:xfrm>
            <a:off x="9178456" y="2472855"/>
            <a:ext cx="3013544" cy="4063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959737-6B13-46AD-93F6-FE801BC7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Nombre de transactions H/F identiques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278B5B-9720-4024-9F7A-8708A62D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fr-FR" smtClean="0"/>
              <a:pPr rtl="0"/>
              <a:t>21</a:t>
            </a:fld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0F790F4A-2237-4C80-9628-48AC69754F0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6462713"/>
            <a:ext cx="2262188" cy="249237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fr-FR" dirty="0" err="1"/>
              <a:t>Lapage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A833D10-1CA5-05BF-F1D2-FA8FDF3AB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776" y="1719316"/>
            <a:ext cx="8028448" cy="499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37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1339B1-8106-0699-ACBE-52A0E7AF6D4D}"/>
              </a:ext>
            </a:extLst>
          </p:cNvPr>
          <p:cNvSpPr/>
          <p:nvPr/>
        </p:nvSpPr>
        <p:spPr>
          <a:xfrm>
            <a:off x="9178456" y="2472855"/>
            <a:ext cx="3013544" cy="4063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959737-6B13-46AD-93F6-FE801BC7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Inégalité entre les clients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278B5B-9720-4024-9F7A-8708A62D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fr-FR" smtClean="0"/>
              <a:pPr rtl="0"/>
              <a:t>22</a:t>
            </a:fld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0F790F4A-2237-4C80-9628-48AC69754F0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6462713"/>
            <a:ext cx="2262188" cy="249237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fr-FR" dirty="0"/>
              <a:t>Nom de votre société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2561F7-FD24-CA4A-C8F8-2F9D2BFC4B61}"/>
              </a:ext>
            </a:extLst>
          </p:cNvPr>
          <p:cNvSpPr txBox="1"/>
          <p:nvPr/>
        </p:nvSpPr>
        <p:spPr>
          <a:xfrm>
            <a:off x="597159" y="2677886"/>
            <a:ext cx="2360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/>
              <a:t>=&gt; Indice d’inégalité de </a:t>
            </a:r>
            <a:r>
              <a:rPr lang="fr-FR" b="1" dirty="0"/>
              <a:t>Gini = 0,544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=&gt; Indice entre 0 et 1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=&gt; Si l’indice de Gini est rapproche de 1 plus l’inégalité est grande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C8A8266-3630-5EBE-258F-73862B511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688" y="1628324"/>
            <a:ext cx="7735839" cy="49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13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1339B1-8106-0699-ACBE-52A0E7AF6D4D}"/>
              </a:ext>
            </a:extLst>
          </p:cNvPr>
          <p:cNvSpPr/>
          <p:nvPr/>
        </p:nvSpPr>
        <p:spPr>
          <a:xfrm>
            <a:off x="9178456" y="2472855"/>
            <a:ext cx="3013544" cy="4063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959737-6B13-46AD-93F6-FE801BC7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Inégalité entre les clients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278B5B-9720-4024-9F7A-8708A62D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fr-FR" smtClean="0"/>
              <a:pPr rtl="0"/>
              <a:t>23</a:t>
            </a:fld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0F790F4A-2237-4C80-9628-48AC69754F0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6462713"/>
            <a:ext cx="2262188" cy="249237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fr-FR" dirty="0"/>
              <a:t>Nom de votre société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2561F7-FD24-CA4A-C8F8-2F9D2BFC4B61}"/>
              </a:ext>
            </a:extLst>
          </p:cNvPr>
          <p:cNvSpPr txBox="1"/>
          <p:nvPr/>
        </p:nvSpPr>
        <p:spPr>
          <a:xfrm>
            <a:off x="597159" y="2677886"/>
            <a:ext cx="2360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/>
              <a:t>=&gt; Indice d’inégalité de </a:t>
            </a:r>
            <a:r>
              <a:rPr lang="fr-FR" b="1" dirty="0"/>
              <a:t>Gini = 0,388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=&gt; Indice entre 0 et 1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=&gt; Si l’indice de Gini est rapproche de 1 plus l’inégalité est grande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DDCB2D-E1CC-3140-D9E3-BAD3BC776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076" y="1603841"/>
            <a:ext cx="7735839" cy="49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30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4EBB438-E454-D6F2-6D1F-184A3524FFDE}"/>
              </a:ext>
            </a:extLst>
          </p:cNvPr>
          <p:cNvSpPr/>
          <p:nvPr/>
        </p:nvSpPr>
        <p:spPr>
          <a:xfrm>
            <a:off x="9178456" y="2524782"/>
            <a:ext cx="3013544" cy="4063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50EDC1-DCBA-1509-027B-E8EA9187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tests statistiques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E73ED6D-7600-EB46-4D3C-5DC765FB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fr-FR" noProof="0" smtClean="0"/>
              <a:pPr rtl="0"/>
              <a:t>24</a:t>
            </a:fld>
            <a:endParaRPr lang="fr-FR" noProof="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749F6F4-3FD2-FA75-5EDE-CB42218B4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24" y="2124510"/>
            <a:ext cx="11251002" cy="433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29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4EBB438-E454-D6F2-6D1F-184A3524FFDE}"/>
              </a:ext>
            </a:extLst>
          </p:cNvPr>
          <p:cNvSpPr/>
          <p:nvPr/>
        </p:nvSpPr>
        <p:spPr>
          <a:xfrm>
            <a:off x="9178456" y="2524782"/>
            <a:ext cx="3013544" cy="4063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50EDC1-DCBA-1509-027B-E8EA9187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hypothèse nulle ou hypothèse alternative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E73ED6D-7600-EB46-4D3C-5DC765FB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fr-FR" noProof="0" smtClean="0"/>
              <a:pPr rtl="0"/>
              <a:t>25</a:t>
            </a:fld>
            <a:endParaRPr lang="fr-FR" noProof="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47ED414-C4DD-D4C1-2BB0-1D6AE063BEDB}"/>
              </a:ext>
            </a:extLst>
          </p:cNvPr>
          <p:cNvSpPr txBox="1"/>
          <p:nvPr/>
        </p:nvSpPr>
        <p:spPr>
          <a:xfrm>
            <a:off x="1096945" y="2739669"/>
            <a:ext cx="99981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/>
              <a:t>Définitions : un test statistique est une règle de décision qui permet de décider en faveur de H0 ou de H1 selon les observations.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H0 = Hypothèse nulle, c’est l’hypothèse que l’on souhaite rejeter.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H1 = Hypothèse alternative, l’hypothèse alternative, c’est celle que l’on souhaite aboutir.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Pour choisir notre test statistique nous nous referons à l’arbre d’aide à la décision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= </a:t>
            </a:r>
            <a:r>
              <a:rPr lang="en-US" dirty="0">
                <a:hlinkClick r:id="rId3"/>
              </a:rPr>
              <a:t>What_test_should_I_use.pdf</a:t>
            </a:r>
            <a:endParaRPr lang="fr-FR" dirty="0"/>
          </a:p>
        </p:txBody>
      </p:sp>
      <p:sp>
        <p:nvSpPr>
          <p:cNvPr id="5" name="Espace réservé du contenu 9">
            <a:extLst>
              <a:ext uri="{FF2B5EF4-FFF2-40B4-BE49-F238E27FC236}">
                <a16:creationId xmlns:a16="http://schemas.microsoft.com/office/drawing/2014/main" id="{F7237F06-A7A0-BD00-A1CD-04C229DAE6A8}"/>
              </a:ext>
            </a:extLst>
          </p:cNvPr>
          <p:cNvSpPr txBox="1">
            <a:spLocks/>
          </p:cNvSpPr>
          <p:nvPr/>
        </p:nvSpPr>
        <p:spPr>
          <a:xfrm>
            <a:off x="0" y="6462713"/>
            <a:ext cx="2262188" cy="249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dirty="0" err="1"/>
              <a:t>Lapage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0464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4EBB438-E454-D6F2-6D1F-184A3524FFDE}"/>
              </a:ext>
            </a:extLst>
          </p:cNvPr>
          <p:cNvSpPr/>
          <p:nvPr/>
        </p:nvSpPr>
        <p:spPr>
          <a:xfrm>
            <a:off x="9178456" y="2524782"/>
            <a:ext cx="3013544" cy="4063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50EDC1-DCBA-1509-027B-E8EA9187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 P-Value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E73ED6D-7600-EB46-4D3C-5DC765FB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fr-FR" noProof="0" smtClean="0"/>
              <a:pPr rtl="0"/>
              <a:t>26</a:t>
            </a:fld>
            <a:endParaRPr lang="fr-FR" noProof="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47ED414-C4DD-D4C1-2BB0-1D6AE063BEDB}"/>
              </a:ext>
            </a:extLst>
          </p:cNvPr>
          <p:cNvSpPr txBox="1"/>
          <p:nvPr/>
        </p:nvSpPr>
        <p:spPr>
          <a:xfrm>
            <a:off x="1096945" y="2185671"/>
            <a:ext cx="999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F73F0EF-3730-BD23-B501-39785FC7D4FE}"/>
              </a:ext>
            </a:extLst>
          </p:cNvPr>
          <p:cNvSpPr txBox="1"/>
          <p:nvPr/>
        </p:nvSpPr>
        <p:spPr>
          <a:xfrm>
            <a:off x="1864806" y="2635874"/>
            <a:ext cx="63346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/>
              <a:t>=&gt; Valeur P : valeur de probabilité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=&gt; Valeur entre 0 et 1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=&gt; Seuil </a:t>
            </a:r>
            <a:r>
              <a:rPr lang="fr-FR" b="1" dirty="0"/>
              <a:t>alpha</a:t>
            </a:r>
            <a:r>
              <a:rPr lang="fr-FR" dirty="0"/>
              <a:t> à 0,05 (5%)</a:t>
            </a:r>
          </a:p>
          <a:p>
            <a:pPr algn="l"/>
            <a:endParaRPr lang="fr-FR" dirty="0"/>
          </a:p>
          <a:p>
            <a:pPr algn="l"/>
            <a:endParaRPr lang="fr-FR" dirty="0"/>
          </a:p>
          <a:p>
            <a:r>
              <a:rPr lang="fr-FR" b="0" dirty="0">
                <a:effectLst/>
              </a:rPr>
              <a:t>Si </a:t>
            </a:r>
            <a:r>
              <a:rPr lang="fr-FR" b="1" dirty="0">
                <a:effectLst/>
              </a:rPr>
              <a:t>p-value</a:t>
            </a:r>
            <a:r>
              <a:rPr lang="fr-FR" b="0" dirty="0">
                <a:effectLst/>
              </a:rPr>
              <a:t> &gt; </a:t>
            </a:r>
            <a:r>
              <a:rPr lang="fr-FR" b="1" dirty="0">
                <a:effectLst/>
              </a:rPr>
              <a:t>alpha</a:t>
            </a:r>
            <a:r>
              <a:rPr lang="fr-FR" b="0" dirty="0">
                <a:effectLst/>
              </a:rPr>
              <a:t>, alors on </a:t>
            </a:r>
            <a:r>
              <a:rPr lang="fr-FR" b="1" dirty="0">
                <a:effectLst/>
              </a:rPr>
              <a:t>conserve</a:t>
            </a:r>
            <a:r>
              <a:rPr lang="fr-FR" b="0" dirty="0">
                <a:effectLst/>
              </a:rPr>
              <a:t> Ho au niveau alpha. </a:t>
            </a:r>
          </a:p>
          <a:p>
            <a:r>
              <a:rPr lang="fr-FR" b="0" dirty="0">
                <a:effectLst/>
              </a:rPr>
              <a:t>(pas de corrélation)</a:t>
            </a:r>
            <a:endParaRPr lang="fr-FR" dirty="0">
              <a:effectLst/>
            </a:endParaRPr>
          </a:p>
          <a:p>
            <a:pPr algn="l"/>
            <a:endParaRPr lang="fr-FR" dirty="0"/>
          </a:p>
          <a:p>
            <a:r>
              <a:rPr lang="fr-FR" b="0" dirty="0">
                <a:effectLst/>
              </a:rPr>
              <a:t>Si </a:t>
            </a:r>
            <a:r>
              <a:rPr lang="fr-FR" b="1" dirty="0">
                <a:effectLst/>
              </a:rPr>
              <a:t>p-value</a:t>
            </a:r>
            <a:r>
              <a:rPr lang="fr-FR" b="0" dirty="0">
                <a:effectLst/>
              </a:rPr>
              <a:t> &lt; </a:t>
            </a:r>
            <a:r>
              <a:rPr lang="fr-FR" b="1" dirty="0">
                <a:effectLst/>
              </a:rPr>
              <a:t>alpha</a:t>
            </a:r>
            <a:r>
              <a:rPr lang="fr-FR" b="0" dirty="0">
                <a:effectLst/>
              </a:rPr>
              <a:t>, alors on </a:t>
            </a:r>
            <a:r>
              <a:rPr lang="fr-FR" b="1" dirty="0">
                <a:effectLst/>
              </a:rPr>
              <a:t>rejette</a:t>
            </a:r>
            <a:r>
              <a:rPr lang="fr-FR" b="0" dirty="0">
                <a:effectLst/>
              </a:rPr>
              <a:t> Ho.</a:t>
            </a:r>
          </a:p>
          <a:p>
            <a:r>
              <a:rPr lang="fr-FR" dirty="0"/>
              <a:t>(possible corrélation)</a:t>
            </a:r>
            <a:endParaRPr lang="fr-FR" dirty="0">
              <a:effectLst/>
            </a:endParaRPr>
          </a:p>
          <a:p>
            <a:pPr algn="l"/>
            <a:endParaRPr lang="fr-FR" dirty="0"/>
          </a:p>
        </p:txBody>
      </p:sp>
      <p:sp>
        <p:nvSpPr>
          <p:cNvPr id="9" name="Espace réservé du contenu 9">
            <a:extLst>
              <a:ext uri="{FF2B5EF4-FFF2-40B4-BE49-F238E27FC236}">
                <a16:creationId xmlns:a16="http://schemas.microsoft.com/office/drawing/2014/main" id="{1A879BF7-BAC3-5E13-83DD-E36A2B21BBAC}"/>
              </a:ext>
            </a:extLst>
          </p:cNvPr>
          <p:cNvSpPr txBox="1">
            <a:spLocks/>
          </p:cNvSpPr>
          <p:nvPr/>
        </p:nvSpPr>
        <p:spPr>
          <a:xfrm>
            <a:off x="0" y="6462713"/>
            <a:ext cx="2262188" cy="249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dirty="0" err="1"/>
              <a:t>Lapage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7299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4EBB438-E454-D6F2-6D1F-184A3524FFDE}"/>
              </a:ext>
            </a:extLst>
          </p:cNvPr>
          <p:cNvSpPr/>
          <p:nvPr/>
        </p:nvSpPr>
        <p:spPr>
          <a:xfrm>
            <a:off x="9178456" y="2524782"/>
            <a:ext cx="3013544" cy="4063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50EDC1-DCBA-1509-027B-E8EA9187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Lien entre le SEXE ET Catégorie de livres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E73ED6D-7600-EB46-4D3C-5DC765FB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fr-FR" noProof="0" smtClean="0"/>
              <a:pPr rtl="0"/>
              <a:t>27</a:t>
            </a:fld>
            <a:endParaRPr lang="fr-FR" noProof="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B93E498-1D7C-7F2F-45E8-3AD7AD3C9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29" y="2688076"/>
            <a:ext cx="4921682" cy="373652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B2C2384-FDDF-0865-9A21-8D3B5D450570}"/>
              </a:ext>
            </a:extLst>
          </p:cNvPr>
          <p:cNvSpPr txBox="1"/>
          <p:nvPr/>
        </p:nvSpPr>
        <p:spPr>
          <a:xfrm>
            <a:off x="363416" y="1771428"/>
            <a:ext cx="790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/>
              <a:t>=&gt; On cherche à savoir si le sexe influent sur les catégories de livres achetées ?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91A345B-0417-8DA4-BD05-C887C59F5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891" y="2688076"/>
            <a:ext cx="4449689" cy="3725627"/>
          </a:xfrm>
          <a:prstGeom prst="rect">
            <a:avLst/>
          </a:prstGeom>
        </p:spPr>
      </p:pic>
      <p:sp>
        <p:nvSpPr>
          <p:cNvPr id="14" name="Espace réservé du contenu 9">
            <a:extLst>
              <a:ext uri="{FF2B5EF4-FFF2-40B4-BE49-F238E27FC236}">
                <a16:creationId xmlns:a16="http://schemas.microsoft.com/office/drawing/2014/main" id="{C3249695-F22B-C4F5-9BB1-BE65CFCCFB79}"/>
              </a:ext>
            </a:extLst>
          </p:cNvPr>
          <p:cNvSpPr txBox="1">
            <a:spLocks/>
          </p:cNvSpPr>
          <p:nvPr/>
        </p:nvSpPr>
        <p:spPr>
          <a:xfrm>
            <a:off x="0" y="6462713"/>
            <a:ext cx="2262188" cy="249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Nom de votre société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2761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4EBB438-E454-D6F2-6D1F-184A3524FFDE}"/>
              </a:ext>
            </a:extLst>
          </p:cNvPr>
          <p:cNvSpPr/>
          <p:nvPr/>
        </p:nvSpPr>
        <p:spPr>
          <a:xfrm>
            <a:off x="9178456" y="2524782"/>
            <a:ext cx="3013544" cy="4063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50EDC1-DCBA-1509-027B-E8EA9187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Lien entre le SEXE ET Catégorie de livres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E73ED6D-7600-EB46-4D3C-5DC765FB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fr-FR" noProof="0" smtClean="0"/>
              <a:pPr rtl="0"/>
              <a:t>28</a:t>
            </a:fld>
            <a:endParaRPr lang="fr-FR" noProof="0" dirty="0"/>
          </a:p>
        </p:txBody>
      </p:sp>
      <p:sp>
        <p:nvSpPr>
          <p:cNvPr id="7" name="Espace réservé du contenu 9">
            <a:extLst>
              <a:ext uri="{FF2B5EF4-FFF2-40B4-BE49-F238E27FC236}">
                <a16:creationId xmlns:a16="http://schemas.microsoft.com/office/drawing/2014/main" id="{ECA4E987-35A0-E8D3-3679-E856F41F884E}"/>
              </a:ext>
            </a:extLst>
          </p:cNvPr>
          <p:cNvSpPr txBox="1">
            <a:spLocks/>
          </p:cNvSpPr>
          <p:nvPr/>
        </p:nvSpPr>
        <p:spPr>
          <a:xfrm>
            <a:off x="0" y="6462713"/>
            <a:ext cx="2262188" cy="249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dirty="0" err="1"/>
              <a:t>Lapage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41CD225-FA98-16A3-1160-43131D570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78" y="3238644"/>
            <a:ext cx="3496163" cy="146705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37FDBE0-9FFD-0002-0C0B-BB8EF60A41DC}"/>
              </a:ext>
            </a:extLst>
          </p:cNvPr>
          <p:cNvSpPr txBox="1"/>
          <p:nvPr/>
        </p:nvSpPr>
        <p:spPr>
          <a:xfrm>
            <a:off x="363416" y="2025357"/>
            <a:ext cx="4911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/>
              <a:t>Pour le test du Chi-2 : ( 2 variables qualitatives )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- Tableau de contingence ci-dessous :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B7BFFC62-F825-DE02-74F6-180469AED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385" y="2354936"/>
            <a:ext cx="6916615" cy="395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60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4EBB438-E454-D6F2-6D1F-184A3524FFDE}"/>
              </a:ext>
            </a:extLst>
          </p:cNvPr>
          <p:cNvSpPr/>
          <p:nvPr/>
        </p:nvSpPr>
        <p:spPr>
          <a:xfrm>
            <a:off x="9178456" y="2524782"/>
            <a:ext cx="3013544" cy="4063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50EDC1-DCBA-1509-027B-E8EA9187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Lien entre l'Age et le montant total d’achat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E73ED6D-7600-EB46-4D3C-5DC765FB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fr-FR" noProof="0" smtClean="0"/>
              <a:pPr rtl="0"/>
              <a:t>29</a:t>
            </a:fld>
            <a:endParaRPr lang="fr-FR" noProof="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7E3EFA-E4D2-453D-EE6D-EE44E6BF4BC6}"/>
              </a:ext>
            </a:extLst>
          </p:cNvPr>
          <p:cNvSpPr txBox="1"/>
          <p:nvPr/>
        </p:nvSpPr>
        <p:spPr>
          <a:xfrm>
            <a:off x="253721" y="1878451"/>
            <a:ext cx="8287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dirty="0"/>
              <a:t>=&gt; On cherche à savoir si l'Age à un effet sur le montant total d’achat?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44E5682-7FF9-27D8-0985-432EBC78E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41284"/>
            <a:ext cx="5891034" cy="374447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A4E47B0-F225-2EE9-D9E1-540C5B9FD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9" y="2541284"/>
            <a:ext cx="5891034" cy="3744476"/>
          </a:xfrm>
          <a:prstGeom prst="rect">
            <a:avLst/>
          </a:prstGeom>
        </p:spPr>
      </p:pic>
      <p:sp>
        <p:nvSpPr>
          <p:cNvPr id="13" name="Espace réservé du contenu 9">
            <a:extLst>
              <a:ext uri="{FF2B5EF4-FFF2-40B4-BE49-F238E27FC236}">
                <a16:creationId xmlns:a16="http://schemas.microsoft.com/office/drawing/2014/main" id="{4DE14B06-29EA-9ECB-B7EF-31000BB509C5}"/>
              </a:ext>
            </a:extLst>
          </p:cNvPr>
          <p:cNvSpPr txBox="1">
            <a:spLocks/>
          </p:cNvSpPr>
          <p:nvPr/>
        </p:nvSpPr>
        <p:spPr>
          <a:xfrm>
            <a:off x="0" y="6462713"/>
            <a:ext cx="2262188" cy="249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dirty="0" err="1"/>
              <a:t>Lapage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698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959737-6B13-46AD-93F6-FE801BC7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Exploration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278B5B-9720-4024-9F7A-8708A62D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fr-FR" smtClean="0"/>
              <a:pPr rtl="0"/>
              <a:t>3</a:t>
            </a:fld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0F790F4A-2237-4C80-9628-48AC69754F0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6462713"/>
            <a:ext cx="2262188" cy="249237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fr-FR" dirty="0" err="1"/>
              <a:t>Lapage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360854-CC59-67A7-8D00-A627294D83F6}"/>
              </a:ext>
            </a:extLst>
          </p:cNvPr>
          <p:cNvSpPr txBox="1"/>
          <p:nvPr/>
        </p:nvSpPr>
        <p:spPr>
          <a:xfrm>
            <a:off x="1716302" y="1910636"/>
            <a:ext cx="102679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>
                <a:solidFill>
                  <a:srgbClr val="C00000"/>
                </a:solidFill>
              </a:rPr>
              <a:t>Customers</a:t>
            </a:r>
            <a:r>
              <a:rPr lang="fr-FR" u="sng" dirty="0">
                <a:solidFill>
                  <a:srgbClr val="C00000"/>
                </a:solidFill>
              </a:rPr>
              <a:t> : </a:t>
            </a:r>
          </a:p>
          <a:p>
            <a:endParaRPr lang="fr-FR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FR" dirty="0"/>
              <a:t>Détails les clients, 8621 recensés </a:t>
            </a:r>
          </a:p>
          <a:p>
            <a:pPr>
              <a:buClr>
                <a:srgbClr val="C00000"/>
              </a:buClr>
            </a:pPr>
            <a:r>
              <a:rPr lang="fr-FR" dirty="0"/>
              <a:t>( identifiant, genre et année de naissance)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Clr>
                <a:srgbClr val="C00000"/>
              </a:buClr>
            </a:pPr>
            <a:r>
              <a:rPr lang="fr-FR" u="sng" dirty="0">
                <a:solidFill>
                  <a:srgbClr val="C00000"/>
                </a:solidFill>
              </a:rPr>
              <a:t>Product :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FR" dirty="0"/>
              <a:t>Détails des produits, 3286 recensés </a:t>
            </a:r>
          </a:p>
          <a:p>
            <a:pPr>
              <a:buClr>
                <a:srgbClr val="C00000"/>
              </a:buClr>
            </a:pPr>
            <a:r>
              <a:rPr lang="fr-FR" dirty="0"/>
              <a:t>(identifiant produit, prix et catégorie de livre)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Clr>
                <a:srgbClr val="C00000"/>
              </a:buClr>
            </a:pPr>
            <a:r>
              <a:rPr lang="fr-FR" u="sng" dirty="0">
                <a:solidFill>
                  <a:srgbClr val="C00000"/>
                </a:solidFill>
              </a:rPr>
              <a:t>Transaction :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fr-FR" dirty="0"/>
              <a:t>Détails des transactions, 687534 recensés </a:t>
            </a:r>
          </a:p>
          <a:p>
            <a:pPr>
              <a:buClr>
                <a:srgbClr val="C00000"/>
              </a:buClr>
            </a:pPr>
            <a:r>
              <a:rPr lang="fr-FR" dirty="0"/>
              <a:t>(identifiant produit, date, session et identifiant client)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246465-E2EE-F55E-DB6F-12755EA52AB1}"/>
              </a:ext>
            </a:extLst>
          </p:cNvPr>
          <p:cNvSpPr/>
          <p:nvPr/>
        </p:nvSpPr>
        <p:spPr>
          <a:xfrm>
            <a:off x="9178456" y="2472855"/>
            <a:ext cx="3013544" cy="4063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258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4EBB438-E454-D6F2-6D1F-184A3524FFDE}"/>
              </a:ext>
            </a:extLst>
          </p:cNvPr>
          <p:cNvSpPr/>
          <p:nvPr/>
        </p:nvSpPr>
        <p:spPr>
          <a:xfrm>
            <a:off x="9178456" y="2524782"/>
            <a:ext cx="3013544" cy="4063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50EDC1-DCBA-1509-027B-E8EA9187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Lien entre l'Age et le montant total d’achat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E73ED6D-7600-EB46-4D3C-5DC765FB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fr-FR" noProof="0" smtClean="0"/>
              <a:pPr rtl="0"/>
              <a:t>30</a:t>
            </a:fld>
            <a:endParaRPr lang="fr-FR" noProof="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7E3EFA-E4D2-453D-EE6D-EE44E6BF4BC6}"/>
              </a:ext>
            </a:extLst>
          </p:cNvPr>
          <p:cNvSpPr txBox="1"/>
          <p:nvPr/>
        </p:nvSpPr>
        <p:spPr>
          <a:xfrm>
            <a:off x="363416" y="2076923"/>
            <a:ext cx="54646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dirty="0"/>
              <a:t>Pour le test de Spearman : ( 2 variables quantitatives )</a:t>
            </a:r>
          </a:p>
          <a:p>
            <a:pPr algn="l"/>
            <a:endParaRPr lang="fr-FR" dirty="0"/>
          </a:p>
        </p:txBody>
      </p:sp>
      <p:sp>
        <p:nvSpPr>
          <p:cNvPr id="4" name="Espace réservé du contenu 9">
            <a:extLst>
              <a:ext uri="{FF2B5EF4-FFF2-40B4-BE49-F238E27FC236}">
                <a16:creationId xmlns:a16="http://schemas.microsoft.com/office/drawing/2014/main" id="{EC8DFE0E-7E5C-564C-F336-48B2675DBA44}"/>
              </a:ext>
            </a:extLst>
          </p:cNvPr>
          <p:cNvSpPr txBox="1">
            <a:spLocks/>
          </p:cNvSpPr>
          <p:nvPr/>
        </p:nvSpPr>
        <p:spPr>
          <a:xfrm>
            <a:off x="0" y="6462713"/>
            <a:ext cx="2262188" cy="249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dirty="0" err="1"/>
              <a:t>Lapage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01E5F2E-2CFC-FDAB-86C4-B61866BA4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6" y="2848692"/>
            <a:ext cx="4282399" cy="320119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D2A673B-CE0F-670D-CABC-A50014A0F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533" y="2638533"/>
            <a:ext cx="7509467" cy="362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31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4EBB438-E454-D6F2-6D1F-184A3524FFDE}"/>
              </a:ext>
            </a:extLst>
          </p:cNvPr>
          <p:cNvSpPr/>
          <p:nvPr/>
        </p:nvSpPr>
        <p:spPr>
          <a:xfrm>
            <a:off x="9178456" y="2524782"/>
            <a:ext cx="3013544" cy="4063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50EDC1-DCBA-1509-027B-E8EA9187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Lien entre l'Age et la fréquence d’achat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E73ED6D-7600-EB46-4D3C-5DC765FB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fr-FR" noProof="0" smtClean="0"/>
              <a:pPr rtl="0"/>
              <a:t>31</a:t>
            </a:fld>
            <a:endParaRPr lang="fr-FR" noProof="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7E3EFA-E4D2-453D-EE6D-EE44E6BF4BC6}"/>
              </a:ext>
            </a:extLst>
          </p:cNvPr>
          <p:cNvSpPr txBox="1"/>
          <p:nvPr/>
        </p:nvSpPr>
        <p:spPr>
          <a:xfrm>
            <a:off x="253721" y="1878451"/>
            <a:ext cx="8287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dirty="0"/>
              <a:t>=&gt; La fréquence d’achat des clients change-t-il en fonction de leurs âge ??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C1EBCE9-72F3-F693-7FA9-C6F103F75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27811"/>
            <a:ext cx="5246670" cy="413539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4E7A318-340F-46EF-3465-059CBDC5E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04" y="2327811"/>
            <a:ext cx="5148082" cy="4151384"/>
          </a:xfrm>
          <a:prstGeom prst="rect">
            <a:avLst/>
          </a:prstGeom>
        </p:spPr>
      </p:pic>
      <p:sp>
        <p:nvSpPr>
          <p:cNvPr id="11" name="Espace réservé du contenu 9">
            <a:extLst>
              <a:ext uri="{FF2B5EF4-FFF2-40B4-BE49-F238E27FC236}">
                <a16:creationId xmlns:a16="http://schemas.microsoft.com/office/drawing/2014/main" id="{6D452AAB-128D-AFA3-8817-E996BE61CE3A}"/>
              </a:ext>
            </a:extLst>
          </p:cNvPr>
          <p:cNvSpPr txBox="1">
            <a:spLocks/>
          </p:cNvSpPr>
          <p:nvPr/>
        </p:nvSpPr>
        <p:spPr>
          <a:xfrm>
            <a:off x="0" y="6462713"/>
            <a:ext cx="2262188" cy="249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Nom de votre société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4258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4EBB438-E454-D6F2-6D1F-184A3524FFDE}"/>
              </a:ext>
            </a:extLst>
          </p:cNvPr>
          <p:cNvSpPr/>
          <p:nvPr/>
        </p:nvSpPr>
        <p:spPr>
          <a:xfrm>
            <a:off x="9178456" y="2524782"/>
            <a:ext cx="3013544" cy="4063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50EDC1-DCBA-1509-027B-E8EA9187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Lien entre l'Age et la fréquence d’achat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E73ED6D-7600-EB46-4D3C-5DC765FB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fr-FR" noProof="0" smtClean="0"/>
              <a:pPr rtl="0"/>
              <a:t>32</a:t>
            </a:fld>
            <a:endParaRPr lang="fr-FR" noProof="0" dirty="0"/>
          </a:p>
        </p:txBody>
      </p:sp>
      <p:sp>
        <p:nvSpPr>
          <p:cNvPr id="4" name="Espace réservé du contenu 9">
            <a:extLst>
              <a:ext uri="{FF2B5EF4-FFF2-40B4-BE49-F238E27FC236}">
                <a16:creationId xmlns:a16="http://schemas.microsoft.com/office/drawing/2014/main" id="{2924CB05-C167-20D9-7B76-8A7AD767A3D7}"/>
              </a:ext>
            </a:extLst>
          </p:cNvPr>
          <p:cNvSpPr txBox="1">
            <a:spLocks/>
          </p:cNvSpPr>
          <p:nvPr/>
        </p:nvSpPr>
        <p:spPr>
          <a:xfrm>
            <a:off x="0" y="6462713"/>
            <a:ext cx="2262188" cy="249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dirty="0" err="1"/>
              <a:t>Lapage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480ACB8-EED5-5B99-A2B6-A4DC1EC2A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677" y="2724721"/>
            <a:ext cx="7479323" cy="326671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603F780-D3DA-2C23-4F51-90C988EA4660}"/>
              </a:ext>
            </a:extLst>
          </p:cNvPr>
          <p:cNvSpPr txBox="1"/>
          <p:nvPr/>
        </p:nvSpPr>
        <p:spPr>
          <a:xfrm>
            <a:off x="363416" y="2155450"/>
            <a:ext cx="6275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dirty="0"/>
              <a:t>Pour le test de Spearman : ( 2 variables quantitatives 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10D195D-5CF1-494F-0A60-C5C990DEC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" y="2724721"/>
            <a:ext cx="4052608" cy="319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38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4EBB438-E454-D6F2-6D1F-184A3524FFDE}"/>
              </a:ext>
            </a:extLst>
          </p:cNvPr>
          <p:cNvSpPr/>
          <p:nvPr/>
        </p:nvSpPr>
        <p:spPr>
          <a:xfrm>
            <a:off x="9178456" y="2524782"/>
            <a:ext cx="3013544" cy="4063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50EDC1-DCBA-1509-027B-E8EA9187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Lien entre l'Age et le panier moyen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E73ED6D-7600-EB46-4D3C-5DC765FB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fr-FR" noProof="0" smtClean="0"/>
              <a:pPr rtl="0"/>
              <a:t>33</a:t>
            </a:fld>
            <a:endParaRPr lang="fr-FR" noProof="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7E3EFA-E4D2-453D-EE6D-EE44E6BF4BC6}"/>
              </a:ext>
            </a:extLst>
          </p:cNvPr>
          <p:cNvSpPr txBox="1"/>
          <p:nvPr/>
        </p:nvSpPr>
        <p:spPr>
          <a:xfrm>
            <a:off x="253721" y="1878451"/>
            <a:ext cx="8287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dirty="0"/>
              <a:t>=&gt; Le panier moyen des clients change-t-il en fonction de leurs âge ??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1678B15-48BF-EE5F-4C23-815F6A2C1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76" y="2460430"/>
            <a:ext cx="5148082" cy="4151384"/>
          </a:xfrm>
          <a:prstGeom prst="rect">
            <a:avLst/>
          </a:prstGeom>
        </p:spPr>
      </p:pic>
      <p:sp>
        <p:nvSpPr>
          <p:cNvPr id="14" name="Espace réservé du contenu 9">
            <a:extLst>
              <a:ext uri="{FF2B5EF4-FFF2-40B4-BE49-F238E27FC236}">
                <a16:creationId xmlns:a16="http://schemas.microsoft.com/office/drawing/2014/main" id="{69ABC65F-51AD-8B3C-C232-E9D00C2F4449}"/>
              </a:ext>
            </a:extLst>
          </p:cNvPr>
          <p:cNvSpPr txBox="1">
            <a:spLocks/>
          </p:cNvSpPr>
          <p:nvPr/>
        </p:nvSpPr>
        <p:spPr>
          <a:xfrm>
            <a:off x="0" y="6462713"/>
            <a:ext cx="2262188" cy="249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dirty="0" err="1"/>
              <a:t>Lapage</a:t>
            </a:r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C5A49F3-5935-228C-58CC-9FC5612F0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043" y="2465407"/>
            <a:ext cx="5271303" cy="418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25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4EBB438-E454-D6F2-6D1F-184A3524FFDE}"/>
              </a:ext>
            </a:extLst>
          </p:cNvPr>
          <p:cNvSpPr/>
          <p:nvPr/>
        </p:nvSpPr>
        <p:spPr>
          <a:xfrm>
            <a:off x="9178456" y="2524782"/>
            <a:ext cx="3013544" cy="4063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50EDC1-DCBA-1509-027B-E8EA9187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Lien entre l'Age et le panier moyen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E73ED6D-7600-EB46-4D3C-5DC765FB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fr-FR" noProof="0" smtClean="0"/>
              <a:pPr rtl="0"/>
              <a:t>34</a:t>
            </a:fld>
            <a:endParaRPr lang="fr-FR" noProof="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7E3EFA-E4D2-453D-EE6D-EE44E6BF4BC6}"/>
              </a:ext>
            </a:extLst>
          </p:cNvPr>
          <p:cNvSpPr txBox="1"/>
          <p:nvPr/>
        </p:nvSpPr>
        <p:spPr>
          <a:xfrm>
            <a:off x="363416" y="2155450"/>
            <a:ext cx="7765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dirty="0"/>
              <a:t>Pour le test de Spearman : ( 2 variables quantitatives )</a:t>
            </a:r>
          </a:p>
        </p:txBody>
      </p:sp>
      <p:sp>
        <p:nvSpPr>
          <p:cNvPr id="4" name="Espace réservé du contenu 9">
            <a:extLst>
              <a:ext uri="{FF2B5EF4-FFF2-40B4-BE49-F238E27FC236}">
                <a16:creationId xmlns:a16="http://schemas.microsoft.com/office/drawing/2014/main" id="{4E45A512-EFA8-A339-E917-AD8FA64D8F6D}"/>
              </a:ext>
            </a:extLst>
          </p:cNvPr>
          <p:cNvSpPr txBox="1">
            <a:spLocks/>
          </p:cNvSpPr>
          <p:nvPr/>
        </p:nvSpPr>
        <p:spPr>
          <a:xfrm>
            <a:off x="0" y="6462713"/>
            <a:ext cx="2262188" cy="249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dirty="0" err="1"/>
              <a:t>Lapage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20F95FF-ED55-4DFC-8716-672F8F2A3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21" y="2678721"/>
            <a:ext cx="4609681" cy="36333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13E1AA2-43DD-2B59-49E3-58F800F1C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729" y="2897763"/>
            <a:ext cx="6952271" cy="309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84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4EBB438-E454-D6F2-6D1F-184A3524FFDE}"/>
              </a:ext>
            </a:extLst>
          </p:cNvPr>
          <p:cNvSpPr/>
          <p:nvPr/>
        </p:nvSpPr>
        <p:spPr>
          <a:xfrm>
            <a:off x="9178456" y="2524782"/>
            <a:ext cx="3013544" cy="4063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50EDC1-DCBA-1509-027B-E8EA9187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Lien entre l'Age et la catégorie de livre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E73ED6D-7600-EB46-4D3C-5DC765FB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fr-FR" noProof="0" smtClean="0"/>
              <a:pPr rtl="0"/>
              <a:t>35</a:t>
            </a:fld>
            <a:endParaRPr lang="fr-FR" noProof="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7E3EFA-E4D2-453D-EE6D-EE44E6BF4BC6}"/>
              </a:ext>
            </a:extLst>
          </p:cNvPr>
          <p:cNvSpPr txBox="1"/>
          <p:nvPr/>
        </p:nvSpPr>
        <p:spPr>
          <a:xfrm>
            <a:off x="253721" y="1878451"/>
            <a:ext cx="8287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dirty="0"/>
              <a:t>=&gt; Comparaison des trois catégories de livre en fonction de l'Age du client??</a:t>
            </a:r>
          </a:p>
        </p:txBody>
      </p:sp>
      <p:sp>
        <p:nvSpPr>
          <p:cNvPr id="14" name="Espace réservé du contenu 9">
            <a:extLst>
              <a:ext uri="{FF2B5EF4-FFF2-40B4-BE49-F238E27FC236}">
                <a16:creationId xmlns:a16="http://schemas.microsoft.com/office/drawing/2014/main" id="{69ABC65F-51AD-8B3C-C232-E9D00C2F4449}"/>
              </a:ext>
            </a:extLst>
          </p:cNvPr>
          <p:cNvSpPr txBox="1">
            <a:spLocks/>
          </p:cNvSpPr>
          <p:nvPr/>
        </p:nvSpPr>
        <p:spPr>
          <a:xfrm>
            <a:off x="0" y="6462713"/>
            <a:ext cx="2262188" cy="249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dirty="0" err="1"/>
              <a:t>Lapage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5DA50F-5600-14FA-4A14-9AA826391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823" y="2474335"/>
            <a:ext cx="4590421" cy="376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435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4EBB438-E454-D6F2-6D1F-184A3524FFDE}"/>
              </a:ext>
            </a:extLst>
          </p:cNvPr>
          <p:cNvSpPr/>
          <p:nvPr/>
        </p:nvSpPr>
        <p:spPr>
          <a:xfrm>
            <a:off x="9178456" y="2524782"/>
            <a:ext cx="3013544" cy="4063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50EDC1-DCBA-1509-027B-E8EA9187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Lien entre l'Age et la catégorie de livre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E73ED6D-7600-EB46-4D3C-5DC765FB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BB047D-A6CD-43AB-96F0-683C726B586B}" type="slidenum">
              <a:rPr lang="fr-FR" noProof="0" smtClean="0"/>
              <a:pPr rtl="0"/>
              <a:t>36</a:t>
            </a:fld>
            <a:endParaRPr lang="fr-FR" noProof="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7E3EFA-E4D2-453D-EE6D-EE44E6BF4BC6}"/>
              </a:ext>
            </a:extLst>
          </p:cNvPr>
          <p:cNvSpPr txBox="1"/>
          <p:nvPr/>
        </p:nvSpPr>
        <p:spPr>
          <a:xfrm>
            <a:off x="253721" y="1878451"/>
            <a:ext cx="8287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dirty="0"/>
              <a:t>Pour le test de </a:t>
            </a:r>
            <a:r>
              <a:rPr lang="fr-FR" dirty="0" err="1">
                <a:hlinkClick r:id="rId3"/>
              </a:rPr>
              <a:t>Kruskal</a:t>
            </a:r>
            <a:r>
              <a:rPr lang="fr-FR" dirty="0">
                <a:hlinkClick r:id="rId3"/>
              </a:rPr>
              <a:t>-Wallis</a:t>
            </a:r>
            <a:r>
              <a:rPr lang="fr-FR" dirty="0"/>
              <a:t> : ( 1 variable quantitative et 1 variable qualitative )</a:t>
            </a:r>
          </a:p>
        </p:txBody>
      </p:sp>
      <p:sp>
        <p:nvSpPr>
          <p:cNvPr id="14" name="Espace réservé du contenu 9">
            <a:extLst>
              <a:ext uri="{FF2B5EF4-FFF2-40B4-BE49-F238E27FC236}">
                <a16:creationId xmlns:a16="http://schemas.microsoft.com/office/drawing/2014/main" id="{69ABC65F-51AD-8B3C-C232-E9D00C2F4449}"/>
              </a:ext>
            </a:extLst>
          </p:cNvPr>
          <p:cNvSpPr txBox="1">
            <a:spLocks/>
          </p:cNvSpPr>
          <p:nvPr/>
        </p:nvSpPr>
        <p:spPr>
          <a:xfrm>
            <a:off x="0" y="6462713"/>
            <a:ext cx="2262188" cy="249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dirty="0" err="1"/>
              <a:t>Lapage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302291B-4E40-128F-BB29-378803963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13" y="2767177"/>
            <a:ext cx="4163550" cy="318760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8223600-631D-E7AB-7386-A7CBA0690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557" y="2770058"/>
            <a:ext cx="7720444" cy="318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41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DD519AC-7392-4C53-9E3F-08F1208B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2800" dirty="0"/>
              <a:t>Merci</a:t>
            </a:r>
          </a:p>
        </p:txBody>
      </p:sp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89717C68-18C3-45C5-BA8E-9AC997074ED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7743" r="17743"/>
          <a:stretch>
            <a:fillRect/>
          </a:stretch>
        </p:blipFill>
        <p:spPr/>
      </p:pic>
      <p:sp>
        <p:nvSpPr>
          <p:cNvPr id="8" name="Sous-titre 7">
            <a:extLst>
              <a:ext uri="{FF2B5EF4-FFF2-40B4-BE49-F238E27FC236}">
                <a16:creationId xmlns:a16="http://schemas.microsoft.com/office/drawing/2014/main" id="{9A294210-0A3A-40B7-8019-FDFD9DA759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mickaelestbocquet@gmail.com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58C824B-207C-4DAA-B6C2-12F1BC027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415" y="145056"/>
            <a:ext cx="3905795" cy="1648055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E1DFF0-FF34-BCD9-B9FB-E750AA9146E0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>
                <a:hlinkClick r:id="rId5"/>
              </a:rPr>
              <a:t>Analysez les ventes d'une librairie avec R ou python(1).pptx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404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1339B1-8106-0699-ACBE-52A0E7AF6D4D}"/>
              </a:ext>
            </a:extLst>
          </p:cNvPr>
          <p:cNvSpPr/>
          <p:nvPr/>
        </p:nvSpPr>
        <p:spPr>
          <a:xfrm>
            <a:off x="9178456" y="2472855"/>
            <a:ext cx="3013544" cy="4063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959737-6B13-46AD-93F6-FE801BC7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Nettoyage des données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278B5B-9720-4024-9F7A-8708A62D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fr-FR" smtClean="0"/>
              <a:pPr rtl="0"/>
              <a:t>4</a:t>
            </a:fld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0F790F4A-2237-4C80-9628-48AC69754F0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6462713"/>
            <a:ext cx="2262188" cy="249237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fr-FR" dirty="0" err="1"/>
              <a:t>Lapage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360854-CC59-67A7-8D00-A627294D83F6}"/>
              </a:ext>
            </a:extLst>
          </p:cNvPr>
          <p:cNvSpPr txBox="1"/>
          <p:nvPr/>
        </p:nvSpPr>
        <p:spPr>
          <a:xfrm>
            <a:off x="533400" y="2000249"/>
            <a:ext cx="10267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Vérification des doublons,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Suppression des données,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Conversion de date en </a:t>
            </a:r>
            <a:r>
              <a:rPr lang="fr-FR" dirty="0" err="1"/>
              <a:t>datetime</a:t>
            </a:r>
            <a:r>
              <a:rPr lang="fr-FR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Ajout des valeurs manquantes en utilisant la médiane,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Ajout de certaines variables pour l’analyse suivantes (panier moyen, montant achat, etc…)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59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1339B1-8106-0699-ACBE-52A0E7AF6D4D}"/>
              </a:ext>
            </a:extLst>
          </p:cNvPr>
          <p:cNvSpPr/>
          <p:nvPr/>
        </p:nvSpPr>
        <p:spPr>
          <a:xfrm>
            <a:off x="9178456" y="2472855"/>
            <a:ext cx="3013544" cy="4063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959737-6B13-46AD-93F6-FE801BC7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Evolution du chiffre d’affaire sur la période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278B5B-9720-4024-9F7A-8708A62D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fr-FR" smtClean="0"/>
              <a:pPr rtl="0"/>
              <a:t>5</a:t>
            </a:fld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0F790F4A-2237-4C80-9628-48AC69754F0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6462713"/>
            <a:ext cx="2262188" cy="249237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fr-FR" dirty="0" err="1"/>
              <a:t>Lapage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A1248D1-0866-5CBC-695C-F572732C8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881" y="1657978"/>
            <a:ext cx="7448238" cy="462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31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8F1AC6-FB8A-41D4-0674-0AA4EBD21C44}"/>
              </a:ext>
            </a:extLst>
          </p:cNvPr>
          <p:cNvSpPr/>
          <p:nvPr/>
        </p:nvSpPr>
        <p:spPr>
          <a:xfrm>
            <a:off x="9178456" y="2472855"/>
            <a:ext cx="3013544" cy="4063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959737-6B13-46AD-93F6-FE801BC7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Top et flop des 10 livres vendus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278B5B-9720-4024-9F7A-8708A62D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fr-FR" smtClean="0"/>
              <a:pPr rtl="0"/>
              <a:t>6</a:t>
            </a:fld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0F790F4A-2237-4C80-9628-48AC69754F0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6462713"/>
            <a:ext cx="2262188" cy="249237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fr-FR" dirty="0" err="1"/>
              <a:t>Lapage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E37EA6-07A9-277F-9F60-FB9A15F89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94" y="1959428"/>
            <a:ext cx="5627588" cy="424705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582E7B0-04E4-C9AA-58B1-9D2B82048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984" y="1959428"/>
            <a:ext cx="5470793" cy="429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5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8F1AC6-FB8A-41D4-0674-0AA4EBD21C44}"/>
              </a:ext>
            </a:extLst>
          </p:cNvPr>
          <p:cNvSpPr/>
          <p:nvPr/>
        </p:nvSpPr>
        <p:spPr>
          <a:xfrm>
            <a:off x="9178456" y="2472855"/>
            <a:ext cx="3013544" cy="4063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959737-6B13-46AD-93F6-FE801BC7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Le prix des livres par catégorie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278B5B-9720-4024-9F7A-8708A62D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fr-FR" smtClean="0"/>
              <a:pPr rtl="0"/>
              <a:t>7</a:t>
            </a:fld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0F790F4A-2237-4C80-9628-48AC69754F0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6462713"/>
            <a:ext cx="2262188" cy="249237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fr-FR" dirty="0" err="1"/>
              <a:t>Lapage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810A3F9-2D20-E2DF-E201-2711DC25E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309" y="1792771"/>
            <a:ext cx="7124655" cy="466994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D3BF52A-AFFB-2A89-B8F3-FD9397121CDD}"/>
              </a:ext>
            </a:extLst>
          </p:cNvPr>
          <p:cNvSpPr txBox="1"/>
          <p:nvPr/>
        </p:nvSpPr>
        <p:spPr>
          <a:xfrm>
            <a:off x="695617" y="2811461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/>
              <a:t>=&gt; 3 catégories de livres</a:t>
            </a:r>
          </a:p>
        </p:txBody>
      </p:sp>
      <p:sp>
        <p:nvSpPr>
          <p:cNvPr id="12" name="Légende : encadrée 11">
            <a:extLst>
              <a:ext uri="{FF2B5EF4-FFF2-40B4-BE49-F238E27FC236}">
                <a16:creationId xmlns:a16="http://schemas.microsoft.com/office/drawing/2014/main" id="{D5859FF9-BDF1-C034-0E5B-8BF5A866BE9B}"/>
              </a:ext>
            </a:extLst>
          </p:cNvPr>
          <p:cNvSpPr/>
          <p:nvPr/>
        </p:nvSpPr>
        <p:spPr>
          <a:xfrm>
            <a:off x="2249164" y="4359201"/>
            <a:ext cx="1933609" cy="453589"/>
          </a:xfrm>
          <a:prstGeom prst="borderCallout1">
            <a:avLst>
              <a:gd name="adj1" fmla="val 5959"/>
              <a:gd name="adj2" fmla="val 99919"/>
              <a:gd name="adj3" fmla="val -23546"/>
              <a:gd name="adj4" fmla="val 143202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Min</a:t>
            </a:r>
          </a:p>
        </p:txBody>
      </p:sp>
      <p:sp>
        <p:nvSpPr>
          <p:cNvPr id="13" name="Légende : encadrée 12">
            <a:extLst>
              <a:ext uri="{FF2B5EF4-FFF2-40B4-BE49-F238E27FC236}">
                <a16:creationId xmlns:a16="http://schemas.microsoft.com/office/drawing/2014/main" id="{50F91166-7658-32CE-C4CE-81A7EB5BA3BF}"/>
              </a:ext>
            </a:extLst>
          </p:cNvPr>
          <p:cNvSpPr/>
          <p:nvPr/>
        </p:nvSpPr>
        <p:spPr>
          <a:xfrm>
            <a:off x="8118579" y="2975411"/>
            <a:ext cx="1933609" cy="453589"/>
          </a:xfrm>
          <a:prstGeom prst="borderCallout1">
            <a:avLst>
              <a:gd name="adj1" fmla="val 96470"/>
              <a:gd name="adj2" fmla="val 31"/>
              <a:gd name="adj3" fmla="val 206845"/>
              <a:gd name="adj4" fmla="val -46440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Max</a:t>
            </a:r>
          </a:p>
        </p:txBody>
      </p:sp>
      <p:sp>
        <p:nvSpPr>
          <p:cNvPr id="14" name="Légende : encadrée 13">
            <a:extLst>
              <a:ext uri="{FF2B5EF4-FFF2-40B4-BE49-F238E27FC236}">
                <a16:creationId xmlns:a16="http://schemas.microsoft.com/office/drawing/2014/main" id="{4133B5E2-9B05-2993-F4D0-C6841C1AF386}"/>
              </a:ext>
            </a:extLst>
          </p:cNvPr>
          <p:cNvSpPr/>
          <p:nvPr/>
        </p:nvSpPr>
        <p:spPr>
          <a:xfrm>
            <a:off x="2249164" y="5077909"/>
            <a:ext cx="1933609" cy="453589"/>
          </a:xfrm>
          <a:prstGeom prst="borderCallout1">
            <a:avLst>
              <a:gd name="adj1" fmla="val 73842"/>
              <a:gd name="adj2" fmla="val 99919"/>
              <a:gd name="adj3" fmla="val -109943"/>
              <a:gd name="adj4" fmla="val 195800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Médiane</a:t>
            </a:r>
          </a:p>
        </p:txBody>
      </p:sp>
    </p:spTree>
    <p:extLst>
      <p:ext uri="{BB962C8B-B14F-4D97-AF65-F5344CB8AC3E}">
        <p14:creationId xmlns:p14="http://schemas.microsoft.com/office/powerpoint/2010/main" val="2951723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8F1AC6-FB8A-41D4-0674-0AA4EBD21C44}"/>
              </a:ext>
            </a:extLst>
          </p:cNvPr>
          <p:cNvSpPr/>
          <p:nvPr/>
        </p:nvSpPr>
        <p:spPr>
          <a:xfrm>
            <a:off x="9178456" y="2472855"/>
            <a:ext cx="3013544" cy="4063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959737-6B13-46AD-93F6-FE801BC7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Proportion du chiffre d’affaire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278B5B-9720-4024-9F7A-8708A62D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fr-FR" smtClean="0"/>
              <a:pPr rtl="0"/>
              <a:t>8</a:t>
            </a:fld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0F790F4A-2237-4C80-9628-48AC69754F0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6462713"/>
            <a:ext cx="2262188" cy="249237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fr-FR" dirty="0" err="1"/>
              <a:t>Lapage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163F7E1-6D1A-E905-B334-193C745B3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66" y="2109457"/>
            <a:ext cx="4509328" cy="41960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2833D20-5B1D-FE1B-714B-A93396EF7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406" y="2109456"/>
            <a:ext cx="4883133" cy="460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6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8F1AC6-FB8A-41D4-0674-0AA4EBD21C44}"/>
              </a:ext>
            </a:extLst>
          </p:cNvPr>
          <p:cNvSpPr/>
          <p:nvPr/>
        </p:nvSpPr>
        <p:spPr>
          <a:xfrm>
            <a:off x="9178456" y="2399596"/>
            <a:ext cx="3013544" cy="4063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959737-6B13-46AD-93F6-FE801BC7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fr-FR" sz="3200" dirty="0"/>
              <a:t>Top 10 du Chiffre d’affaire par client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278B5B-9720-4024-9F7A-8708A62D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8BB047D-A6CD-43AB-96F0-683C726B586B}" type="slidenum">
              <a:rPr lang="fr-FR" smtClean="0"/>
              <a:pPr rtl="0"/>
              <a:t>9</a:t>
            </a:fld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0F790F4A-2237-4C80-9628-48AC69754F0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6462713"/>
            <a:ext cx="2262188" cy="249237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fr-FR" dirty="0" err="1"/>
              <a:t>Lapage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4F4F4BF-92B3-91AD-E6C9-76B384E80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16" y="1789035"/>
            <a:ext cx="5561523" cy="437527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F8779A8-9AB4-1793-428F-90F959D9E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878" y="1795135"/>
            <a:ext cx="5484539" cy="436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133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34308092_TF33468121.potx" id="{08873370-8F22-44EF-9693-D38B02798A68}" vid="{32DDEFDF-3A3D-4655-B329-A6C8236D0FB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0CE401-796E-4493-905E-4DDA5AF62AB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D46D58D-B27D-4B23-AEA1-AE974AB622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949B46-24C4-420B-AB49-DDC88FEB99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1435</Words>
  <Application>Microsoft Office PowerPoint</Application>
  <PresentationFormat>Grand écran</PresentationFormat>
  <Paragraphs>303</Paragraphs>
  <Slides>37</Slides>
  <Notes>35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1" baseType="lpstr">
      <vt:lpstr>Arial</vt:lpstr>
      <vt:lpstr>Calibri</vt:lpstr>
      <vt:lpstr>gg sans</vt:lpstr>
      <vt:lpstr>Thème Office</vt:lpstr>
      <vt:lpstr>Analysez les ventes d'une librairie avec Python </vt:lpstr>
      <vt:lpstr>SOMMAIRE</vt:lpstr>
      <vt:lpstr>Exploration</vt:lpstr>
      <vt:lpstr>Nettoyage des données</vt:lpstr>
      <vt:lpstr>Evolution du chiffre d’affaire sur la période</vt:lpstr>
      <vt:lpstr>Top et flop des 10 livres vendus</vt:lpstr>
      <vt:lpstr>Le prix des livres par catégorie </vt:lpstr>
      <vt:lpstr>Proportion du chiffre d’affaire</vt:lpstr>
      <vt:lpstr>Top 10 du Chiffre d’affaire par client</vt:lpstr>
      <vt:lpstr>Etudes des 4 clients professionnels</vt:lpstr>
      <vt:lpstr>Analyse des catégories</vt:lpstr>
      <vt:lpstr>Intérêt du client pro par rapport au catégorie</vt:lpstr>
      <vt:lpstr>Intérêt du client pro par rapport au catégorie</vt:lpstr>
      <vt:lpstr>Client : C_1609 et C_6714 </vt:lpstr>
      <vt:lpstr>Client : C_3454</vt:lpstr>
      <vt:lpstr>Client : C_4958</vt:lpstr>
      <vt:lpstr>Inégalité entre les clients totals</vt:lpstr>
      <vt:lpstr>Etudes des clients particuliers</vt:lpstr>
      <vt:lpstr>Evolution du chiffre d’affaire sur la période</vt:lpstr>
      <vt:lpstr>Le nombre d’hommes et de femmes est presque identiques</vt:lpstr>
      <vt:lpstr>Nombre de transactions H/F identiques</vt:lpstr>
      <vt:lpstr>Inégalité entre les clients</vt:lpstr>
      <vt:lpstr>Inégalité entre les clients</vt:lpstr>
      <vt:lpstr>Les tests statistiques</vt:lpstr>
      <vt:lpstr>hypothèse nulle ou hypothèse alternative</vt:lpstr>
      <vt:lpstr>La P-Value</vt:lpstr>
      <vt:lpstr>Lien entre le SEXE ET Catégorie de livres</vt:lpstr>
      <vt:lpstr>Lien entre le SEXE ET Catégorie de livres</vt:lpstr>
      <vt:lpstr>Lien entre l'Age et le montant total d’achat</vt:lpstr>
      <vt:lpstr>Lien entre l'Age et le montant total d’achat</vt:lpstr>
      <vt:lpstr>Lien entre l'Age et la fréquence d’achat</vt:lpstr>
      <vt:lpstr>Lien entre l'Age et la fréquence d’achat</vt:lpstr>
      <vt:lpstr>Lien entre l'Age et le panier moyen</vt:lpstr>
      <vt:lpstr>Lien entre l'Age et le panier moyen</vt:lpstr>
      <vt:lpstr>Lien entre l'Age et la catégorie de livre</vt:lpstr>
      <vt:lpstr>Lien entre l'Age et la catégorie de livre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2023-08-24T08:02:23Z</dcterms:created>
  <dcterms:modified xsi:type="dcterms:W3CDTF">2023-09-26T16:46:16Z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