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DCCC"/>
    <a:srgbClr val="B538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Style foncé 2 - Accentuation 1/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Style à thème 2 - Accentuation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Style moye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/>
    <p:restoredTop sz="97030"/>
  </p:normalViewPr>
  <p:slideViewPr>
    <p:cSldViewPr snapToGrid="0" snapToObjects="1">
      <p:cViewPr>
        <p:scale>
          <a:sx n="70" d="100"/>
          <a:sy n="70" d="100"/>
        </p:scale>
        <p:origin x="928" y="-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83E9D-F618-274F-801B-B69F97934BDC}" type="datetimeFigureOut">
              <a:rPr lang="fr-FR" smtClean="0"/>
              <a:t>25/08/2022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74FFED3-8749-3D40-8358-7102353F68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3508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83E9D-F618-274F-801B-B69F97934BDC}" type="datetimeFigureOut">
              <a:rPr lang="fr-FR" smtClean="0"/>
              <a:t>25/08/2022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74FFED3-8749-3D40-8358-7102353F68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044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83E9D-F618-274F-801B-B69F97934BDC}" type="datetimeFigureOut">
              <a:rPr lang="fr-FR" smtClean="0"/>
              <a:t>25/08/2022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74FFED3-8749-3D40-8358-7102353F68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583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83E9D-F618-274F-801B-B69F97934BDC}" type="datetimeFigureOut">
              <a:rPr lang="fr-FR" smtClean="0"/>
              <a:t>25/08/2022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74FFED3-8749-3D40-8358-7102353F6817}" type="slidenum">
              <a:rPr lang="fr-FR" smtClean="0"/>
              <a:t>‹N°›</a:t>
            </a:fld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5168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83E9D-F618-274F-801B-B69F97934BDC}" type="datetimeFigureOut">
              <a:rPr lang="fr-FR" smtClean="0"/>
              <a:t>25/08/2022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74FFED3-8749-3D40-8358-7102353F68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2461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83E9D-F618-274F-801B-B69F97934BDC}" type="datetimeFigureOut">
              <a:rPr lang="fr-FR" smtClean="0"/>
              <a:t>25/08/2022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FED3-8749-3D40-8358-7102353F68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2255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83E9D-F618-274F-801B-B69F97934BDC}" type="datetimeFigureOut">
              <a:rPr lang="fr-FR" smtClean="0"/>
              <a:t>25/08/2022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FED3-8749-3D40-8358-7102353F68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0265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83E9D-F618-274F-801B-B69F97934BDC}" type="datetimeFigureOut">
              <a:rPr lang="fr-FR" smtClean="0"/>
              <a:t>25/08/2022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FED3-8749-3D40-8358-7102353F68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23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C383E9D-F618-274F-801B-B69F97934BDC}" type="datetimeFigureOut">
              <a:rPr lang="fr-FR" smtClean="0"/>
              <a:t>25/08/2022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74FFED3-8749-3D40-8358-7102353F68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8560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83E9D-F618-274F-801B-B69F97934BDC}" type="datetimeFigureOut">
              <a:rPr lang="fr-FR" smtClean="0"/>
              <a:t>25/08/2022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FED3-8749-3D40-8358-7102353F68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9915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83E9D-F618-274F-801B-B69F97934BDC}" type="datetimeFigureOut">
              <a:rPr lang="fr-FR" smtClean="0"/>
              <a:t>25/08/2022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74FFED3-8749-3D40-8358-7102353F68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084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83E9D-F618-274F-801B-B69F97934BDC}" type="datetimeFigureOut">
              <a:rPr lang="fr-FR" smtClean="0"/>
              <a:t>25/08/2022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FED3-8749-3D40-8358-7102353F68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6724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83E9D-F618-274F-801B-B69F97934BDC}" type="datetimeFigureOut">
              <a:rPr lang="fr-FR" smtClean="0"/>
              <a:t>25/08/2022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FED3-8749-3D40-8358-7102353F68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5778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83E9D-F618-274F-801B-B69F97934BDC}" type="datetimeFigureOut">
              <a:rPr lang="fr-FR" smtClean="0"/>
              <a:t>25/08/2022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FED3-8749-3D40-8358-7102353F68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1955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83E9D-F618-274F-801B-B69F97934BDC}" type="datetimeFigureOut">
              <a:rPr lang="fr-FR" smtClean="0"/>
              <a:t>25/08/2022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FED3-8749-3D40-8358-7102353F68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4490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83E9D-F618-274F-801B-B69F97934BDC}" type="datetimeFigureOut">
              <a:rPr lang="fr-FR" smtClean="0"/>
              <a:t>25/08/2022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FED3-8749-3D40-8358-7102353F68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963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83E9D-F618-274F-801B-B69F97934BDC}" type="datetimeFigureOut">
              <a:rPr lang="fr-FR" smtClean="0"/>
              <a:t>25/08/2022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FED3-8749-3D40-8358-7102353F68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6485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83E9D-F618-274F-801B-B69F97934BDC}" type="datetimeFigureOut">
              <a:rPr lang="fr-FR" smtClean="0"/>
              <a:t>25/08/2022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FFED3-8749-3D40-8358-7102353F68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84164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FE0C671A-F44D-36A9-6AAC-A052093E4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201756"/>
              </p:ext>
            </p:extLst>
          </p:nvPr>
        </p:nvGraphicFramePr>
        <p:xfrm>
          <a:off x="-6539948" y="2"/>
          <a:ext cx="28624697" cy="13096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2957">
                  <a:extLst>
                    <a:ext uri="{9D8B030D-6E8A-4147-A177-3AD203B41FA5}">
                      <a16:colId xmlns:a16="http://schemas.microsoft.com/office/drawing/2014/main" val="3942542456"/>
                    </a:ext>
                  </a:extLst>
                </a:gridCol>
                <a:gridCol w="11529392">
                  <a:extLst>
                    <a:ext uri="{9D8B030D-6E8A-4147-A177-3AD203B41FA5}">
                      <a16:colId xmlns:a16="http://schemas.microsoft.com/office/drawing/2014/main" val="2570774329"/>
                    </a:ext>
                  </a:extLst>
                </a:gridCol>
                <a:gridCol w="7156174">
                  <a:extLst>
                    <a:ext uri="{9D8B030D-6E8A-4147-A177-3AD203B41FA5}">
                      <a16:colId xmlns:a16="http://schemas.microsoft.com/office/drawing/2014/main" val="149763498"/>
                    </a:ext>
                  </a:extLst>
                </a:gridCol>
                <a:gridCol w="7156174">
                  <a:extLst>
                    <a:ext uri="{9D8B030D-6E8A-4147-A177-3AD203B41FA5}">
                      <a16:colId xmlns:a16="http://schemas.microsoft.com/office/drawing/2014/main" val="1030424750"/>
                    </a:ext>
                  </a:extLst>
                </a:gridCol>
              </a:tblGrid>
              <a:tr h="609094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38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dirty="0"/>
                        <a:t>Méthode Agile</a:t>
                      </a:r>
                    </a:p>
                    <a:p>
                      <a:endParaRPr lang="fr-FR" sz="2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38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dirty="0"/>
                        <a:t>Méthode en Cascade</a:t>
                      </a:r>
                    </a:p>
                    <a:p>
                      <a:endParaRPr lang="fr-FR" sz="2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38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dirty="0"/>
                        <a:t>Cycle en V</a:t>
                      </a:r>
                    </a:p>
                    <a:p>
                      <a:endParaRPr lang="fr-FR" sz="2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3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666484"/>
                  </a:ext>
                </a:extLst>
              </a:tr>
              <a:tr h="128625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b="1" dirty="0">
                          <a:solidFill>
                            <a:schemeClr val="tx1"/>
                          </a:solidFill>
                        </a:rPr>
                        <a:t>Principes clés</a:t>
                      </a:r>
                    </a:p>
                    <a:p>
                      <a:endParaRPr lang="fr-FR" sz="2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3817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fr-FR" sz="2000" kern="1200" dirty="0">
                          <a:solidFill>
                            <a:schemeClr val="dk1"/>
                          </a:solidFill>
                          <a:effectLst/>
                        </a:rPr>
                        <a:t>L'équipe, soit des individus et des interactions, plutôt que des processus et des outils</a:t>
                      </a:r>
                    </a:p>
                    <a:p>
                      <a:r>
                        <a:rPr lang="fr-FR" sz="2000" kern="1200" dirty="0">
                          <a:solidFill>
                            <a:schemeClr val="dk1"/>
                          </a:solidFill>
                          <a:effectLst/>
                        </a:rPr>
                        <a:t> </a:t>
                      </a:r>
                    </a:p>
                    <a:p>
                      <a:r>
                        <a:rPr lang="fr-FR" sz="2000" kern="1200" dirty="0">
                          <a:solidFill>
                            <a:schemeClr val="dk1"/>
                          </a:solidFill>
                          <a:effectLst/>
                        </a:rPr>
                        <a:t>L’application, c'est-à-dire des fonctionnalités opérationnelles plutôt que de la documentation exhaustive</a:t>
                      </a:r>
                    </a:p>
                    <a:p>
                      <a:r>
                        <a:rPr lang="fr-FR" sz="2000" kern="1200" dirty="0">
                          <a:solidFill>
                            <a:schemeClr val="dk1"/>
                          </a:solidFill>
                          <a:effectLst/>
                        </a:rPr>
                        <a:t> </a:t>
                      </a:r>
                    </a:p>
                    <a:p>
                      <a:r>
                        <a:rPr lang="fr-FR" sz="2000" kern="1200" dirty="0">
                          <a:solidFill>
                            <a:schemeClr val="dk1"/>
                          </a:solidFill>
                          <a:effectLst/>
                        </a:rPr>
                        <a:t>La collaboration avec le client, plutôt que la contractualisation des relations</a:t>
                      </a:r>
                    </a:p>
                    <a:p>
                      <a:r>
                        <a:rPr lang="fr-FR" sz="2000" kern="1200" dirty="0">
                          <a:solidFill>
                            <a:schemeClr val="dk1"/>
                          </a:solidFill>
                          <a:effectLst/>
                        </a:rPr>
                        <a:t> </a:t>
                      </a:r>
                    </a:p>
                    <a:p>
                      <a:r>
                        <a:rPr lang="fr-FR" sz="2000" kern="1200" dirty="0">
                          <a:solidFill>
                            <a:schemeClr val="dk1"/>
                          </a:solidFill>
                          <a:effectLst/>
                        </a:rPr>
                        <a:t>L’acceptation du changement, plutôt que le suivi d'un plan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fr-FR" sz="2000" kern="1200" dirty="0">
                          <a:solidFill>
                            <a:schemeClr val="dk1"/>
                          </a:solidFill>
                          <a:effectLst/>
                        </a:rPr>
                        <a:t>La livraison des livrables se fait à une date précise et est définie lors du cadrage du projet</a:t>
                      </a:r>
                    </a:p>
                    <a:p>
                      <a:endParaRPr lang="fr-FR" sz="20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r>
                        <a:rPr lang="fr-FR" sz="2000" kern="1200" dirty="0">
                          <a:solidFill>
                            <a:schemeClr val="dk1"/>
                          </a:solidFill>
                          <a:effectLst/>
                        </a:rPr>
                        <a:t>Une phase ne peut commencer que si la précédente est terminée</a:t>
                      </a:r>
                    </a:p>
                    <a:p>
                      <a:endParaRPr lang="fr-FR" sz="2000" kern="1200" dirty="0">
                        <a:solidFill>
                          <a:schemeClr val="dk1"/>
                        </a:solidFill>
                        <a:effectLst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 sz="2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331034"/>
                  </a:ext>
                </a:extLst>
              </a:tr>
              <a:tr h="1530094">
                <a:tc vMerge="1">
                  <a:txBody>
                    <a:bodyPr/>
                    <a:lstStyle/>
                    <a:p>
                      <a:endParaRPr lang="fr-FR" sz="2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381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sz="2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>
                          <a:solidFill>
                            <a:schemeClr val="dk1"/>
                          </a:solidFill>
                          <a:effectLst/>
                        </a:rPr>
                        <a:t>La production des livrables définis au tout début du projet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/>
                        <a:t>Chaque partie de la phase ascendante fait écho à chacune de la partie descendante (la phase ascendante est là pour valider la phase descendante)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7069287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b="1" dirty="0">
                          <a:solidFill>
                            <a:schemeClr val="tx1"/>
                          </a:solidFill>
                        </a:rPr>
                        <a:t>Avantages</a:t>
                      </a:r>
                    </a:p>
                    <a:p>
                      <a:endParaRPr lang="fr-FR" sz="2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3817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fr-FR" sz="2000" kern="1200" dirty="0">
                          <a:solidFill>
                            <a:schemeClr val="dk1"/>
                          </a:solidFill>
                          <a:effectLst/>
                        </a:rPr>
                        <a:t>Flexibilité</a:t>
                      </a:r>
                    </a:p>
                    <a:p>
                      <a:r>
                        <a:rPr lang="fr-FR" sz="2000" kern="1200" dirty="0">
                          <a:solidFill>
                            <a:schemeClr val="dk1"/>
                          </a:solidFill>
                          <a:effectLst/>
                        </a:rPr>
                        <a:t> </a:t>
                      </a:r>
                    </a:p>
                    <a:p>
                      <a:r>
                        <a:rPr lang="fr-FR" sz="2000" kern="1200" dirty="0">
                          <a:solidFill>
                            <a:schemeClr val="dk1"/>
                          </a:solidFill>
                          <a:effectLst/>
                        </a:rPr>
                        <a:t>Collaboration et communication fréquente avec le client</a:t>
                      </a:r>
                    </a:p>
                    <a:p>
                      <a:r>
                        <a:rPr lang="fr-FR" sz="2000" kern="1200" dirty="0">
                          <a:solidFill>
                            <a:schemeClr val="dk1"/>
                          </a:solidFill>
                          <a:effectLst/>
                        </a:rPr>
                        <a:t> </a:t>
                      </a:r>
                    </a:p>
                    <a:p>
                      <a:r>
                        <a:rPr lang="fr-FR" sz="2000" kern="1200" dirty="0">
                          <a:solidFill>
                            <a:schemeClr val="dk1"/>
                          </a:solidFill>
                          <a:effectLst/>
                        </a:rPr>
                        <a:t>Meilleure visibilité du client sur le projet</a:t>
                      </a:r>
                    </a:p>
                    <a:p>
                      <a:r>
                        <a:rPr lang="fr-FR" sz="2000" kern="1200" dirty="0">
                          <a:solidFill>
                            <a:schemeClr val="dk1"/>
                          </a:solidFill>
                          <a:effectLst/>
                        </a:rPr>
                        <a:t> </a:t>
                      </a:r>
                    </a:p>
                    <a:p>
                      <a:r>
                        <a:rPr lang="fr-FR" sz="2000" kern="1200" dirty="0">
                          <a:solidFill>
                            <a:schemeClr val="dk1"/>
                          </a:solidFill>
                          <a:effectLst/>
                        </a:rPr>
                        <a:t>Le client peut changer de direction s’il le souhaite</a:t>
                      </a:r>
                    </a:p>
                    <a:p>
                      <a:r>
                        <a:rPr lang="fr-FR" sz="2000" kern="1200" dirty="0">
                          <a:solidFill>
                            <a:schemeClr val="dk1"/>
                          </a:solidFill>
                          <a:effectLst/>
                        </a:rPr>
                        <a:t> </a:t>
                      </a:r>
                    </a:p>
                    <a:p>
                      <a:r>
                        <a:rPr lang="fr-FR" sz="2000" kern="1200" dirty="0">
                          <a:solidFill>
                            <a:schemeClr val="dk1"/>
                          </a:solidFill>
                          <a:effectLst/>
                        </a:rPr>
                        <a:t>Maîtrise des coûts</a:t>
                      </a:r>
                      <a:r>
                        <a:rPr lang="fr-FR" sz="2000" dirty="0">
                          <a:effectLst/>
                        </a:rPr>
                        <a:t> </a:t>
                      </a:r>
                      <a:endParaRPr lang="fr-FR" sz="2000" dirty="0"/>
                    </a:p>
                    <a:p>
                      <a:endParaRPr lang="fr-FR" sz="2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CCC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fr-FR" sz="2000" dirty="0"/>
                        <a:t>Une documentation solide (étapes clairement définies)</a:t>
                      </a:r>
                    </a:p>
                    <a:p>
                      <a:endParaRPr lang="fr-FR" sz="2000" dirty="0"/>
                    </a:p>
                    <a:p>
                      <a:r>
                        <a:rPr lang="fr-FR" sz="2000" dirty="0"/>
                        <a:t>Estimation des coûts dès le début du projet</a:t>
                      </a:r>
                    </a:p>
                    <a:p>
                      <a:endParaRPr lang="fr-FR" sz="2000" dirty="0"/>
                    </a:p>
                    <a:p>
                      <a:r>
                        <a:rPr lang="fr-FR" sz="2000" dirty="0"/>
                        <a:t>Une structure ou les phases de projet sont clairement délimitées</a:t>
                      </a:r>
                    </a:p>
                    <a:p>
                      <a:endParaRPr lang="fr-FR" sz="2000" dirty="0"/>
                    </a:p>
                    <a:p>
                      <a:r>
                        <a:rPr lang="fr-FR" sz="2000" dirty="0"/>
                        <a:t>Evite les aller-retours incessants, comme tout est défini au préalable</a:t>
                      </a:r>
                    </a:p>
                    <a:p>
                      <a:endParaRPr lang="fr-FR" sz="2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836336"/>
                  </a:ext>
                </a:extLst>
              </a:tr>
              <a:tr h="2697418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/>
                        <a:t>Plus grande simplicité (processus continu) que dans le cycle en V (simultané)</a:t>
                      </a:r>
                    </a:p>
                    <a:p>
                      <a:endParaRPr lang="fr-FR" sz="2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/>
                        <a:t>Elaboration d’un plan de tests dès le début du projet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2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/>
                        <a:t>Qualité et fiabilité maximisés, risques minimisés, grâce aux nombreux tests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052189"/>
                  </a:ext>
                </a:extLst>
              </a:tr>
              <a:tr h="1653256">
                <a:tc rowSpan="2">
                  <a:txBody>
                    <a:bodyPr/>
                    <a:lstStyle/>
                    <a:p>
                      <a:r>
                        <a:rPr lang="fr-FR" sz="2800" b="1" dirty="0">
                          <a:solidFill>
                            <a:schemeClr val="tx1"/>
                          </a:solidFill>
                        </a:rPr>
                        <a:t>Inconvénients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3817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fr-FR" sz="2000" kern="1200" dirty="0">
                          <a:solidFill>
                            <a:schemeClr val="dk1"/>
                          </a:solidFill>
                          <a:effectLst/>
                        </a:rPr>
                        <a:t>Documentation maigre car le dialogue est privilégié</a:t>
                      </a:r>
                    </a:p>
                    <a:p>
                      <a:r>
                        <a:rPr lang="fr-FR" sz="2000" kern="1200" dirty="0">
                          <a:solidFill>
                            <a:schemeClr val="dk1"/>
                          </a:solidFill>
                          <a:effectLst/>
                        </a:rPr>
                        <a:t> </a:t>
                      </a:r>
                    </a:p>
                    <a:p>
                      <a:r>
                        <a:rPr lang="fr-FR" sz="2000" kern="1200" dirty="0">
                          <a:solidFill>
                            <a:schemeClr val="dk1"/>
                          </a:solidFill>
                          <a:effectLst/>
                        </a:rPr>
                        <a:t>Les clients doivent rester disponibles</a:t>
                      </a:r>
                    </a:p>
                    <a:p>
                      <a:r>
                        <a:rPr lang="fr-FR" sz="2000" kern="1200" dirty="0">
                          <a:solidFill>
                            <a:schemeClr val="dk1"/>
                          </a:solidFill>
                          <a:effectLst/>
                        </a:rPr>
                        <a:t> </a:t>
                      </a:r>
                    </a:p>
                    <a:p>
                      <a:r>
                        <a:rPr lang="fr-FR" sz="2000" kern="1200" dirty="0">
                          <a:solidFill>
                            <a:schemeClr val="dk1"/>
                          </a:solidFill>
                          <a:effectLst/>
                        </a:rPr>
                        <a:t>Pas adapté pour les entreprises aux structures hiérarchiques très fortes, à cause du fonctionnement collaboratif</a:t>
                      </a:r>
                    </a:p>
                    <a:p>
                      <a:r>
                        <a:rPr lang="fr-FR" sz="2000" kern="1200" dirty="0">
                          <a:solidFill>
                            <a:schemeClr val="dk1"/>
                          </a:solidFill>
                          <a:effectLst/>
                        </a:rPr>
                        <a:t> </a:t>
                      </a:r>
                    </a:p>
                    <a:p>
                      <a:r>
                        <a:rPr lang="fr-FR" sz="2000" kern="1200" dirty="0">
                          <a:solidFill>
                            <a:schemeClr val="dk1"/>
                          </a:solidFill>
                          <a:effectLst/>
                        </a:rPr>
                        <a:t>Malgré un bon contrôle des coûts, la vision du budget pour la totalité du projet est difficile</a:t>
                      </a:r>
                      <a:r>
                        <a:rPr lang="fr-FR" sz="2000" dirty="0">
                          <a:effectLst/>
                        </a:rPr>
                        <a:t> </a:t>
                      </a:r>
                    </a:p>
                    <a:p>
                      <a:endParaRPr lang="fr-FR" sz="2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C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/>
                        <a:t>Une bonne documentation peut également être lourd et fastidieux</a:t>
                      </a:r>
                    </a:p>
                    <a:p>
                      <a:endParaRPr lang="fr-FR" sz="2000" dirty="0"/>
                    </a:p>
                    <a:p>
                      <a:r>
                        <a:rPr lang="fr-FR" sz="2000" dirty="0"/>
                        <a:t>Si une des phases prend du retard, les prochaines aussi</a:t>
                      </a:r>
                    </a:p>
                    <a:p>
                      <a:endParaRPr lang="fr-FR" sz="2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0" kern="1200" dirty="0">
                          <a:solidFill>
                            <a:schemeClr val="dk1"/>
                          </a:solidFill>
                          <a:effectLst/>
                        </a:rPr>
                        <a:t>De par sa construction séquentielle et linéaire, le retour en arrière est difficile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2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180548"/>
                  </a:ext>
                </a:extLst>
              </a:tr>
              <a:tr h="783121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Les tests arrivent tardivement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Le processus étant plus complexe que la méthode en cascade, le cycle en V est plus coûteux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4183781"/>
                  </a:ext>
                </a:extLst>
              </a:tr>
              <a:tr h="12490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b="1" dirty="0">
                          <a:solidFill>
                            <a:schemeClr val="tx1"/>
                          </a:solidFill>
                        </a:rPr>
                        <a:t>Projets à proscrire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38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>
                          <a:solidFill>
                            <a:schemeClr val="dk1"/>
                          </a:solidFill>
                          <a:effectLst/>
                        </a:rPr>
                        <a:t>Les projets parfaitement bien cadrés dont l’échéance est bien définie, qui ne nécessite pas de personnalisations</a:t>
                      </a:r>
                      <a:r>
                        <a:rPr lang="fr-FR" sz="2000" dirty="0">
                          <a:effectLst/>
                        </a:rPr>
                        <a:t> </a:t>
                      </a:r>
                    </a:p>
                    <a:p>
                      <a:endParaRPr lang="fr-FR" sz="2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CCC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fr-FR" sz="2000" dirty="0"/>
                        <a:t>Ne pas appliquer la méthode en cascade ou le cycle en V dans le cas des projets ou le client fait des changements réguliers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631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627491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{7BCF8FB9-840B-EA4F-AFE5-4E25BB353D77}tf10001057</Template>
  <TotalTime>568</TotalTime>
  <Words>385</Words>
  <Application>Microsoft Macintosh PowerPoint</Application>
  <PresentationFormat>Grand écran</PresentationFormat>
  <Paragraphs>55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Trebuchet MS</vt:lpstr>
      <vt:lpstr>Berlin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Mickaël HORN</dc:creator>
  <cp:lastModifiedBy>Mickaël HORN</cp:lastModifiedBy>
  <cp:revision>9</cp:revision>
  <dcterms:created xsi:type="dcterms:W3CDTF">2022-07-19T17:33:02Z</dcterms:created>
  <dcterms:modified xsi:type="dcterms:W3CDTF">2022-08-25T07:22:14Z</dcterms:modified>
</cp:coreProperties>
</file>