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>
        <p:scale>
          <a:sx n="64" d="100"/>
          <a:sy n="64" d="100"/>
        </p:scale>
        <p:origin x="4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3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1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46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5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6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8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2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77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9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3E9D-F618-274F-801B-B69F97934BDC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FED3-8749-3D40-8358-7102353F6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41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EFB22A5-2925-5697-7703-22797DE57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26962"/>
              </p:ext>
            </p:extLst>
          </p:nvPr>
        </p:nvGraphicFramePr>
        <p:xfrm>
          <a:off x="-4244196" y="-2232107"/>
          <a:ext cx="20341088" cy="16200006"/>
        </p:xfrm>
        <a:graphic>
          <a:graphicData uri="http://schemas.openxmlformats.org/drawingml/2006/table">
            <a:tbl>
              <a:tblPr firstRow="1" bandRow="1" bandCol="1">
                <a:tableStyleId>{793D81CF-94F2-401A-BA57-92F5A7B2D0C5}</a:tableStyleId>
              </a:tblPr>
              <a:tblGrid>
                <a:gridCol w="5085272">
                  <a:extLst>
                    <a:ext uri="{9D8B030D-6E8A-4147-A177-3AD203B41FA5}">
                      <a16:colId xmlns:a16="http://schemas.microsoft.com/office/drawing/2014/main" val="1962431063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1974911604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1746748580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840722036"/>
                    </a:ext>
                  </a:extLst>
                </a:gridCol>
              </a:tblGrid>
              <a:tr h="4693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Méthode 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Méthode en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Cycle en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8055"/>
                  </a:ext>
                </a:extLst>
              </a:tr>
              <a:tr h="3336067">
                <a:tc>
                  <a:txBody>
                    <a:bodyPr/>
                    <a:lstStyle/>
                    <a:p>
                      <a:r>
                        <a:rPr lang="fr-FR" sz="2000" dirty="0"/>
                        <a:t>Principes clés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L'équipe, soit des individus et des interactions, plutôt que des processus et des outils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L’application, c'est-à-dire des fonctionnalités opérationnelles plutôt que de la documentation exhaustive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La collaboration avec le client, plutôt que la contractualisation des relations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L’acceptation du changement, plutôt que le suivi d'un plan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Chaque partie de la phase ascendante fait écho à chacune de la partie descendante (la phase ascendante est là pour valider la phase descendante)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04096"/>
                  </a:ext>
                </a:extLst>
              </a:tr>
              <a:tr h="3336067">
                <a:tc rowSpan="2">
                  <a:txBody>
                    <a:bodyPr/>
                    <a:lstStyle/>
                    <a:p>
                      <a:r>
                        <a:rPr lang="fr-FR" sz="2000" dirty="0"/>
                        <a:t>Avantages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81304"/>
                  </a:ext>
                </a:extLst>
              </a:tr>
              <a:tr h="4490332">
                <a:tc vMerge="1"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77303"/>
                  </a:ext>
                </a:extLst>
              </a:tr>
              <a:tr h="3606559">
                <a:tc>
                  <a:txBody>
                    <a:bodyPr/>
                    <a:lstStyle/>
                    <a:p>
                      <a:r>
                        <a:rPr lang="fr-FR" sz="2000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Documentation maigre car le dialogue est privilégié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Les clients doivent rester disponibles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Pas adapté pour les entreprises aux structures hiérarchiques très fortes, à cause du fonctionnement collaboratif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Malgré un bon contrôle des coûts, la vision du budget pour la totalité du projet est difficile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8215"/>
                  </a:ext>
                </a:extLst>
              </a:tr>
              <a:tr h="901640">
                <a:tc>
                  <a:txBody>
                    <a:bodyPr/>
                    <a:lstStyle/>
                    <a:p>
                      <a:r>
                        <a:rPr lang="fr-FR" sz="2000" dirty="0"/>
                        <a:t>Projets à proscrire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Les projets parfaitement bien cadrés dont l’échéance est bien définie, qui ne nécessite pas de personnalisations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Les projets avec une forte probabilité de changements réguliers, les gros projets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7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FE0C671A-F44D-36A9-6AAC-A052093E4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9756"/>
              </p:ext>
            </p:extLst>
          </p:nvPr>
        </p:nvGraphicFramePr>
        <p:xfrm>
          <a:off x="0" y="0"/>
          <a:ext cx="16280780" cy="1716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195">
                  <a:extLst>
                    <a:ext uri="{9D8B030D-6E8A-4147-A177-3AD203B41FA5}">
                      <a16:colId xmlns:a16="http://schemas.microsoft.com/office/drawing/2014/main" val="3942542456"/>
                    </a:ext>
                  </a:extLst>
                </a:gridCol>
                <a:gridCol w="4070195">
                  <a:extLst>
                    <a:ext uri="{9D8B030D-6E8A-4147-A177-3AD203B41FA5}">
                      <a16:colId xmlns:a16="http://schemas.microsoft.com/office/drawing/2014/main" val="2570774329"/>
                    </a:ext>
                  </a:extLst>
                </a:gridCol>
                <a:gridCol w="4070195">
                  <a:extLst>
                    <a:ext uri="{9D8B030D-6E8A-4147-A177-3AD203B41FA5}">
                      <a16:colId xmlns:a16="http://schemas.microsoft.com/office/drawing/2014/main" val="149763498"/>
                    </a:ext>
                  </a:extLst>
                </a:gridCol>
                <a:gridCol w="4070195">
                  <a:extLst>
                    <a:ext uri="{9D8B030D-6E8A-4147-A177-3AD203B41FA5}">
                      <a16:colId xmlns:a16="http://schemas.microsoft.com/office/drawing/2014/main" val="1030424750"/>
                    </a:ext>
                  </a:extLst>
                </a:gridCol>
              </a:tblGrid>
              <a:tr h="57986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Méthode Agile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Méthode en Cascade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Cycle en V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66484"/>
                  </a:ext>
                </a:extLst>
              </a:tr>
              <a:tr h="1895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Principes clés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L'équipe, soit des individus et des interactions, plutôt que des processus et des outils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L’application, c'est-à-dire des fonctionnalités opérationnelles plutôt que de la documentation exhaustive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La collaboration avec le client, plutôt que la contractualisation des relations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L’acceptation du changement, plutôt que le suivi d'un plan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La production des livrables définis au tout début du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La livraison de ces livrables à une date précise et définie lors du cadrage du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La phase ne se termine que lorsque cette dernière a été vérifiée puis validée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Si un client n’est pas satisfait d’un livrable, l’équipe devra le retravailler jusqu’à ce qu’il soit parfait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Chaque partie de la phase ascendante fait écho à chacune de la partie descendante (la phase ascendante est là pour valider la phase descendante)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31034"/>
                  </a:ext>
                </a:extLst>
              </a:tr>
              <a:tr h="189570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Avantages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Flexibilité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Collaboration et communication fréquente avec le client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Meilleure visibilité du client sur le projet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 client peut changer de direction s’il le souhaite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Maîtrise des coûts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Une documentation solide (étapes clairement définies)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Estimation des coûts dès le début du projet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Une structure ou les phases de projet sont clairement délimitées</a:t>
                      </a:r>
                    </a:p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36336"/>
                  </a:ext>
                </a:extLst>
              </a:tr>
              <a:tr h="18957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Plus grande simplicité (processus continu) que dans le cycle en V (simultané)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Evite les aller-retours, si des problèmes sont rencontrés, chaque étape de la partie ascendante peut s’appuyer sur la documentation produite lors de l’étape de la partie descendante correspondante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Elaboration d’un plan de tests dès le début du projet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Qualité et fiabilité maximisés, risques minimisés, grâce aux nombreux tests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52189"/>
                  </a:ext>
                </a:extLst>
              </a:tr>
              <a:tr h="1895707">
                <a:tc rowSpan="2">
                  <a:txBody>
                    <a:bodyPr/>
                    <a:lstStyle/>
                    <a:p>
                      <a:r>
                        <a:rPr lang="fr-FR" sz="1800" dirty="0"/>
                        <a:t>Inconvénients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Documentation maigre car le dialogue est privilégié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Les clients doivent rester disponibles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Pas adapté pour les entreprises aux structures hiérarchiques très fortes, à cause du fonctionnement collaboratif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Malgré un bon contrôle des coûts, la vision du budget pour la totalité du projet est difficile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/>
                    </a:p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Une bonne documentation peut également être lourd et fastidieux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Si une des phases prend du retard, les prochaines aussi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80548"/>
                  </a:ext>
                </a:extLst>
              </a:tr>
              <a:tr h="18957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tests arrivent tardivement</a:t>
                      </a:r>
                    </a:p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par sa construction séquentielle et linéaire, le retour en arrière est impossible.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processus étant plus complexe que la méthode en cascade, le cycle en V est plus coûteux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83781"/>
                  </a:ext>
                </a:extLst>
              </a:tr>
              <a:tr h="1895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Projets à proscrire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Les projets parfaitement bien cadrés dont l’échéance est bien définie, qui ne nécessite pas de personnalisations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Ne pas appliquer la méthode en cascade ou le cycle en V dans le cas des projets ou le client fait des changements réguliers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3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749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{7BCF8FB9-840B-EA4F-AFE5-4E25BB353D77}tf10001057</Template>
  <TotalTime>223</TotalTime>
  <Words>631</Words>
  <Application>Microsoft Macintosh PowerPoint</Application>
  <PresentationFormat>Grand écran</PresentationFormat>
  <Paragraphs>96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HORN</dc:creator>
  <cp:lastModifiedBy>Mickaël HORN</cp:lastModifiedBy>
  <cp:revision>2</cp:revision>
  <dcterms:created xsi:type="dcterms:W3CDTF">2022-07-19T17:33:02Z</dcterms:created>
  <dcterms:modified xsi:type="dcterms:W3CDTF">2022-07-20T20:04:51Z</dcterms:modified>
</cp:coreProperties>
</file>