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1" r:id="rId9"/>
    <p:sldId id="266" r:id="rId10"/>
    <p:sldId id="262" r:id="rId11"/>
    <p:sldId id="264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Lifted Reasoning 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> Combinatorial Counting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Lifted Reasoning Over Counting Problems</a:t>
            </a:r>
            <a:r>
              <a:rPr lang="nl-BE" dirty="0">
                <a:effectLst/>
              </a:rPr>
              <a:t/>
            </a:r>
            <a:br>
              <a:rPr lang="nl-BE" dirty="0">
                <a:effectLst/>
              </a:rPr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Extend</a:t>
            </a:r>
            <a:r>
              <a:rPr lang="nl-BE" dirty="0" smtClean="0"/>
              <a:t> </a:t>
            </a:r>
            <a:r>
              <a:rPr lang="nl-BE" dirty="0" err="1" smtClean="0"/>
              <a:t>CoSo</a:t>
            </a:r>
            <a:endParaRPr lang="nl-BE" dirty="0" smtClean="0"/>
          </a:p>
          <a:p>
            <a:pPr lvl="1"/>
            <a:r>
              <a:rPr lang="nl-BE" dirty="0" err="1" smtClean="0"/>
              <a:t>Graphical</a:t>
            </a:r>
            <a:r>
              <a:rPr lang="nl-BE" dirty="0" smtClean="0"/>
              <a:t> Interface</a:t>
            </a:r>
          </a:p>
          <a:p>
            <a:r>
              <a:rPr lang="nl-BE" dirty="0" smtClean="0"/>
              <a:t>Show </a:t>
            </a:r>
            <a:r>
              <a:rPr lang="nl-BE" dirty="0" err="1" smtClean="0"/>
              <a:t>solving</a:t>
            </a:r>
            <a:r>
              <a:rPr lang="nl-BE" dirty="0" smtClean="0"/>
              <a:t> steps</a:t>
            </a:r>
          </a:p>
          <a:p>
            <a:pPr lvl="1"/>
            <a:r>
              <a:rPr lang="nl-BE" dirty="0" err="1" smtClean="0"/>
              <a:t>Breaking</a:t>
            </a:r>
            <a:r>
              <a:rPr lang="nl-BE" dirty="0" smtClean="0"/>
              <a:t> </a:t>
            </a:r>
            <a:r>
              <a:rPr lang="nl-BE" dirty="0" err="1" smtClean="0"/>
              <a:t>problem</a:t>
            </a:r>
            <a:r>
              <a:rPr lang="nl-BE" dirty="0" smtClean="0"/>
              <a:t> down</a:t>
            </a:r>
          </a:p>
          <a:p>
            <a:pPr lvl="1"/>
            <a:r>
              <a:rPr lang="nl-BE" dirty="0" smtClean="0"/>
              <a:t>Help Students</a:t>
            </a:r>
          </a:p>
          <a:p>
            <a:pPr lvl="1"/>
            <a:r>
              <a:rPr lang="nl-BE" dirty="0" smtClean="0"/>
              <a:t>(E.g. </a:t>
            </a:r>
            <a:r>
              <a:rPr lang="nl-BE" dirty="0" err="1" smtClean="0"/>
              <a:t>Symbolab</a:t>
            </a:r>
            <a:r>
              <a:rPr lang="nl-BE" dirty="0" smtClean="0"/>
              <a:t>)</a:t>
            </a:r>
            <a:endParaRPr lang="nl-BE" dirty="0"/>
          </a:p>
          <a:p>
            <a:r>
              <a:rPr lang="nl-BE" dirty="0" smtClean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764704"/>
            <a:ext cx="3749936" cy="2736304"/>
          </a:xfrm>
          <a:prstGeom prst="rect">
            <a:avLst/>
          </a:prstGeom>
        </p:spPr>
      </p:pic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6012160" y="4365104"/>
            <a:ext cx="2736304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Lifted</a:t>
            </a:r>
            <a:r>
              <a:rPr lang="nl-BE" dirty="0" smtClean="0"/>
              <a:t> </a:t>
            </a:r>
            <a:r>
              <a:rPr lang="nl-BE" dirty="0" err="1" smtClean="0"/>
              <a:t>Reasoning</a:t>
            </a:r>
            <a:r>
              <a:rPr lang="nl-BE" dirty="0" smtClean="0"/>
              <a:t> = </a:t>
            </a:r>
            <a:r>
              <a:rPr lang="nl-BE" dirty="0" err="1" smtClean="0"/>
              <a:t>Lifted</a:t>
            </a:r>
            <a:r>
              <a:rPr lang="nl-BE" dirty="0" smtClean="0"/>
              <a:t> </a:t>
            </a:r>
            <a:r>
              <a:rPr lang="nl-BE" dirty="0" err="1" smtClean="0"/>
              <a:t>Inference</a:t>
            </a:r>
            <a:endParaRPr lang="nl-BE" dirty="0" smtClean="0"/>
          </a:p>
          <a:p>
            <a:r>
              <a:rPr lang="nl-BE" dirty="0" err="1" smtClean="0"/>
              <a:t>Graphical</a:t>
            </a:r>
            <a:r>
              <a:rPr lang="nl-BE" dirty="0" smtClean="0"/>
              <a:t> </a:t>
            </a:r>
            <a:r>
              <a:rPr lang="nl-BE" dirty="0" err="1" smtClean="0"/>
              <a:t>Probability</a:t>
            </a:r>
            <a:r>
              <a:rPr lang="nl-BE" dirty="0" smtClean="0"/>
              <a:t> Models</a:t>
            </a:r>
          </a:p>
          <a:p>
            <a:pPr lvl="1"/>
            <a:r>
              <a:rPr lang="nl-BE" dirty="0" smtClean="0"/>
              <a:t>No </a:t>
            </a:r>
            <a:r>
              <a:rPr lang="nl-BE" dirty="0" err="1" smtClean="0"/>
              <a:t>use</a:t>
            </a:r>
            <a:r>
              <a:rPr lang="nl-BE" dirty="0" smtClean="0"/>
              <a:t> of </a:t>
            </a:r>
            <a:r>
              <a:rPr lang="nl-BE" dirty="0" err="1" smtClean="0"/>
              <a:t>symmetries</a:t>
            </a:r>
            <a:r>
              <a:rPr lang="nl-BE" dirty="0" smtClean="0"/>
              <a:t>/</a:t>
            </a:r>
            <a:r>
              <a:rPr lang="nl-BE" dirty="0" err="1" smtClean="0"/>
              <a:t>redundancies</a:t>
            </a:r>
            <a:endParaRPr lang="nl-BE" dirty="0" smtClean="0"/>
          </a:p>
          <a:p>
            <a:pPr lvl="1"/>
            <a:r>
              <a:rPr lang="nl-BE" dirty="0" err="1" smtClean="0"/>
              <a:t>Grounded</a:t>
            </a:r>
            <a:r>
              <a:rPr lang="nl-BE" dirty="0" smtClean="0"/>
              <a:t> </a:t>
            </a:r>
            <a:r>
              <a:rPr lang="nl-BE" dirty="0" err="1" smtClean="0"/>
              <a:t>Inference</a:t>
            </a:r>
            <a:endParaRPr lang="nl-BE" dirty="0"/>
          </a:p>
          <a:p>
            <a:r>
              <a:rPr lang="nl-BE" dirty="0" err="1" smtClean="0"/>
              <a:t>Initial</a:t>
            </a:r>
            <a:r>
              <a:rPr lang="nl-BE" dirty="0" smtClean="0"/>
              <a:t> </a:t>
            </a:r>
            <a:r>
              <a:rPr lang="nl-BE" dirty="0" err="1" smtClean="0"/>
              <a:t>Proposal</a:t>
            </a:r>
            <a:r>
              <a:rPr lang="nl-BE" dirty="0" smtClean="0"/>
              <a:t> (David Poole)</a:t>
            </a:r>
          </a:p>
          <a:p>
            <a:r>
              <a:rPr lang="nl-BE" dirty="0" smtClean="0"/>
              <a:t>Shift of Focus</a:t>
            </a:r>
          </a:p>
          <a:p>
            <a:pPr lvl="1"/>
            <a:r>
              <a:rPr lang="nl-BE" dirty="0" smtClean="0"/>
              <a:t>Machine </a:t>
            </a:r>
            <a:r>
              <a:rPr lang="nl-BE" dirty="0" err="1" smtClean="0"/>
              <a:t>learning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Lifted</a:t>
            </a:r>
            <a:r>
              <a:rPr lang="nl-BE" dirty="0" smtClean="0"/>
              <a:t> </a:t>
            </a:r>
            <a:r>
              <a:rPr lang="nl-BE" dirty="0" err="1" smtClean="0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(</a:t>
            </a:r>
            <a:r>
              <a:rPr lang="nl-BE" dirty="0" err="1" smtClean="0"/>
              <a:t>Example</a:t>
            </a:r>
            <a:r>
              <a:rPr lang="nl-B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Lifted</a:t>
            </a:r>
            <a:r>
              <a:rPr lang="nl-BE" dirty="0" smtClean="0"/>
              <a:t> </a:t>
            </a:r>
            <a:r>
              <a:rPr lang="nl-BE" dirty="0" err="1" smtClean="0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Counting</a:t>
            </a:r>
            <a:r>
              <a:rPr lang="nl-BE" dirty="0" smtClean="0"/>
              <a:t> </a:t>
            </a:r>
            <a:r>
              <a:rPr lang="nl-BE" dirty="0" err="1" smtClean="0"/>
              <a:t>possible</a:t>
            </a:r>
            <a:r>
              <a:rPr lang="nl-BE" dirty="0" smtClean="0"/>
              <a:t> arrangements</a:t>
            </a:r>
          </a:p>
          <a:p>
            <a:pPr lvl="1"/>
            <a:r>
              <a:rPr lang="nl-BE" dirty="0" smtClean="0"/>
              <a:t>(E.g. </a:t>
            </a:r>
            <a:r>
              <a:rPr lang="nl-BE" dirty="0" err="1"/>
              <a:t>s</a:t>
            </a:r>
            <a:r>
              <a:rPr lang="nl-BE" dirty="0" err="1" smtClean="0"/>
              <a:t>huffled</a:t>
            </a:r>
            <a:r>
              <a:rPr lang="nl-BE" dirty="0" smtClean="0"/>
              <a:t> deck)</a:t>
            </a:r>
          </a:p>
          <a:p>
            <a:r>
              <a:rPr lang="nl-BE" dirty="0" err="1" smtClean="0"/>
              <a:t>Constraints</a:t>
            </a:r>
            <a:endParaRPr lang="nl-BE" dirty="0" smtClean="0"/>
          </a:p>
          <a:p>
            <a:pPr lvl="1"/>
            <a:r>
              <a:rPr lang="nl-BE" dirty="0" smtClean="0"/>
              <a:t>(E.g. first = ace of spades)</a:t>
            </a:r>
          </a:p>
          <a:p>
            <a:r>
              <a:rPr lang="nl-BE" dirty="0" smtClean="0"/>
              <a:t>Human </a:t>
            </a:r>
            <a:r>
              <a:rPr lang="nl-BE" dirty="0" err="1" smtClean="0"/>
              <a:t>solving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Combinatorics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12 Common </a:t>
            </a:r>
            <a:r>
              <a:rPr lang="nl-BE" dirty="0" err="1" smtClean="0"/>
              <a:t>Counting</a:t>
            </a:r>
            <a:r>
              <a:rPr lang="nl-BE" dirty="0" smtClean="0"/>
              <a:t> </a:t>
            </a:r>
            <a:r>
              <a:rPr lang="nl-BE" dirty="0" err="1" smtClean="0"/>
              <a:t>Problems</a:t>
            </a:r>
            <a:endParaRPr lang="nl-BE" dirty="0" smtClean="0"/>
          </a:p>
          <a:p>
            <a:pPr lvl="1"/>
            <a:r>
              <a:rPr lang="nl-BE" dirty="0" smtClean="0"/>
              <a:t>Mathematical </a:t>
            </a:r>
            <a:r>
              <a:rPr lang="nl-BE" dirty="0" err="1" smtClean="0"/>
              <a:t>Formula</a:t>
            </a:r>
            <a:endParaRPr lang="nl-BE" dirty="0" smtClean="0"/>
          </a:p>
          <a:p>
            <a:r>
              <a:rPr lang="nl-BE" dirty="0" smtClean="0"/>
              <a:t>3 </a:t>
            </a:r>
            <a:r>
              <a:rPr lang="nl-BE" dirty="0" err="1" smtClean="0"/>
              <a:t>Function</a:t>
            </a:r>
            <a:r>
              <a:rPr lang="nl-BE" dirty="0" smtClean="0"/>
              <a:t> Types</a:t>
            </a:r>
          </a:p>
          <a:p>
            <a:pPr lvl="1"/>
            <a:r>
              <a:rPr lang="nl-BE" dirty="0" err="1" smtClean="0"/>
              <a:t>Any</a:t>
            </a:r>
            <a:r>
              <a:rPr lang="nl-BE" dirty="0" smtClean="0"/>
              <a:t>, </a:t>
            </a:r>
            <a:r>
              <a:rPr lang="nl-BE" dirty="0" err="1" smtClean="0"/>
              <a:t>Injective</a:t>
            </a:r>
            <a:r>
              <a:rPr lang="nl-BE" dirty="0" smtClean="0"/>
              <a:t>, Surjective</a:t>
            </a:r>
          </a:p>
          <a:p>
            <a:r>
              <a:rPr lang="nl-BE" dirty="0" smtClean="0"/>
              <a:t>4 </a:t>
            </a:r>
            <a:r>
              <a:rPr lang="nl-BE" dirty="0" err="1" smtClean="0"/>
              <a:t>Distinguishibilities</a:t>
            </a:r>
            <a:endParaRPr lang="nl-BE" dirty="0" smtClean="0"/>
          </a:p>
          <a:p>
            <a:pPr lvl="1"/>
            <a:r>
              <a:rPr lang="nl-BE" dirty="0" smtClean="0"/>
              <a:t>≠, =x, =y, =</a:t>
            </a:r>
            <a:r>
              <a:rPr lang="nl-BE" dirty="0" err="1" smtClean="0"/>
              <a:t>xy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Twelvefold</a:t>
            </a:r>
            <a:r>
              <a:rPr lang="nl-BE" dirty="0" smtClean="0"/>
              <a:t> Way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 smtClean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 smtClean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 smtClean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 smtClean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 smtClean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 smtClean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 smtClean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 smtClean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1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Elements</a:t>
            </a:r>
          </a:p>
          <a:p>
            <a:pPr lvl="1"/>
            <a:r>
              <a:rPr lang="nl-BE" dirty="0" smtClean="0"/>
              <a:t>Atomic objects</a:t>
            </a:r>
          </a:p>
          <a:p>
            <a:r>
              <a:rPr lang="nl-BE" dirty="0" smtClean="0"/>
              <a:t>Domains</a:t>
            </a:r>
          </a:p>
          <a:p>
            <a:pPr lvl="1"/>
            <a:r>
              <a:rPr lang="nl-BE" dirty="0" smtClean="0"/>
              <a:t>Sets of elements</a:t>
            </a:r>
          </a:p>
          <a:p>
            <a:r>
              <a:rPr lang="nl-BE" dirty="0" err="1" smtClean="0"/>
              <a:t>Structures</a:t>
            </a:r>
            <a:endParaRPr lang="nl-BE" dirty="0" smtClean="0"/>
          </a:p>
          <a:p>
            <a:pPr lvl="1"/>
            <a:r>
              <a:rPr lang="nl-BE" dirty="0" err="1" smtClean="0"/>
              <a:t>Twelvefold</a:t>
            </a:r>
            <a:r>
              <a:rPr lang="nl-BE" dirty="0" smtClean="0"/>
              <a:t> way </a:t>
            </a:r>
            <a:r>
              <a:rPr lang="nl-BE" dirty="0" err="1" smtClean="0"/>
              <a:t>problem</a:t>
            </a:r>
            <a:endParaRPr lang="nl-BE" dirty="0" smtClean="0"/>
          </a:p>
          <a:p>
            <a:pPr lvl="1"/>
            <a:r>
              <a:rPr lang="nl-BE" dirty="0" smtClean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Domain </a:t>
            </a:r>
            <a:r>
              <a:rPr lang="nl-BE" dirty="0" err="1" smtClean="0"/>
              <a:t>Formulas</a:t>
            </a:r>
            <a:endParaRPr lang="nl-BE" dirty="0" smtClean="0"/>
          </a:p>
          <a:p>
            <a:pPr lvl="1"/>
            <a:r>
              <a:rPr lang="nl-BE" dirty="0" smtClean="0"/>
              <a:t>Set operations</a:t>
            </a:r>
          </a:p>
          <a:p>
            <a:r>
              <a:rPr lang="nl-BE" dirty="0" err="1" smtClean="0"/>
              <a:t>Choice</a:t>
            </a:r>
            <a:r>
              <a:rPr lang="nl-BE" dirty="0" smtClean="0"/>
              <a:t> </a:t>
            </a:r>
            <a:r>
              <a:rPr lang="nl-BE" dirty="0" err="1" smtClean="0"/>
              <a:t>Constraints</a:t>
            </a:r>
            <a:endParaRPr lang="nl-BE" dirty="0" smtClean="0"/>
          </a:p>
          <a:p>
            <a:pPr lvl="1"/>
            <a:r>
              <a:rPr lang="nl-BE" dirty="0" err="1" smtClean="0"/>
              <a:t>Fixed</a:t>
            </a:r>
            <a:r>
              <a:rPr lang="nl-BE" dirty="0" smtClean="0"/>
              <a:t> </a:t>
            </a:r>
            <a:r>
              <a:rPr lang="nl-BE" dirty="0" err="1" smtClean="0"/>
              <a:t>position</a:t>
            </a:r>
            <a:endParaRPr lang="nl-BE" dirty="0" smtClean="0"/>
          </a:p>
          <a:p>
            <a:r>
              <a:rPr lang="nl-BE" dirty="0" err="1" smtClean="0"/>
              <a:t>Counting</a:t>
            </a:r>
            <a:r>
              <a:rPr lang="nl-BE" dirty="0" smtClean="0"/>
              <a:t> </a:t>
            </a:r>
            <a:r>
              <a:rPr lang="nl-BE" dirty="0" err="1" smtClean="0"/>
              <a:t>Constraints</a:t>
            </a:r>
            <a:endParaRPr lang="nl-BE" dirty="0" smtClean="0"/>
          </a:p>
          <a:p>
            <a:pPr lvl="1"/>
            <a:r>
              <a:rPr lang="nl-BE" dirty="0" smtClean="0"/>
              <a:t>Limit on domains</a:t>
            </a:r>
          </a:p>
          <a:p>
            <a:pPr lvl="1"/>
            <a:r>
              <a:rPr lang="nl-BE" dirty="0" err="1" smtClean="0"/>
              <a:t>Boolean</a:t>
            </a:r>
            <a:r>
              <a:rPr lang="nl-BE" dirty="0" smtClean="0"/>
              <a:t> operators (</a:t>
            </a:r>
            <a:r>
              <a:rPr lang="en-GB" dirty="0" smtClean="0"/>
              <a:t>&gt;, &lt;, &gt;=, &lt;=, =)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CoLa</a:t>
            </a:r>
            <a:r>
              <a:rPr lang="nl-BE" dirty="0"/>
              <a:t> </a:t>
            </a:r>
            <a:r>
              <a:rPr lang="nl-BE" dirty="0" smtClean="0"/>
              <a:t>(</a:t>
            </a:r>
            <a:r>
              <a:rPr lang="nl-BE" dirty="0" err="1" smtClean="0"/>
              <a:t>Constraints</a:t>
            </a:r>
            <a:r>
              <a:rPr lang="nl-BE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167</Words>
  <Application>Microsoft Office PowerPoint</Application>
  <PresentationFormat>Diavoorstelling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Concours</vt:lpstr>
      <vt:lpstr>Lifted Reasoning  for Combinatorial Counting</vt:lpstr>
      <vt:lpstr>Lifted Reasoning</vt:lpstr>
      <vt:lpstr>Lifted Reasoning</vt:lpstr>
      <vt:lpstr>Combinatorics</vt:lpstr>
      <vt:lpstr>Twelvefold Way</vt:lpstr>
      <vt:lpstr>PowerPoint-presentatie</vt:lpstr>
      <vt:lpstr>CSP</vt:lpstr>
      <vt:lpstr>CoLa</vt:lpstr>
      <vt:lpstr>CoLa (Constraints)</vt:lpstr>
      <vt:lpstr>Lifted Reasoning Over Counting Problems </vt:lpstr>
      <vt:lpstr>Visualization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11</cp:revision>
  <dcterms:created xsi:type="dcterms:W3CDTF">2020-11-07T09:47:24Z</dcterms:created>
  <dcterms:modified xsi:type="dcterms:W3CDTF">2020-11-07T11:40:19Z</dcterms:modified>
</cp:coreProperties>
</file>