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58" r:id="rId5"/>
    <p:sldId id="276" r:id="rId6"/>
    <p:sldId id="265" r:id="rId7"/>
    <p:sldId id="267" r:id="rId8"/>
    <p:sldId id="259" r:id="rId9"/>
    <p:sldId id="261" r:id="rId10"/>
    <p:sldId id="266" r:id="rId11"/>
    <p:sldId id="268" r:id="rId12"/>
    <p:sldId id="262" r:id="rId13"/>
    <p:sldId id="270" r:id="rId14"/>
    <p:sldId id="271" r:id="rId15"/>
    <p:sldId id="272" r:id="rId16"/>
    <p:sldId id="273" r:id="rId17"/>
    <p:sldId id="264" r:id="rId18"/>
    <p:sldId id="277" r:id="rId19"/>
    <p:sldId id="274" r:id="rId2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08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ige driehoe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nl-NL"/>
              <a:t>Klik om de ondertitelstijl van het model te bewerken</a:t>
            </a:r>
            <a:endParaRPr kumimoji="0" lang="en-US"/>
          </a:p>
        </p:txBody>
      </p:sp>
      <p:grpSp>
        <p:nvGrpSpPr>
          <p:cNvPr id="2" name="Groe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rije v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Vrije v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Vrije v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echte verbindingslijn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636C07-7E76-46D3-B86B-6AF7C60E533E}" type="datetimeFigureOut">
              <a:rPr lang="nl-NL" smtClean="0"/>
              <a:t>9-11-2020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9-11-2020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9-11-2020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9-11-2020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9-11-2020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unthaak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Punthaak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9-11-2020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9-11-2020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9-11-2020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9-11-2020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D636C07-7E76-46D3-B86B-6AF7C60E533E}" type="datetimeFigureOut">
              <a:rPr lang="nl-NL" smtClean="0"/>
              <a:t>9-11-2020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nl-NL"/>
              <a:t>Klik op het pictogram als u een afbeelding wilt toevoegen</a:t>
            </a:r>
            <a:endParaRPr kumimoji="0"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636C07-7E76-46D3-B86B-6AF7C60E533E}" type="datetimeFigureOut">
              <a:rPr lang="nl-NL" smtClean="0"/>
              <a:t>9-11-2020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hoekige driehoe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unthaak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Punthaak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v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Vrije v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echthoekige driehoe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/>
              <a:t>Klik om de modelstijlen te bewerken</a:t>
            </a:r>
          </a:p>
          <a:p>
            <a:pPr lvl="1" eaLnBrk="1" latinLnBrk="0" hangingPunct="1"/>
            <a:r>
              <a:rPr kumimoji="0" lang="nl-NL"/>
              <a:t>Tweede niveau</a:t>
            </a:r>
          </a:p>
          <a:p>
            <a:pPr lvl="2" eaLnBrk="1" latinLnBrk="0" hangingPunct="1"/>
            <a:r>
              <a:rPr kumimoji="0" lang="nl-NL"/>
              <a:t>Derde niveau</a:t>
            </a:r>
          </a:p>
          <a:p>
            <a:pPr lvl="3" eaLnBrk="1" latinLnBrk="0" hangingPunct="1"/>
            <a:r>
              <a:rPr kumimoji="0" lang="nl-NL"/>
              <a:t>Vierde niveau</a:t>
            </a:r>
          </a:p>
          <a:p>
            <a:pPr lvl="4" eaLnBrk="1" latinLnBrk="0" hangingPunct="1"/>
            <a:r>
              <a:rPr kumimoji="0" lang="nl-NL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D636C07-7E76-46D3-B86B-6AF7C60E533E}" type="datetimeFigureOut">
              <a:rPr lang="nl-NL" smtClean="0"/>
              <a:t>9-11-2020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Visualizing Combinatorial Problem Resolution</a:t>
            </a:r>
            <a:endParaRPr lang="nl-BE" dirty="0"/>
          </a:p>
        </p:txBody>
      </p:sp>
      <p:sp>
        <p:nvSpPr>
          <p:cNvPr id="3" name="Tekstvak 2"/>
          <p:cNvSpPr txBox="1"/>
          <p:nvPr/>
        </p:nvSpPr>
        <p:spPr>
          <a:xfrm>
            <a:off x="395536" y="406405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Eric Kim</a:t>
            </a:r>
          </a:p>
          <a:p>
            <a:r>
              <a:rPr lang="nl-BE" dirty="0" smtClean="0"/>
              <a:t>Joran De Braekeleer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1370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Domain </a:t>
            </a:r>
            <a:r>
              <a:rPr lang="nl-BE" dirty="0" err="1"/>
              <a:t>Formulas</a:t>
            </a:r>
            <a:endParaRPr lang="nl-BE" dirty="0"/>
          </a:p>
          <a:p>
            <a:pPr lvl="1"/>
            <a:r>
              <a:rPr lang="nl-BE" dirty="0"/>
              <a:t>Set operations</a:t>
            </a:r>
          </a:p>
          <a:p>
            <a:r>
              <a:rPr lang="nl-BE" dirty="0" err="1"/>
              <a:t>Choice</a:t>
            </a:r>
            <a:r>
              <a:rPr lang="nl-BE" dirty="0"/>
              <a:t> </a:t>
            </a:r>
            <a:r>
              <a:rPr lang="nl-BE" dirty="0" err="1"/>
              <a:t>Constraints</a:t>
            </a:r>
            <a:endParaRPr lang="nl-BE" dirty="0"/>
          </a:p>
          <a:p>
            <a:pPr lvl="1"/>
            <a:r>
              <a:rPr lang="nl-BE" dirty="0" err="1"/>
              <a:t>Fixed</a:t>
            </a:r>
            <a:r>
              <a:rPr lang="nl-BE" dirty="0"/>
              <a:t> </a:t>
            </a:r>
            <a:r>
              <a:rPr lang="nl-BE" dirty="0" err="1"/>
              <a:t>position</a:t>
            </a:r>
            <a:endParaRPr lang="nl-BE" dirty="0"/>
          </a:p>
          <a:p>
            <a:r>
              <a:rPr lang="nl-BE" dirty="0" err="1"/>
              <a:t>Counting</a:t>
            </a:r>
            <a:r>
              <a:rPr lang="nl-BE" dirty="0"/>
              <a:t> </a:t>
            </a:r>
            <a:r>
              <a:rPr lang="nl-BE" dirty="0" err="1"/>
              <a:t>Constraints</a:t>
            </a:r>
            <a:endParaRPr lang="nl-BE" dirty="0"/>
          </a:p>
          <a:p>
            <a:pPr lvl="1"/>
            <a:r>
              <a:rPr lang="nl-BE" dirty="0"/>
              <a:t>Limit on domains</a:t>
            </a:r>
          </a:p>
          <a:p>
            <a:pPr lvl="1"/>
            <a:r>
              <a:rPr lang="nl-BE" dirty="0" err="1"/>
              <a:t>Boolean</a:t>
            </a:r>
            <a:r>
              <a:rPr lang="nl-BE" dirty="0"/>
              <a:t> operators (</a:t>
            </a:r>
            <a:r>
              <a:rPr lang="en-GB" dirty="0"/>
              <a:t>&gt;, &lt;, &gt;=, &lt;=, =)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CoLa</a:t>
            </a:r>
            <a:r>
              <a:rPr lang="nl-BE" dirty="0"/>
              <a:t> (</a:t>
            </a:r>
            <a:r>
              <a:rPr lang="nl-BE" dirty="0" err="1"/>
              <a:t>Constraints</a:t>
            </a:r>
            <a:r>
              <a:rPr lang="nl-B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5496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nl-BE" dirty="0"/>
                  <a:t>Constraint Satisfaction Problem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nl-BE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nl-BE" dirty="0"/>
              </a:p>
              <a:p>
                <a:pPr lvl="1"/>
                <a:r>
                  <a:rPr lang="nl-BE" dirty="0"/>
                  <a:t>Set of variables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nl-BE" dirty="0"/>
              </a:p>
              <a:p>
                <a:pPr lvl="1"/>
                <a:r>
                  <a:rPr lang="nl-BE" dirty="0"/>
                  <a:t>Domain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nl-BE" dirty="0"/>
              </a:p>
              <a:p>
                <a:pPr lvl="1"/>
                <a:r>
                  <a:rPr lang="nl-BE" dirty="0"/>
                  <a:t>Set of constraints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nl-BE" dirty="0"/>
              </a:p>
              <a:p>
                <a:pPr lvl="1"/>
                <a:r>
                  <a:rPr lang="nl-BE" dirty="0"/>
                  <a:t>Goal: whether a satisfying assignment exists</a:t>
                </a:r>
              </a:p>
              <a:p>
                <a:pPr lvl="2"/>
                <a:r>
                  <a:rPr lang="nl-BE" dirty="0"/>
                  <a:t>Assignment </a:t>
                </a:r>
                <a14:m>
                  <m:oMath xmlns:m="http://schemas.openxmlformats.org/officeDocument/2006/math">
                    <m:r>
                      <a:rPr lang="nl-BE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l-B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BE" dirty="0"/>
                  <a:t>satisfies all the constraints in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nl-BE" dirty="0"/>
              </a:p>
              <a:p>
                <a:pPr lvl="2"/>
                <a:endParaRPr lang="nl-BE" dirty="0"/>
              </a:p>
              <a:p>
                <a:r>
                  <a:rPr lang="nl-BE" i="1" dirty="0"/>
                  <a:t>Counting</a:t>
                </a:r>
                <a:r>
                  <a:rPr lang="nl-BE" dirty="0"/>
                  <a:t> Constraint Satisfaction Problem (#CSP)</a:t>
                </a:r>
              </a:p>
              <a:p>
                <a:pPr lvl="1"/>
                <a:r>
                  <a:rPr lang="nl-BE" dirty="0"/>
                  <a:t>Goal: Find the number of satisfying assignments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𝑀𝐶</m:t>
                    </m:r>
                    <m:d>
                      <m:dPr>
                        <m:ctrlPr>
                          <a:rPr lang="nl-BE" i="1">
                            <a:latin typeface="Cambria Math"/>
                          </a:rPr>
                        </m:ctrlPr>
                      </m:d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nl-BE" dirty="0"/>
              </a:p>
              <a:p>
                <a:pPr lvl="2"/>
                <a:endParaRPr lang="nl-BE" dirty="0"/>
              </a:p>
              <a:p>
                <a:r>
                  <a:rPr lang="nl-BE" dirty="0"/>
                  <a:t>Combinatorics problems can be expressed as #CSPs</a:t>
                </a:r>
              </a:p>
              <a:p>
                <a:pPr lvl="1"/>
                <a:r>
                  <a:rPr lang="nl-BE" dirty="0"/>
                  <a:t>Set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nl-BE" dirty="0"/>
                  <a:t> </a:t>
                </a:r>
                <a:r>
                  <a:rPr lang="nl-BE" dirty="0">
                    <a:sym typeface="Wingdings" pitchFamily="2" charset="2"/>
                  </a:rPr>
                  <a:t> set of variables</a:t>
                </a:r>
              </a:p>
              <a:p>
                <a:pPr lvl="1"/>
                <a:r>
                  <a:rPr lang="nl-BE" dirty="0">
                    <a:sym typeface="Wingdings" pitchFamily="2" charset="2"/>
                  </a:rPr>
                  <a:t>Set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𝑌</m:t>
                    </m:r>
                  </m:oMath>
                </a14:m>
                <a:r>
                  <a:rPr lang="nl-BE" dirty="0"/>
                  <a:t> </a:t>
                </a:r>
                <a:r>
                  <a:rPr lang="nl-BE" dirty="0">
                    <a:sym typeface="Wingdings" pitchFamily="2" charset="2"/>
                  </a:rPr>
                  <a:t> domain</a:t>
                </a:r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#CSP</a:t>
            </a:r>
          </a:p>
        </p:txBody>
      </p:sp>
    </p:spTree>
    <p:extLst>
      <p:ext uri="{BB962C8B-B14F-4D97-AF65-F5344CB8AC3E}">
        <p14:creationId xmlns:p14="http://schemas.microsoft.com/office/powerpoint/2010/main" val="281160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Exchangeability</a:t>
                </a:r>
              </a:p>
              <a:p>
                <a:pPr lvl="1"/>
                <a:r>
                  <a:rPr lang="nl-BE" dirty="0"/>
                  <a:t>Reason over groups </a:t>
                </a:r>
                <a:r>
                  <a:rPr lang="nl-BE" dirty="0">
                    <a:sym typeface="Wingdings" pitchFamily="2" charset="2"/>
                  </a:rPr>
                  <a:t> </a:t>
                </a:r>
                <a:r>
                  <a:rPr lang="nl-BE" dirty="0"/>
                  <a:t>exponential improvements</a:t>
                </a:r>
              </a:p>
              <a:p>
                <a:pPr lvl="1"/>
                <a:r>
                  <a:rPr lang="en-GB" dirty="0"/>
                  <a:t>A tuple of variables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,. . . , 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) are defined exchangeable:</a:t>
                </a:r>
              </a:p>
              <a:p>
                <a:pPr lvl="2"/>
                <a:r>
                  <a:rPr lang="en-GB" dirty="0"/>
                  <a:t>If for all satisfying assignments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,. . . , 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) and all permutations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/>
                  <a:t> of (1, … , n), </a:t>
                </a:r>
                <a:br>
                  <a:rPr lang="en-GB" dirty="0"/>
                </a:br>
                <a:r>
                  <a:rPr lang="en-GB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,. . . , 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GB" dirty="0"/>
                  <a:t>} is a satisfying assignment as well.</a:t>
                </a:r>
                <a:endParaRPr lang="nl-BE" dirty="0"/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Lifted Reasoning Strategies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686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nl-BE" dirty="0"/>
                  <a:t>Example: coin flipping game</a:t>
                </a:r>
              </a:p>
              <a:p>
                <a:r>
                  <a:rPr lang="en-GB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GB" dirty="0"/>
                  <a:t>) represent the tosses</a:t>
                </a:r>
              </a:p>
              <a:p>
                <a:r>
                  <a:rPr lang="nl-BE" dirty="0"/>
                  <a:t>With constraint #heads &gt; #tails</a:t>
                </a:r>
              </a:p>
              <a:p>
                <a:endParaRPr lang="nl-BE" dirty="0"/>
              </a:p>
              <a:p>
                <a:r>
                  <a:rPr lang="nl-BE" dirty="0"/>
                  <a:t>The model (H, H, T, H, T) is a solution</a:t>
                </a:r>
              </a:p>
              <a:p>
                <a:r>
                  <a:rPr lang="nl-BE" dirty="0"/>
                  <a:t>But so is</a:t>
                </a:r>
              </a:p>
              <a:p>
                <a:pPr lvl="1"/>
                <a:r>
                  <a:rPr lang="nl-BE" dirty="0"/>
                  <a:t>(H, T, H, T, H)</a:t>
                </a:r>
              </a:p>
              <a:p>
                <a:pPr lvl="1"/>
                <a:r>
                  <a:rPr lang="nl-BE" dirty="0"/>
                  <a:t>(H, H, H, T, T)</a:t>
                </a:r>
              </a:p>
              <a:p>
                <a:pPr lvl="1"/>
                <a:r>
                  <a:rPr lang="nl-BE" dirty="0"/>
                  <a:t>(T, H, T, H, H)</a:t>
                </a:r>
              </a:p>
              <a:p>
                <a:pPr lvl="1"/>
                <a:r>
                  <a:rPr lang="nl-BE" dirty="0"/>
                  <a:t>… 		</a:t>
                </a:r>
                <a:r>
                  <a:rPr lang="nl-BE" dirty="0">
                    <a:sym typeface="Wingdings" pitchFamily="2" charset="2"/>
                  </a:rPr>
                  <a:t> order of tosses don’t matter!</a:t>
                </a:r>
                <a:endParaRPr lang="nl-BE" dirty="0"/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" t="-140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Lifted Reasoning Strategies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6856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l-BE" dirty="0"/>
                  <a:t>Split</a:t>
                </a:r>
              </a:p>
              <a:p>
                <a:pPr lvl="1"/>
                <a:r>
                  <a:rPr lang="nl-BE" dirty="0"/>
                  <a:t>Multiplication rule: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𝑀𝐶</m:t>
                    </m:r>
                    <m:d>
                      <m:dPr>
                        <m:ctrlPr>
                          <a:rPr lang="nl-BE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𝑀𝐶</m:t>
                    </m:r>
                    <m:d>
                      <m:dPr>
                        <m:ctrlPr>
                          <a:rPr lang="nl-BE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𝑀𝐶</m:t>
                    </m:r>
                    <m:d>
                      <m:dPr>
                        <m:ctrlPr>
                          <a:rPr lang="nl-BE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BE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nl-BE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endParaRPr lang="nl-BE" dirty="0"/>
              </a:p>
              <a:p>
                <a:pPr lvl="1"/>
                <a:r>
                  <a:rPr lang="nl-BE" dirty="0"/>
                  <a:t>Splits a #CSP into two #CSPs</a:t>
                </a:r>
              </a:p>
              <a:p>
                <a:pPr lvl="1"/>
                <a:r>
                  <a:rPr lang="nl-BE" dirty="0"/>
                  <a:t>Product = original #CSP</a:t>
                </a:r>
              </a:p>
              <a:p>
                <a:r>
                  <a:rPr lang="nl-BE" dirty="0"/>
                  <a:t>Shattering</a:t>
                </a:r>
              </a:p>
              <a:p>
                <a:pPr lvl="1"/>
                <a:r>
                  <a:rPr lang="nl-BE" dirty="0"/>
                  <a:t>Generalizes a split</a:t>
                </a:r>
              </a:p>
              <a:p>
                <a:pPr lvl="1"/>
                <a:r>
                  <a:rPr lang="nl-BE" dirty="0"/>
                  <a:t>Repeated use of a split</a:t>
                </a:r>
              </a:p>
              <a:p>
                <a:pPr lvl="1"/>
                <a:r>
                  <a:rPr lang="nl-BE" dirty="0"/>
                  <a:t>The multiplication rule only applies if the subproblems are independent</a:t>
                </a:r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Lifted Reasoning Strategies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78550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l-BE" dirty="0"/>
                  <a:t>Constraint Split</a:t>
                </a:r>
              </a:p>
              <a:p>
                <a:pPr lvl="1"/>
                <a:r>
                  <a:rPr lang="nl-BE" dirty="0"/>
                  <a:t>Split a constraint</a:t>
                </a:r>
              </a:p>
              <a:p>
                <a:pPr lvl="1"/>
                <a:r>
                  <a:rPr lang="nl-BE" i="1" dirty="0"/>
                  <a:t>Example: </a:t>
                </a:r>
                <a:r>
                  <a:rPr lang="nl-BE" dirty="0"/>
                  <a:t>A constraint split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nl-BE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nl-BE" i="1" dirty="0"/>
                  <a:t> </a:t>
                </a:r>
                <a:r>
                  <a:rPr lang="nl-BE" dirty="0"/>
                  <a:t>could be (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nl-BE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</a:rPr>
                      <m:t>,{</m:t>
                    </m:r>
                    <m:sSub>
                      <m:sSubPr>
                        <m:ctrlPr>
                          <a:rPr lang="nl-B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nl-BE" dirty="0"/>
                  <a:t>).</a:t>
                </a:r>
              </a:p>
              <a:p>
                <a:r>
                  <a:rPr lang="nl-BE" dirty="0"/>
                  <a:t>Constraint Shattering</a:t>
                </a:r>
              </a:p>
              <a:p>
                <a:pPr lvl="1"/>
                <a:r>
                  <a:rPr lang="nl-BE" dirty="0"/>
                  <a:t>Series of constraint splits over the entire domain</a:t>
                </a:r>
              </a:p>
              <a:p>
                <a:pPr lvl="1"/>
                <a:r>
                  <a:rPr lang="nl-BE" i="1" dirty="0"/>
                  <a:t>Example: </a:t>
                </a:r>
                <a:r>
                  <a:rPr lang="nl-BE" dirty="0"/>
                  <a:t>constraint shattering for the previous constraint would be (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nl-BE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nl-BE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nl-BE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nl-BE" dirty="0"/>
                  <a:t>).</a:t>
                </a:r>
                <a:endParaRPr lang="nl-BE" i="1" dirty="0"/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Lifted Reasoning Strategies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44605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40AC8F06-1FD3-6E47-8949-AA6CB8C87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/>
              <a:t>Solver for combinatorial problems</a:t>
            </a:r>
          </a:p>
          <a:p>
            <a:pPr lvl="1"/>
            <a:r>
              <a:rPr lang="en-GB" dirty="0"/>
              <a:t>B</a:t>
            </a:r>
            <a:r>
              <a:rPr lang="x-none" dirty="0"/>
              <a:t>ased on exchangeability and constraint shattering</a:t>
            </a:r>
          </a:p>
          <a:p>
            <a:r>
              <a:rPr lang="x-none" dirty="0"/>
              <a:t>Outperforms existing approaches based on</a:t>
            </a:r>
            <a:br>
              <a:rPr lang="x-none" dirty="0"/>
            </a:br>
            <a:r>
              <a:rPr lang="x-none" dirty="0"/>
              <a:t>enumeration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BBB10FF4-8CAC-EB46-A675-41388AFE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CoSo</a:t>
            </a:r>
          </a:p>
        </p:txBody>
      </p:sp>
      <p:pic>
        <p:nvPicPr>
          <p:cNvPr id="5" name="Picture 4" descr="Graphical user interface, chart, application&#10;&#10;Description automatically generated">
            <a:extLst>
              <a:ext uri="{FF2B5EF4-FFF2-40B4-BE49-F238E27FC236}">
                <a16:creationId xmlns="" xmlns:a16="http://schemas.microsoft.com/office/drawing/2014/main" id="{34BD57AA-CF61-8D4B-99F0-56A11B847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924944"/>
            <a:ext cx="32512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72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Extend</a:t>
            </a:r>
            <a:r>
              <a:rPr lang="nl-BE" dirty="0"/>
              <a:t> </a:t>
            </a:r>
            <a:r>
              <a:rPr lang="nl-BE" dirty="0" err="1"/>
              <a:t>CoSo</a:t>
            </a:r>
            <a:endParaRPr lang="nl-BE" dirty="0"/>
          </a:p>
          <a:p>
            <a:pPr lvl="1"/>
            <a:r>
              <a:rPr lang="nl-BE" dirty="0" err="1"/>
              <a:t>Graphical</a:t>
            </a:r>
            <a:r>
              <a:rPr lang="nl-BE" dirty="0"/>
              <a:t> Interface</a:t>
            </a:r>
          </a:p>
          <a:p>
            <a:r>
              <a:rPr lang="nl-BE" dirty="0"/>
              <a:t>Show </a:t>
            </a:r>
            <a:r>
              <a:rPr lang="nl-BE" dirty="0" err="1"/>
              <a:t>solving</a:t>
            </a:r>
            <a:r>
              <a:rPr lang="nl-BE" dirty="0"/>
              <a:t> steps</a:t>
            </a:r>
          </a:p>
          <a:p>
            <a:pPr lvl="1"/>
            <a:r>
              <a:rPr lang="nl-BE" dirty="0" err="1"/>
              <a:t>Breaking</a:t>
            </a:r>
            <a:r>
              <a:rPr lang="nl-BE" dirty="0"/>
              <a:t> </a:t>
            </a:r>
            <a:r>
              <a:rPr lang="nl-BE" dirty="0" err="1"/>
              <a:t>problem</a:t>
            </a:r>
            <a:r>
              <a:rPr lang="nl-BE" dirty="0"/>
              <a:t> down</a:t>
            </a:r>
          </a:p>
          <a:p>
            <a:pPr lvl="1"/>
            <a:r>
              <a:rPr lang="nl-BE" dirty="0"/>
              <a:t>Human thinking</a:t>
            </a:r>
          </a:p>
          <a:p>
            <a:pPr lvl="1"/>
            <a:r>
              <a:rPr lang="nl-BE" dirty="0"/>
              <a:t>Help Students</a:t>
            </a:r>
          </a:p>
          <a:p>
            <a:pPr marL="109728" indent="0">
              <a:buNone/>
            </a:pP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Visualization</a:t>
            </a:r>
            <a:endParaRPr lang="nl-BE" dirty="0">
              <a:effectLst/>
            </a:endParaRPr>
          </a:p>
        </p:txBody>
      </p:sp>
      <p:sp>
        <p:nvSpPr>
          <p:cNvPr id="4" name="AutoShape 2" descr="Pietr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520" y="1484784"/>
            <a:ext cx="374993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14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Godot</a:t>
            </a:r>
            <a:r>
              <a:rPr lang="nl-BE" dirty="0"/>
              <a:t> Engine</a:t>
            </a:r>
          </a:p>
          <a:p>
            <a:pPr lvl="1"/>
            <a:r>
              <a:rPr lang="nl-BE" dirty="0" err="1"/>
              <a:t>GDscript</a:t>
            </a:r>
            <a:endParaRPr lang="nl-BE" dirty="0"/>
          </a:p>
          <a:p>
            <a:pPr lvl="1"/>
            <a:r>
              <a:rPr lang="nl-BE" dirty="0" err="1"/>
              <a:t>External</a:t>
            </a:r>
            <a:r>
              <a:rPr lang="nl-BE" dirty="0"/>
              <a:t> files</a:t>
            </a:r>
          </a:p>
          <a:p>
            <a:r>
              <a:rPr lang="nl-BE" dirty="0"/>
              <a:t>Steps</a:t>
            </a:r>
          </a:p>
          <a:p>
            <a:pPr lvl="1"/>
            <a:r>
              <a:rPr lang="nl-BE" dirty="0" err="1"/>
              <a:t>Venn</a:t>
            </a:r>
            <a:r>
              <a:rPr lang="nl-BE" dirty="0"/>
              <a:t> </a:t>
            </a:r>
            <a:r>
              <a:rPr lang="nl-BE" dirty="0" err="1"/>
              <a:t>diagrams</a:t>
            </a:r>
            <a:endParaRPr lang="nl-BE" dirty="0"/>
          </a:p>
          <a:p>
            <a:pPr lvl="1"/>
            <a:r>
              <a:rPr lang="nl-BE" dirty="0"/>
              <a:t>Basic </a:t>
            </a:r>
            <a:r>
              <a:rPr lang="nl-BE" dirty="0" err="1"/>
              <a:t>problems</a:t>
            </a:r>
            <a:endParaRPr lang="nl-BE" dirty="0"/>
          </a:p>
          <a:p>
            <a:pPr lvl="1"/>
            <a:r>
              <a:rPr lang="nl-BE" dirty="0" err="1"/>
              <a:t>Constraints</a:t>
            </a:r>
            <a:endParaRPr lang="nl-BE" dirty="0"/>
          </a:p>
          <a:p>
            <a:r>
              <a:rPr lang="nl-BE" dirty="0"/>
              <a:t>Area </a:t>
            </a:r>
            <a:r>
              <a:rPr lang="nl-BE" dirty="0" err="1"/>
              <a:t>Proportional</a:t>
            </a:r>
            <a:r>
              <a:rPr lang="nl-BE" dirty="0"/>
              <a:t> </a:t>
            </a:r>
            <a:r>
              <a:rPr lang="nl-BE" dirty="0" err="1"/>
              <a:t>Venn</a:t>
            </a:r>
            <a:endParaRPr lang="nl-BE" dirty="0"/>
          </a:p>
          <a:p>
            <a:pPr lvl="1"/>
            <a:r>
              <a:rPr lang="nl-BE" dirty="0" err="1"/>
              <a:t>Circle</a:t>
            </a:r>
            <a:r>
              <a:rPr lang="nl-BE" dirty="0"/>
              <a:t> area ~ domain </a:t>
            </a:r>
            <a:r>
              <a:rPr lang="nl-BE" dirty="0" err="1"/>
              <a:t>size</a:t>
            </a:r>
            <a:endParaRPr lang="nl-BE" dirty="0"/>
          </a:p>
          <a:p>
            <a:pPr lvl="1"/>
            <a:r>
              <a:rPr lang="nl-BE" dirty="0"/>
              <a:t>Python </a:t>
            </a:r>
            <a:r>
              <a:rPr lang="nl-BE" dirty="0" err="1"/>
              <a:t>library</a:t>
            </a:r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Visualization (Implementation)</a:t>
            </a:r>
            <a:endParaRPr lang="nl-BE" dirty="0">
              <a:effectLst/>
            </a:endParaRPr>
          </a:p>
        </p:txBody>
      </p:sp>
      <p:sp>
        <p:nvSpPr>
          <p:cNvPr id="4" name="AutoShape 2" descr="Pietr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2052" name="Picture 4" descr="Venn diagram proportional and color shading with semi-transparency - Stack  Overflow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081" b="10204"/>
          <a:stretch/>
        </p:blipFill>
        <p:spPr bwMode="auto">
          <a:xfrm>
            <a:off x="5317116" y="3212976"/>
            <a:ext cx="3071308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 descr="Godot Engine - Free and open source 2D and 3D game engi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Godot Engine - Free and open source 2D and 3D game engi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3" y="1680736"/>
            <a:ext cx="3828035" cy="13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4239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Pietr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685800" y="2391327"/>
            <a:ext cx="7772400" cy="1829761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4500" dirty="0"/>
              <a:t>Questions</a:t>
            </a:r>
            <a:r>
              <a:rPr lang="en-US" dirty="0"/>
              <a:t>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96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Cfr</a:t>
            </a:r>
            <a:r>
              <a:rPr lang="nl-BE" dirty="0"/>
              <a:t>. </a:t>
            </a:r>
            <a:r>
              <a:rPr lang="nl-BE" dirty="0" err="1"/>
              <a:t>Symbolab</a:t>
            </a:r>
            <a:endParaRPr lang="nl-BE" dirty="0"/>
          </a:p>
          <a:p>
            <a:pPr lvl="1"/>
            <a:r>
              <a:rPr lang="nl-BE" dirty="0"/>
              <a:t>Mathematical </a:t>
            </a:r>
            <a:r>
              <a:rPr lang="nl-BE" dirty="0" err="1"/>
              <a:t>problems</a:t>
            </a:r>
            <a:endParaRPr lang="nl-BE" dirty="0"/>
          </a:p>
          <a:p>
            <a:pPr lvl="1"/>
            <a:r>
              <a:rPr lang="nl-BE" dirty="0" err="1"/>
              <a:t>Step-by-step</a:t>
            </a:r>
            <a:r>
              <a:rPr lang="nl-BE" dirty="0"/>
              <a:t> </a:t>
            </a:r>
            <a:r>
              <a:rPr lang="nl-BE" dirty="0" err="1"/>
              <a:t>solving</a:t>
            </a:r>
            <a:endParaRPr lang="nl-BE" dirty="0"/>
          </a:p>
          <a:p>
            <a:pPr lvl="1"/>
            <a:r>
              <a:rPr lang="nl-BE" dirty="0"/>
              <a:t>Help Students</a:t>
            </a:r>
          </a:p>
          <a:p>
            <a:r>
              <a:rPr lang="nl-BE" dirty="0" err="1"/>
              <a:t>Our</a:t>
            </a:r>
            <a:r>
              <a:rPr lang="nl-BE" dirty="0"/>
              <a:t> </a:t>
            </a:r>
            <a:r>
              <a:rPr lang="nl-BE" dirty="0" err="1"/>
              <a:t>Visualization</a:t>
            </a:r>
            <a:endParaRPr lang="nl-BE" dirty="0"/>
          </a:p>
          <a:p>
            <a:pPr lvl="1"/>
            <a:r>
              <a:rPr lang="nl-BE" dirty="0" err="1"/>
              <a:t>Didactic</a:t>
            </a:r>
            <a:r>
              <a:rPr lang="nl-BE" dirty="0"/>
              <a:t> tool</a:t>
            </a:r>
          </a:p>
          <a:p>
            <a:pPr lvl="1"/>
            <a:r>
              <a:rPr lang="nl-BE" dirty="0"/>
              <a:t>Focus = Combinatorics</a:t>
            </a:r>
          </a:p>
          <a:p>
            <a:pPr lvl="1"/>
            <a:r>
              <a:rPr lang="nl-BE" dirty="0" err="1"/>
              <a:t>Lifted</a:t>
            </a:r>
            <a:r>
              <a:rPr lang="nl-BE" dirty="0"/>
              <a:t> </a:t>
            </a:r>
            <a:r>
              <a:rPr lang="nl-BE" dirty="0" err="1"/>
              <a:t>Reasoning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Why</a:t>
            </a:r>
            <a:r>
              <a:rPr lang="nl-BE" dirty="0"/>
              <a:t> is </a:t>
            </a:r>
            <a:r>
              <a:rPr lang="nl-BE" dirty="0" err="1"/>
              <a:t>it</a:t>
            </a:r>
            <a:r>
              <a:rPr lang="nl-BE" dirty="0"/>
              <a:t> Relevant?</a:t>
            </a:r>
          </a:p>
        </p:txBody>
      </p:sp>
      <p:pic>
        <p:nvPicPr>
          <p:cNvPr id="1026" name="Picture 2" descr="Symbolab - Math solver - Apps on Google Pl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196861"/>
            <a:ext cx="1589111" cy="158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501008"/>
            <a:ext cx="374993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0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Bibliography</a:t>
            </a:r>
            <a:endParaRPr lang="nl-BE" dirty="0"/>
          </a:p>
        </p:txBody>
      </p:sp>
      <p:sp>
        <p:nvSpPr>
          <p:cNvPr id="5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marL="624078" indent="-514350">
              <a:buSzPct val="100000"/>
              <a:buFont typeface="+mj-lt"/>
              <a:buAutoNum type="arabicPeriod"/>
            </a:pPr>
            <a:r>
              <a:rPr lang="en-US" dirty="0"/>
              <a:t>Lifted Reasoning for Combinatorial Counting</a:t>
            </a:r>
          </a:p>
          <a:p>
            <a:pPr marL="624078" indent="-514350">
              <a:buSzPct val="100000"/>
              <a:buFont typeface="+mj-lt"/>
              <a:buAutoNum type="arabicPeriod"/>
            </a:pPr>
            <a:r>
              <a:rPr lang="en-US" dirty="0"/>
              <a:t>Towards High-Level Probabilistic Reasoning with Lifted Inference</a:t>
            </a:r>
          </a:p>
          <a:p>
            <a:pPr marL="624078" indent="-514350">
              <a:buSzPct val="100000"/>
              <a:buFont typeface="+mj-lt"/>
              <a:buAutoNum type="arabicPeriod"/>
            </a:pPr>
            <a:r>
              <a:rPr lang="en-US" dirty="0"/>
              <a:t>Constructing Area-Proportional Venn and Euler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6682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BE" dirty="0" err="1"/>
              <a:t>Lifted</a:t>
            </a:r>
            <a:r>
              <a:rPr lang="nl-BE" dirty="0"/>
              <a:t> </a:t>
            </a:r>
            <a:r>
              <a:rPr lang="nl-BE" dirty="0" err="1"/>
              <a:t>Reasoning</a:t>
            </a:r>
            <a:endParaRPr lang="nl-BE" dirty="0"/>
          </a:p>
        </p:txBody>
      </p:sp>
      <p:sp>
        <p:nvSpPr>
          <p:cNvPr id="7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nl-BE" dirty="0"/>
              <a:t>(= </a:t>
            </a:r>
            <a:r>
              <a:rPr lang="nl-BE" dirty="0" err="1"/>
              <a:t>Lifted</a:t>
            </a:r>
            <a:r>
              <a:rPr lang="nl-BE" dirty="0"/>
              <a:t> </a:t>
            </a:r>
            <a:r>
              <a:rPr lang="nl-BE" dirty="0" err="1"/>
              <a:t>Inference</a:t>
            </a:r>
            <a:r>
              <a:rPr lang="nl-BE" dirty="0"/>
              <a:t>)</a:t>
            </a:r>
          </a:p>
          <a:p>
            <a:r>
              <a:rPr lang="nl-BE" dirty="0" err="1"/>
              <a:t>Conditional</a:t>
            </a:r>
            <a:r>
              <a:rPr lang="nl-BE" dirty="0"/>
              <a:t> </a:t>
            </a:r>
            <a:r>
              <a:rPr lang="nl-BE" dirty="0" err="1"/>
              <a:t>Dependencies</a:t>
            </a:r>
            <a:endParaRPr lang="nl-BE" dirty="0"/>
          </a:p>
          <a:p>
            <a:r>
              <a:rPr lang="nl-BE" dirty="0"/>
              <a:t>Traditional Model</a:t>
            </a:r>
          </a:p>
          <a:p>
            <a:pPr lvl="1"/>
            <a:r>
              <a:rPr lang="nl-BE" dirty="0"/>
              <a:t>2 </a:t>
            </a:r>
            <a:r>
              <a:rPr lang="nl-BE" dirty="0" err="1"/>
              <a:t>Seperate</a:t>
            </a:r>
            <a:r>
              <a:rPr lang="nl-BE" dirty="0"/>
              <a:t> </a:t>
            </a:r>
            <a:r>
              <a:rPr lang="nl-BE" dirty="0" err="1"/>
              <a:t>functions</a:t>
            </a:r>
            <a:endParaRPr lang="nl-BE" dirty="0"/>
          </a:p>
          <a:p>
            <a:pPr lvl="1"/>
            <a:r>
              <a:rPr lang="nl-BE" dirty="0"/>
              <a:t>No </a:t>
            </a:r>
            <a:r>
              <a:rPr lang="nl-BE" dirty="0" err="1"/>
              <a:t>use</a:t>
            </a:r>
            <a:r>
              <a:rPr lang="nl-BE" dirty="0"/>
              <a:t> of </a:t>
            </a:r>
            <a:r>
              <a:rPr lang="nl-BE" dirty="0" err="1"/>
              <a:t>symmetries</a:t>
            </a:r>
            <a:endParaRPr lang="nl-BE" dirty="0"/>
          </a:p>
          <a:p>
            <a:pPr lvl="1"/>
            <a:r>
              <a:rPr lang="nl-BE" dirty="0" err="1"/>
              <a:t>Grounded</a:t>
            </a:r>
            <a:r>
              <a:rPr lang="nl-BE" dirty="0"/>
              <a:t> </a:t>
            </a:r>
            <a:r>
              <a:rPr lang="nl-BE" dirty="0" err="1"/>
              <a:t>Inference</a:t>
            </a:r>
            <a:endParaRPr lang="nl-BE" dirty="0"/>
          </a:p>
          <a:p>
            <a:r>
              <a:rPr lang="nl-BE" dirty="0" err="1"/>
              <a:t>Lifted</a:t>
            </a:r>
            <a:r>
              <a:rPr lang="nl-BE" dirty="0"/>
              <a:t> Model</a:t>
            </a:r>
          </a:p>
          <a:p>
            <a:pPr lvl="1"/>
            <a:r>
              <a:rPr lang="nl-BE" dirty="0" err="1"/>
              <a:t>Generalization</a:t>
            </a:r>
            <a:endParaRPr lang="nl-BE" dirty="0"/>
          </a:p>
          <a:p>
            <a:pPr lvl="1"/>
            <a:r>
              <a:rPr lang="nl-BE" dirty="0" err="1"/>
              <a:t>Faster</a:t>
            </a:r>
            <a:r>
              <a:rPr lang="nl-BE" dirty="0"/>
              <a:t> processing</a:t>
            </a:r>
          </a:p>
        </p:txBody>
      </p:sp>
      <p:pic>
        <p:nvPicPr>
          <p:cNvPr id="8" name="Picture 2" descr="Bestand:Unofficial Windows logo variant - 2002–2012 (Multicolored).svg - 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68" y="2852937"/>
            <a:ext cx="897287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stickers with Appl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168" y="4005064"/>
            <a:ext cx="899992" cy="89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Rechte verbindingslijn 9"/>
          <p:cNvCxnSpPr/>
          <p:nvPr/>
        </p:nvCxnSpPr>
        <p:spPr>
          <a:xfrm>
            <a:off x="4805536" y="5301208"/>
            <a:ext cx="358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4652764" y="568767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/>
              <a:t>Company</a:t>
            </a:r>
          </a:p>
        </p:txBody>
      </p:sp>
      <p:sp>
        <p:nvSpPr>
          <p:cNvPr id="12" name="Tekstvak 11"/>
          <p:cNvSpPr txBox="1"/>
          <p:nvPr/>
        </p:nvSpPr>
        <p:spPr>
          <a:xfrm>
            <a:off x="7308304" y="2987371"/>
            <a:ext cx="97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/>
              <a:t>Age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7308304" y="4193450"/>
            <a:ext cx="97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/>
              <a:t>Age</a:t>
            </a:r>
          </a:p>
        </p:txBody>
      </p:sp>
      <p:sp>
        <p:nvSpPr>
          <p:cNvPr id="14" name="Tekstvak 13"/>
          <p:cNvSpPr txBox="1"/>
          <p:nvPr/>
        </p:nvSpPr>
        <p:spPr>
          <a:xfrm>
            <a:off x="7344308" y="5687670"/>
            <a:ext cx="97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/>
              <a:t>Age</a:t>
            </a:r>
          </a:p>
        </p:txBody>
      </p:sp>
      <p:cxnSp>
        <p:nvCxnSpPr>
          <p:cNvPr id="3" name="Rechte verbindingslijn met pijl 2"/>
          <p:cNvCxnSpPr>
            <a:stCxn id="8" idx="3"/>
            <a:endCxn id="12" idx="1"/>
          </p:cNvCxnSpPr>
          <p:nvPr/>
        </p:nvCxnSpPr>
        <p:spPr>
          <a:xfrm>
            <a:off x="5990855" y="3248981"/>
            <a:ext cx="1317449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>
            <a:stCxn id="9" idx="3"/>
            <a:endCxn id="13" idx="1"/>
          </p:cNvCxnSpPr>
          <p:nvPr/>
        </p:nvCxnSpPr>
        <p:spPr>
          <a:xfrm>
            <a:off x="6012160" y="4455060"/>
            <a:ext cx="1296144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>
            <a:stCxn id="11" idx="3"/>
            <a:endCxn id="14" idx="1"/>
          </p:cNvCxnSpPr>
          <p:nvPr/>
        </p:nvCxnSpPr>
        <p:spPr>
          <a:xfrm>
            <a:off x="6596980" y="5949280"/>
            <a:ext cx="747328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08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Initial</a:t>
            </a:r>
            <a:r>
              <a:rPr lang="nl-BE" dirty="0"/>
              <a:t> </a:t>
            </a:r>
            <a:r>
              <a:rPr lang="nl-BE" dirty="0" err="1"/>
              <a:t>Proposal</a:t>
            </a:r>
            <a:r>
              <a:rPr lang="nl-BE" dirty="0"/>
              <a:t> (David Poole)</a:t>
            </a:r>
          </a:p>
          <a:p>
            <a:pPr lvl="1"/>
            <a:r>
              <a:rPr lang="nl-BE" dirty="0"/>
              <a:t>High-level </a:t>
            </a:r>
            <a:r>
              <a:rPr lang="nl-BE" dirty="0" err="1"/>
              <a:t>Reasoning</a:t>
            </a:r>
            <a:endParaRPr lang="nl-BE" dirty="0"/>
          </a:p>
          <a:p>
            <a:r>
              <a:rPr lang="nl-BE" dirty="0"/>
              <a:t>Shift of Focus</a:t>
            </a:r>
          </a:p>
          <a:p>
            <a:pPr lvl="1"/>
            <a:r>
              <a:rPr lang="nl-BE" dirty="0"/>
              <a:t>Machine </a:t>
            </a:r>
            <a:r>
              <a:rPr lang="nl-BE" dirty="0" err="1"/>
              <a:t>learning</a:t>
            </a:r>
            <a:endParaRPr lang="nl-BE" dirty="0"/>
          </a:p>
          <a:p>
            <a:r>
              <a:rPr lang="nl-BE" dirty="0" err="1"/>
              <a:t>Now</a:t>
            </a:r>
            <a:r>
              <a:rPr lang="nl-BE" dirty="0"/>
              <a:t>: Combinatorics</a:t>
            </a:r>
          </a:p>
          <a:p>
            <a:pPr lvl="1"/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Lifted</a:t>
            </a:r>
            <a:r>
              <a:rPr lang="nl-BE" dirty="0"/>
              <a:t> </a:t>
            </a:r>
            <a:r>
              <a:rPr lang="nl-BE" dirty="0" err="1"/>
              <a:t>Reasoning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0137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Counting</a:t>
            </a:r>
            <a:r>
              <a:rPr lang="nl-BE" dirty="0"/>
              <a:t> </a:t>
            </a:r>
            <a:r>
              <a:rPr lang="nl-BE" dirty="0" err="1"/>
              <a:t>possible</a:t>
            </a:r>
            <a:r>
              <a:rPr lang="nl-BE" dirty="0"/>
              <a:t> arrangements</a:t>
            </a:r>
          </a:p>
          <a:p>
            <a:pPr lvl="1"/>
            <a:r>
              <a:rPr lang="nl-BE" dirty="0"/>
              <a:t>(E.g. </a:t>
            </a:r>
            <a:r>
              <a:rPr lang="nl-BE" dirty="0" err="1"/>
              <a:t>shuffled</a:t>
            </a:r>
            <a:r>
              <a:rPr lang="nl-BE" dirty="0"/>
              <a:t> deck)</a:t>
            </a:r>
          </a:p>
          <a:p>
            <a:r>
              <a:rPr lang="nl-BE" dirty="0" err="1"/>
              <a:t>Constraints</a:t>
            </a:r>
            <a:endParaRPr lang="nl-BE" dirty="0"/>
          </a:p>
          <a:p>
            <a:pPr lvl="1"/>
            <a:r>
              <a:rPr lang="nl-BE" dirty="0"/>
              <a:t>(E.g. first = ace of spades)</a:t>
            </a:r>
          </a:p>
          <a:p>
            <a:r>
              <a:rPr lang="nl-BE" dirty="0"/>
              <a:t>Human </a:t>
            </a:r>
            <a:r>
              <a:rPr lang="nl-BE" dirty="0" err="1"/>
              <a:t>solving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Combinatorics</a:t>
            </a:r>
          </a:p>
        </p:txBody>
      </p:sp>
    </p:spTree>
    <p:extLst>
      <p:ext uri="{BB962C8B-B14F-4D97-AF65-F5344CB8AC3E}">
        <p14:creationId xmlns:p14="http://schemas.microsoft.com/office/powerpoint/2010/main" val="3344845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12 Common </a:t>
            </a:r>
            <a:r>
              <a:rPr lang="nl-BE" dirty="0" err="1"/>
              <a:t>Counting</a:t>
            </a:r>
            <a:r>
              <a:rPr lang="nl-BE" dirty="0"/>
              <a:t> </a:t>
            </a:r>
            <a:r>
              <a:rPr lang="nl-BE" dirty="0" err="1"/>
              <a:t>Problems</a:t>
            </a:r>
            <a:endParaRPr lang="nl-BE" dirty="0"/>
          </a:p>
          <a:p>
            <a:pPr lvl="1"/>
            <a:r>
              <a:rPr lang="nl-BE" dirty="0"/>
              <a:t>Mathematical </a:t>
            </a:r>
            <a:r>
              <a:rPr lang="nl-BE" dirty="0" err="1"/>
              <a:t>Formulas</a:t>
            </a:r>
            <a:endParaRPr lang="nl-BE" dirty="0"/>
          </a:p>
          <a:p>
            <a:r>
              <a:rPr lang="nl-BE" dirty="0"/>
              <a:t>3 </a:t>
            </a:r>
            <a:r>
              <a:rPr lang="nl-BE" dirty="0" err="1"/>
              <a:t>Function</a:t>
            </a:r>
            <a:r>
              <a:rPr lang="nl-BE" dirty="0"/>
              <a:t> Types</a:t>
            </a:r>
          </a:p>
          <a:p>
            <a:pPr lvl="1"/>
            <a:r>
              <a:rPr lang="nl-BE" dirty="0" err="1"/>
              <a:t>Any</a:t>
            </a:r>
            <a:r>
              <a:rPr lang="nl-BE" dirty="0"/>
              <a:t>, </a:t>
            </a:r>
            <a:r>
              <a:rPr lang="nl-BE" dirty="0" err="1"/>
              <a:t>Injective</a:t>
            </a:r>
            <a:r>
              <a:rPr lang="nl-BE" dirty="0"/>
              <a:t>, Surjective</a:t>
            </a:r>
          </a:p>
          <a:p>
            <a:r>
              <a:rPr lang="nl-BE" dirty="0"/>
              <a:t>4 </a:t>
            </a:r>
            <a:r>
              <a:rPr lang="nl-BE" dirty="0" err="1"/>
              <a:t>Distinguishibilities</a:t>
            </a:r>
            <a:endParaRPr lang="nl-BE" dirty="0"/>
          </a:p>
          <a:p>
            <a:pPr lvl="1"/>
            <a:r>
              <a:rPr lang="nl-BE" dirty="0"/>
              <a:t>≠, =x, =y, =</a:t>
            </a:r>
            <a:r>
              <a:rPr lang="nl-BE" dirty="0" err="1"/>
              <a:t>xy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Twelvefold</a:t>
            </a:r>
            <a:r>
              <a:rPr lang="nl-BE" dirty="0"/>
              <a:t> Way</a:t>
            </a:r>
          </a:p>
        </p:txBody>
      </p:sp>
    </p:spTree>
    <p:extLst>
      <p:ext uri="{BB962C8B-B14F-4D97-AF65-F5344CB8AC3E}">
        <p14:creationId xmlns:p14="http://schemas.microsoft.com/office/powerpoint/2010/main" val="285932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Rechte verbindingslijn 6"/>
          <p:cNvCxnSpPr/>
          <p:nvPr/>
        </p:nvCxnSpPr>
        <p:spPr>
          <a:xfrm>
            <a:off x="4572000" y="548680"/>
            <a:ext cx="0" cy="561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 flipH="1">
            <a:off x="1104900" y="3501008"/>
            <a:ext cx="7056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ardboard box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49" y="1843311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ardboard box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949" y="1844824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al 12"/>
          <p:cNvSpPr/>
          <p:nvPr/>
        </p:nvSpPr>
        <p:spPr>
          <a:xfrm>
            <a:off x="1691680" y="88722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Ovaal 15"/>
          <p:cNvSpPr/>
          <p:nvPr/>
        </p:nvSpPr>
        <p:spPr>
          <a:xfrm>
            <a:off x="2771800" y="887227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Ovaal 16"/>
          <p:cNvSpPr/>
          <p:nvPr/>
        </p:nvSpPr>
        <p:spPr>
          <a:xfrm>
            <a:off x="2224150" y="887227"/>
            <a:ext cx="216024" cy="2160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Tekstvak 14"/>
          <p:cNvSpPr txBox="1"/>
          <p:nvPr/>
        </p:nvSpPr>
        <p:spPr>
          <a:xfrm>
            <a:off x="395536" y="332656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000" b="1" dirty="0"/>
              <a:t>≠</a:t>
            </a:r>
            <a:endParaRPr lang="nl-BE" b="1" dirty="0"/>
          </a:p>
        </p:txBody>
      </p:sp>
      <p:pic>
        <p:nvPicPr>
          <p:cNvPr id="34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843311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ardboard box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844824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Ovaal 35"/>
          <p:cNvSpPr/>
          <p:nvPr/>
        </p:nvSpPr>
        <p:spPr>
          <a:xfrm>
            <a:off x="6127995" y="887227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" name="Ovaal 36"/>
          <p:cNvSpPr/>
          <p:nvPr/>
        </p:nvSpPr>
        <p:spPr>
          <a:xfrm>
            <a:off x="7208115" y="887227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" name="Ovaal 37"/>
          <p:cNvSpPr/>
          <p:nvPr/>
        </p:nvSpPr>
        <p:spPr>
          <a:xfrm>
            <a:off x="6660465" y="887227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9" name="Tekstvak 38"/>
          <p:cNvSpPr txBox="1"/>
          <p:nvPr/>
        </p:nvSpPr>
        <p:spPr>
          <a:xfrm>
            <a:off x="4831851" y="332656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000" b="1" dirty="0"/>
              <a:t>=</a:t>
            </a:r>
            <a:endParaRPr lang="nl-BE" b="1" dirty="0"/>
          </a:p>
        </p:txBody>
      </p:sp>
      <p:sp>
        <p:nvSpPr>
          <p:cNvPr id="40" name="Tekstvak 39"/>
          <p:cNvSpPr txBox="1"/>
          <p:nvPr/>
        </p:nvSpPr>
        <p:spPr>
          <a:xfrm>
            <a:off x="5364088" y="262389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X</a:t>
            </a:r>
            <a:endParaRPr lang="nl-BE" sz="1050" b="1" dirty="0"/>
          </a:p>
        </p:txBody>
      </p:sp>
      <p:pic>
        <p:nvPicPr>
          <p:cNvPr id="41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67" y="5076225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367" y="5077738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kstvak 45"/>
          <p:cNvSpPr txBox="1"/>
          <p:nvPr/>
        </p:nvSpPr>
        <p:spPr>
          <a:xfrm>
            <a:off x="459954" y="3565570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000" b="1" dirty="0"/>
              <a:t>=</a:t>
            </a:r>
            <a:endParaRPr lang="nl-BE" b="1" dirty="0"/>
          </a:p>
        </p:txBody>
      </p:sp>
      <p:sp>
        <p:nvSpPr>
          <p:cNvPr id="48" name="Tekstvak 47"/>
          <p:cNvSpPr txBox="1"/>
          <p:nvPr/>
        </p:nvSpPr>
        <p:spPr>
          <a:xfrm>
            <a:off x="992191" y="4005064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Y</a:t>
            </a:r>
            <a:endParaRPr lang="nl-BE" sz="1050" b="1" dirty="0"/>
          </a:p>
        </p:txBody>
      </p:sp>
      <p:pic>
        <p:nvPicPr>
          <p:cNvPr id="49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081102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082615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al 50"/>
          <p:cNvSpPr/>
          <p:nvPr/>
        </p:nvSpPr>
        <p:spPr>
          <a:xfrm>
            <a:off x="6127995" y="4125018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Ovaal 51"/>
          <p:cNvSpPr/>
          <p:nvPr/>
        </p:nvSpPr>
        <p:spPr>
          <a:xfrm>
            <a:off x="7208115" y="4125018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Ovaal 52"/>
          <p:cNvSpPr/>
          <p:nvPr/>
        </p:nvSpPr>
        <p:spPr>
          <a:xfrm>
            <a:off x="6660465" y="4125018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4" name="Tekstvak 53"/>
          <p:cNvSpPr txBox="1"/>
          <p:nvPr/>
        </p:nvSpPr>
        <p:spPr>
          <a:xfrm>
            <a:off x="4831851" y="3570447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000" b="1" dirty="0"/>
              <a:t>=</a:t>
            </a:r>
            <a:endParaRPr lang="nl-BE" b="1" dirty="0"/>
          </a:p>
        </p:txBody>
      </p:sp>
      <p:sp>
        <p:nvSpPr>
          <p:cNvPr id="55" name="Tekstvak 54"/>
          <p:cNvSpPr txBox="1"/>
          <p:nvPr/>
        </p:nvSpPr>
        <p:spPr>
          <a:xfrm>
            <a:off x="5364088" y="3500180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X</a:t>
            </a:r>
            <a:endParaRPr lang="nl-BE" sz="1050" b="1" dirty="0"/>
          </a:p>
        </p:txBody>
      </p:sp>
      <p:sp>
        <p:nvSpPr>
          <p:cNvPr id="56" name="Tekstvak 55"/>
          <p:cNvSpPr txBox="1"/>
          <p:nvPr/>
        </p:nvSpPr>
        <p:spPr>
          <a:xfrm>
            <a:off x="5364088" y="4009941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Y</a:t>
            </a:r>
            <a:endParaRPr lang="nl-BE" sz="1050" b="1" dirty="0"/>
          </a:p>
        </p:txBody>
      </p:sp>
      <p:sp>
        <p:nvSpPr>
          <p:cNvPr id="57" name="Ovaal 56"/>
          <p:cNvSpPr/>
          <p:nvPr/>
        </p:nvSpPr>
        <p:spPr>
          <a:xfrm>
            <a:off x="1691680" y="414651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Ovaal 57"/>
          <p:cNvSpPr/>
          <p:nvPr/>
        </p:nvSpPr>
        <p:spPr>
          <a:xfrm>
            <a:off x="2771800" y="4146511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9" name="Ovaal 58"/>
          <p:cNvSpPr/>
          <p:nvPr/>
        </p:nvSpPr>
        <p:spPr>
          <a:xfrm>
            <a:off x="2224150" y="4146511"/>
            <a:ext cx="216024" cy="2160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8276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Elements</a:t>
            </a:r>
          </a:p>
          <a:p>
            <a:pPr lvl="1"/>
            <a:r>
              <a:rPr lang="nl-BE" dirty="0"/>
              <a:t>Atomic objects</a:t>
            </a:r>
          </a:p>
          <a:p>
            <a:r>
              <a:rPr lang="nl-BE" dirty="0"/>
              <a:t>Domains</a:t>
            </a:r>
          </a:p>
          <a:p>
            <a:pPr lvl="1"/>
            <a:r>
              <a:rPr lang="nl-BE" dirty="0"/>
              <a:t>Sets of elements</a:t>
            </a:r>
          </a:p>
          <a:p>
            <a:r>
              <a:rPr lang="nl-BE" dirty="0" err="1"/>
              <a:t>Structures</a:t>
            </a:r>
            <a:endParaRPr lang="nl-BE" dirty="0"/>
          </a:p>
          <a:p>
            <a:pPr lvl="1"/>
            <a:r>
              <a:rPr lang="nl-BE" dirty="0" err="1"/>
              <a:t>Twelvefold</a:t>
            </a:r>
            <a:r>
              <a:rPr lang="nl-BE" dirty="0"/>
              <a:t> way </a:t>
            </a:r>
            <a:r>
              <a:rPr lang="nl-BE" dirty="0" err="1"/>
              <a:t>problem</a:t>
            </a:r>
            <a:endParaRPr lang="nl-BE" dirty="0"/>
          </a:p>
          <a:p>
            <a:pPr lvl="1"/>
            <a:r>
              <a:rPr lang="nl-BE" dirty="0"/>
              <a:t>(D, F)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CoLa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9216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">
  <a:themeElements>
    <a:clrScheme name="Concour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890</TotalTime>
  <Words>682</Words>
  <Application>Microsoft Office PowerPoint</Application>
  <PresentationFormat>Diavoorstelling (4:3)</PresentationFormat>
  <Paragraphs>142</Paragraphs>
  <Slides>19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0" baseType="lpstr">
      <vt:lpstr>Concours</vt:lpstr>
      <vt:lpstr>Visualizing Combinatorial Problem Resolution</vt:lpstr>
      <vt:lpstr>Why is it Relevant?</vt:lpstr>
      <vt:lpstr>Bibliography</vt:lpstr>
      <vt:lpstr>Lifted Reasoning</vt:lpstr>
      <vt:lpstr>Lifted Reasoning</vt:lpstr>
      <vt:lpstr>Combinatorics</vt:lpstr>
      <vt:lpstr>Twelvefold Way</vt:lpstr>
      <vt:lpstr>PowerPoint-presentatie</vt:lpstr>
      <vt:lpstr>CoLa</vt:lpstr>
      <vt:lpstr>CoLa (Constraints)</vt:lpstr>
      <vt:lpstr>#CSP</vt:lpstr>
      <vt:lpstr>Lifted Reasoning Strategies</vt:lpstr>
      <vt:lpstr>Lifted Reasoning Strategies</vt:lpstr>
      <vt:lpstr>Lifted Reasoning Strategies</vt:lpstr>
      <vt:lpstr>Lifted Reasoning Strategies</vt:lpstr>
      <vt:lpstr>CoSo</vt:lpstr>
      <vt:lpstr>Visualization</vt:lpstr>
      <vt:lpstr>Visualization (Implementation)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Joran De Braekeleer</dc:creator>
  <cp:lastModifiedBy>Joran De Braekeleer</cp:lastModifiedBy>
  <cp:revision>45</cp:revision>
  <dcterms:created xsi:type="dcterms:W3CDTF">2020-11-07T09:47:24Z</dcterms:created>
  <dcterms:modified xsi:type="dcterms:W3CDTF">2020-11-09T10:02:56Z</dcterms:modified>
</cp:coreProperties>
</file>