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53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1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10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6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60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25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3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37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9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36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4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CA1B-BE7D-4DB1-BE18-963AB8843A5A}" type="datetimeFigureOut">
              <a:rPr lang="nl-BE" smtClean="0"/>
              <a:t>6/03/2021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81EC-B1F2-4F47-BE9D-C205FF2E51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00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stantint/matplotlib-ven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72480" y="1124744"/>
            <a:ext cx="3384376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err="1" smtClean="0">
                <a:latin typeface="Franklin Gothic Book" pitchFamily="34" charset="0"/>
              </a:rPr>
              <a:t>Introduction</a:t>
            </a:r>
            <a:r>
              <a:rPr lang="nl-BE" sz="1400" b="1" dirty="0" smtClean="0">
                <a:latin typeface="Franklin Gothic Book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Goal: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A </a:t>
            </a:r>
            <a:r>
              <a:rPr lang="en-US" sz="1400" dirty="0" err="1" smtClean="0">
                <a:latin typeface="Franklin Gothic Book" pitchFamily="34" charset="0"/>
              </a:rPr>
              <a:t>visualisation</a:t>
            </a:r>
            <a:r>
              <a:rPr lang="en-US" sz="1400" dirty="0" smtClean="0">
                <a:latin typeface="Franklin Gothic Book" pitchFamily="34" charset="0"/>
              </a:rPr>
              <a:t> tool for educational purposes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Step-by-step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Broaden understanding of combinatorics (counting)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New field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 smtClean="0">
                <a:latin typeface="Franklin Gothic Book" pitchFamily="34" charset="0"/>
              </a:rPr>
              <a:t>Diadactical</a:t>
            </a:r>
            <a:r>
              <a:rPr lang="en-US" sz="1400" dirty="0" smtClean="0">
                <a:latin typeface="Franklin Gothic Book" pitchFamily="34" charset="0"/>
              </a:rPr>
              <a:t> tools for general math problems already exist (cfr. </a:t>
            </a:r>
            <a:r>
              <a:rPr lang="en-US" sz="1400" dirty="0" err="1" smtClean="0">
                <a:latin typeface="Franklin Gothic Book" pitchFamily="34" charset="0"/>
              </a:rPr>
              <a:t>SymboLab</a:t>
            </a:r>
            <a:r>
              <a:rPr lang="en-US" sz="1400" dirty="0" smtClean="0">
                <a:latin typeface="Franklin Gothic Book" pitchFamily="34" charset="0"/>
              </a:rPr>
              <a:t>, Wolfram Alpha)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Specialized for just combinatorics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Using new lifted reasoning combinatorics solver </a:t>
            </a:r>
            <a:r>
              <a:rPr lang="en-US" sz="1400" dirty="0" err="1" smtClean="0">
                <a:latin typeface="Franklin Gothic Book" pitchFamily="34" charset="0"/>
              </a:rPr>
              <a:t>CoSo</a:t>
            </a:r>
            <a:endParaRPr lang="en-US" sz="1400" dirty="0" smtClean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r>
              <a:rPr lang="nl-BE" sz="1600" b="1" dirty="0" smtClean="0">
                <a:latin typeface="Franklin Gothic Book" pitchFamily="34" charset="0"/>
              </a:rPr>
              <a:t>Methods:</a:t>
            </a:r>
            <a:endParaRPr lang="nl-BE" sz="1400" b="1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Implementation: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 smtClean="0">
                <a:latin typeface="Franklin Gothic Book" pitchFamily="34" charset="0"/>
              </a:rPr>
              <a:t>Godot</a:t>
            </a:r>
            <a:r>
              <a:rPr lang="en-US" sz="1400" dirty="0" smtClean="0">
                <a:latin typeface="Franklin Gothic Book" pitchFamily="34" charset="0"/>
              </a:rPr>
              <a:t> Engine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UI elements corresponding to </a:t>
            </a:r>
            <a:r>
              <a:rPr lang="en-US" sz="1400" dirty="0" err="1" smtClean="0">
                <a:latin typeface="Franklin Gothic Book" pitchFamily="34" charset="0"/>
              </a:rPr>
              <a:t>CoSo</a:t>
            </a:r>
            <a:r>
              <a:rPr lang="en-US" sz="1400" dirty="0" smtClean="0">
                <a:latin typeface="Franklin Gothic Book" pitchFamily="34" charset="0"/>
              </a:rPr>
              <a:t> input language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Show solving steps in animation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Proportional Venn Diagrams (</a:t>
            </a:r>
            <a:r>
              <a:rPr lang="nl-BE" sz="1400" b="1" dirty="0" err="1" smtClean="0">
                <a:hlinkClick r:id="rId2"/>
              </a:rPr>
              <a:t>matplotlib-venn</a:t>
            </a:r>
            <a:r>
              <a:rPr lang="nl-BE" sz="1400" b="1" dirty="0" smtClean="0"/>
              <a:t>)</a:t>
            </a:r>
          </a:p>
          <a:p>
            <a:endParaRPr lang="nl-BE" dirty="0" smtClean="0">
              <a:latin typeface="Franklin Gothic Book" pitchFamily="34" charset="0"/>
            </a:endParaRPr>
          </a:p>
          <a:p>
            <a:r>
              <a:rPr lang="nl-BE" sz="1600" b="1" dirty="0" err="1" smtClean="0">
                <a:latin typeface="Franklin Gothic Book" pitchFamily="34" charset="0"/>
              </a:rPr>
              <a:t>Key</a:t>
            </a:r>
            <a:r>
              <a:rPr lang="nl-BE" sz="1600" b="1" dirty="0" smtClean="0">
                <a:latin typeface="Franklin Gothic Book" pitchFamily="34" charset="0"/>
              </a:rPr>
              <a:t> Features:</a:t>
            </a:r>
            <a:endParaRPr lang="nl-BE" sz="1400" b="1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/>
              <a:t>Clear</a:t>
            </a:r>
            <a:r>
              <a:rPr lang="en-US" sz="1400" dirty="0" smtClean="0">
                <a:latin typeface="Franklin Gothic Book" pitchFamily="34" charset="0"/>
              </a:rPr>
              <a:t>:maximize user attention to the problem, not the UI 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Easy: </a:t>
            </a:r>
            <a:r>
              <a:rPr lang="en-GB" sz="1400" dirty="0" smtClean="0"/>
              <a:t>straightforward usage, even when inexperienced with combinatorics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Visual: </a:t>
            </a:r>
            <a:r>
              <a:rPr lang="nl-BE" sz="1400" dirty="0" err="1" smtClean="0"/>
              <a:t>interaction</a:t>
            </a:r>
            <a:r>
              <a:rPr lang="nl-BE" sz="1400" dirty="0" smtClean="0"/>
              <a:t> </a:t>
            </a:r>
            <a:r>
              <a:rPr lang="nl-BE" sz="1400" dirty="0" err="1" smtClean="0"/>
              <a:t>with</a:t>
            </a:r>
            <a:r>
              <a:rPr lang="nl-BE" sz="1400" dirty="0" smtClean="0"/>
              <a:t> the program is </a:t>
            </a:r>
            <a:r>
              <a:rPr lang="nl-BE" sz="1400" dirty="0" err="1" smtClean="0"/>
              <a:t>mainly</a:t>
            </a:r>
            <a:r>
              <a:rPr lang="nl-BE" sz="1400" dirty="0" smtClean="0"/>
              <a:t> </a:t>
            </a:r>
            <a:r>
              <a:rPr lang="nl-BE" sz="1400" dirty="0" err="1" smtClean="0"/>
              <a:t>through</a:t>
            </a:r>
            <a:r>
              <a:rPr lang="nl-BE" sz="1400" dirty="0" smtClean="0"/>
              <a:t> </a:t>
            </a:r>
            <a:r>
              <a:rPr lang="nl-BE" sz="1400" dirty="0" err="1" smtClean="0"/>
              <a:t>visual</a:t>
            </a:r>
            <a:r>
              <a:rPr lang="nl-BE" sz="1400" dirty="0" smtClean="0"/>
              <a:t> UI elements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 smtClean="0"/>
              <a:t>Adaptable: </a:t>
            </a:r>
            <a:r>
              <a:rPr lang="nl-BE" sz="1400" dirty="0" smtClean="0"/>
              <a:t>parameters </a:t>
            </a:r>
            <a:r>
              <a:rPr lang="nl-BE" sz="1400" dirty="0" err="1" smtClean="0"/>
              <a:t>can</a:t>
            </a:r>
            <a:r>
              <a:rPr lang="nl-BE" sz="1400" dirty="0" smtClean="0"/>
              <a:t> </a:t>
            </a:r>
            <a:r>
              <a:rPr lang="nl-BE" sz="1400" dirty="0" err="1" smtClean="0"/>
              <a:t>be</a:t>
            </a:r>
            <a:r>
              <a:rPr lang="nl-BE" sz="1400" dirty="0" smtClean="0"/>
              <a:t> </a:t>
            </a:r>
            <a:r>
              <a:rPr lang="nl-BE" sz="1400" dirty="0" err="1" smtClean="0"/>
              <a:t>changed</a:t>
            </a:r>
            <a:r>
              <a:rPr lang="nl-BE" sz="1400" dirty="0" smtClean="0"/>
              <a:t> </a:t>
            </a:r>
            <a:r>
              <a:rPr lang="nl-BE" sz="1400" dirty="0" err="1" smtClean="0"/>
              <a:t>easily</a:t>
            </a:r>
            <a:r>
              <a:rPr lang="nl-BE" sz="1400" dirty="0" smtClean="0"/>
              <a:t> </a:t>
            </a:r>
            <a:r>
              <a:rPr lang="nl-BE" sz="1400" dirty="0" err="1" smtClean="0"/>
              <a:t>to</a:t>
            </a:r>
            <a:r>
              <a:rPr lang="nl-BE" sz="1400" dirty="0" smtClean="0"/>
              <a:t> </a:t>
            </a:r>
            <a:r>
              <a:rPr lang="nl-BE" sz="1400" dirty="0" err="1" smtClean="0"/>
              <a:t>see</a:t>
            </a:r>
            <a:r>
              <a:rPr lang="nl-BE" sz="1400" dirty="0" smtClean="0"/>
              <a:t> </a:t>
            </a:r>
            <a:r>
              <a:rPr lang="nl-BE" sz="1400" dirty="0" err="1" smtClean="0"/>
              <a:t>reflection</a:t>
            </a:r>
            <a:r>
              <a:rPr lang="nl-BE" sz="1400" dirty="0" smtClean="0"/>
              <a:t> on the solution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576736" y="33265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Franklin Gothic Book" pitchFamily="34" charset="0"/>
              </a:rPr>
              <a:t>Visualization</a:t>
            </a:r>
            <a:r>
              <a:rPr lang="nl-BE" dirty="0" smtClean="0">
                <a:latin typeface="Franklin Gothic Book" pitchFamily="34" charset="0"/>
              </a:rPr>
              <a:t> For </a:t>
            </a:r>
            <a:r>
              <a:rPr lang="nl-BE" dirty="0" err="1" smtClean="0">
                <a:latin typeface="Franklin Gothic Book" pitchFamily="34" charset="0"/>
              </a:rPr>
              <a:t>Combinatoric</a:t>
            </a:r>
            <a:r>
              <a:rPr lang="nl-BE" dirty="0" smtClean="0">
                <a:latin typeface="Franklin Gothic Book" pitchFamily="34" charset="0"/>
              </a:rPr>
              <a:t> </a:t>
            </a:r>
            <a:r>
              <a:rPr lang="nl-BE" dirty="0" err="1" smtClean="0">
                <a:latin typeface="Franklin Gothic Book" pitchFamily="34" charset="0"/>
              </a:rPr>
              <a:t>Problems</a:t>
            </a:r>
            <a:r>
              <a:rPr lang="nl-BE" dirty="0" smtClean="0">
                <a:latin typeface="Franklin Gothic Book" pitchFamily="34" charset="0"/>
              </a:rPr>
              <a:t> </a:t>
            </a:r>
            <a:r>
              <a:rPr lang="nl-BE" dirty="0" err="1" smtClean="0">
                <a:latin typeface="Franklin Gothic Book" pitchFamily="34" charset="0"/>
              </a:rPr>
              <a:t>Resolution</a:t>
            </a:r>
            <a:endParaRPr lang="nl-BE" dirty="0">
              <a:latin typeface="Franklin Gothic Book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728864" y="701987"/>
            <a:ext cx="243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Franklin Gothic Book" pitchFamily="34" charset="0"/>
              </a:rPr>
              <a:t>Eric Kim, Joran De Braekeleer</a:t>
            </a:r>
            <a:endParaRPr lang="nl-BE" sz="1400" dirty="0">
              <a:latin typeface="Franklin Gothic Book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521624" y="2147366"/>
            <a:ext cx="338437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>
                <a:latin typeface="Franklin Gothic Book" pitchFamily="34" charset="0"/>
              </a:rPr>
              <a:t>Positioning </a:t>
            </a:r>
            <a:r>
              <a:rPr lang="nl-BE" sz="1600" b="1" dirty="0" err="1" smtClean="0">
                <a:latin typeface="Franklin Gothic Book" pitchFamily="34" charset="0"/>
              </a:rPr>
              <a:t>Algorithm</a:t>
            </a:r>
            <a:r>
              <a:rPr lang="nl-BE" sz="1400" b="1" dirty="0" smtClean="0">
                <a:latin typeface="Franklin Gothic Book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What: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Arranging the positions of inputted elements into corresponding domain </a:t>
            </a:r>
            <a:r>
              <a:rPr lang="en-US" sz="1400" dirty="0" smtClean="0">
                <a:latin typeface="Franklin Gothic Book" pitchFamily="34" charset="0"/>
              </a:rPr>
              <a:t>sets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Element from intersection(A, B) is both in A and in B</a:t>
            </a:r>
            <a:endParaRPr lang="en-US" sz="1400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Franklin Gothic Book" pitchFamily="34" charset="0"/>
              </a:rPr>
              <a:t>How:</a:t>
            </a:r>
            <a:endParaRPr lang="en-US" sz="1400" dirty="0">
              <a:latin typeface="Franklin Gothic Book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Franklin Gothic Book" pitchFamily="34" charset="0"/>
              </a:rPr>
              <a:t>Generate Venn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smtClean="0">
                <a:latin typeface="Franklin Gothic Book" pitchFamily="34" charset="0"/>
              </a:rPr>
              <a:t>diagrams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Franklin Gothic Book" pitchFamily="34" charset="0"/>
              </a:rPr>
              <a:t>Approximate element </a:t>
            </a:r>
            <a:r>
              <a:rPr lang="en-US" sz="1400" dirty="0" smtClean="0">
                <a:latin typeface="Franklin Gothic Book" pitchFamily="34" charset="0"/>
              </a:rPr>
              <a:t>position with a rectangle around corresponding set circle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Franklin Gothic Book" pitchFamily="34" charset="0"/>
              </a:rPr>
              <a:t>Constraints: all elements </a:t>
            </a:r>
            <a:r>
              <a:rPr lang="en-US" sz="1400" dirty="0" smtClean="0">
                <a:latin typeface="Franklin Gothic Book" pitchFamily="34" charset="0"/>
              </a:rPr>
              <a:t>inside range of their respective set(s</a:t>
            </a:r>
            <a:r>
              <a:rPr lang="en-US" sz="1400" dirty="0">
                <a:latin typeface="Franklin Gothic Book" pitchFamily="34" charset="0"/>
              </a:rPr>
              <a:t>) and outside all </a:t>
            </a:r>
            <a:r>
              <a:rPr lang="en-US" sz="1400" dirty="0" smtClean="0">
                <a:latin typeface="Franklin Gothic Book" pitchFamily="34" charset="0"/>
              </a:rPr>
              <a:t>others. Elements do not overlap</a:t>
            </a:r>
            <a:endParaRPr lang="en-US" sz="1400" dirty="0" smtClean="0">
              <a:latin typeface="Franklin Gothic Book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Franklin Gothic Book" pitchFamily="34" charset="0"/>
              </a:rPr>
              <a:t>Keep assigning </a:t>
            </a:r>
            <a:r>
              <a:rPr lang="en-US" sz="1400" dirty="0" smtClean="0">
                <a:latin typeface="Franklin Gothic Book" pitchFamily="34" charset="0"/>
              </a:rPr>
              <a:t>random positions until constraints are met</a:t>
            </a:r>
            <a:endParaRPr lang="nl-BE" dirty="0" smtClean="0">
              <a:latin typeface="Franklin Gothic Book" pitchFamily="34" charset="0"/>
            </a:endParaRPr>
          </a:p>
          <a:p>
            <a:r>
              <a:rPr lang="nl-BE" sz="1600" b="1" dirty="0" err="1" smtClean="0">
                <a:latin typeface="Franklin Gothic Book" pitchFamily="34" charset="0"/>
              </a:rPr>
              <a:t>Testing</a:t>
            </a:r>
            <a:r>
              <a:rPr lang="nl-BE" sz="1600" b="1" dirty="0" smtClean="0">
                <a:latin typeface="Franklin Gothic Book" pitchFamily="34" charset="0"/>
              </a:rPr>
              <a:t>:</a:t>
            </a:r>
            <a:endParaRPr lang="nl-BE" sz="1400" b="1" dirty="0" smtClean="0">
              <a:latin typeface="Franklin Gothic Boo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BE" sz="1400" dirty="0" smtClean="0">
                <a:latin typeface="Franklin Gothic Book" pitchFamily="34" charset="0"/>
              </a:rPr>
              <a:t>User research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BE" sz="1400" dirty="0" smtClean="0">
                <a:latin typeface="Franklin Gothic Book" pitchFamily="34" charset="0"/>
              </a:rPr>
              <a:t>Public </a:t>
            </a:r>
            <a:r>
              <a:rPr lang="nl-BE" sz="1400" dirty="0" err="1" smtClean="0">
                <a:latin typeface="Franklin Gothic Book" pitchFamily="34" charset="0"/>
              </a:rPr>
              <a:t>beta-version</a:t>
            </a:r>
            <a:endParaRPr lang="nl-BE" sz="1400" dirty="0" smtClean="0">
              <a:latin typeface="Franklin Gothic Book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nl-BE" sz="1400" dirty="0" err="1" smtClean="0">
                <a:latin typeface="Franklin Gothic Book" pitchFamily="34" charset="0"/>
              </a:rPr>
              <a:t>Stimulate</a:t>
            </a:r>
            <a:r>
              <a:rPr lang="nl-BE" sz="1400" dirty="0" smtClean="0">
                <a:latin typeface="Franklin Gothic Book" pitchFamily="34" charset="0"/>
              </a:rPr>
              <a:t> </a:t>
            </a:r>
            <a:r>
              <a:rPr lang="nl-BE" sz="1400" dirty="0" err="1" smtClean="0">
                <a:latin typeface="Franklin Gothic Book" pitchFamily="34" charset="0"/>
              </a:rPr>
              <a:t>potential</a:t>
            </a:r>
            <a:r>
              <a:rPr lang="nl-BE" sz="1400" dirty="0" smtClean="0">
                <a:latin typeface="Franklin Gothic Book" pitchFamily="34" charset="0"/>
              </a:rPr>
              <a:t> users </a:t>
            </a:r>
            <a:r>
              <a:rPr lang="nl-BE" sz="1400" dirty="0" err="1" smtClean="0">
                <a:latin typeface="Franklin Gothic Book" pitchFamily="34" charset="0"/>
              </a:rPr>
              <a:t>to</a:t>
            </a:r>
            <a:r>
              <a:rPr lang="nl-BE" sz="1400" dirty="0" smtClean="0">
                <a:latin typeface="Franklin Gothic Book" pitchFamily="34" charset="0"/>
              </a:rPr>
              <a:t> </a:t>
            </a:r>
            <a:r>
              <a:rPr lang="nl-BE" sz="1400" dirty="0" err="1" smtClean="0">
                <a:latin typeface="Franklin Gothic Book" pitchFamily="34" charset="0"/>
              </a:rPr>
              <a:t>try</a:t>
            </a:r>
            <a:r>
              <a:rPr lang="nl-BE" sz="1400" dirty="0" smtClean="0">
                <a:latin typeface="Franklin Gothic Book" pitchFamily="34" charset="0"/>
              </a:rPr>
              <a:t> out </a:t>
            </a:r>
            <a:r>
              <a:rPr lang="nl-BE" sz="1400" dirty="0" err="1" smtClean="0">
                <a:latin typeface="Franklin Gothic Book" pitchFamily="34" charset="0"/>
              </a:rPr>
              <a:t>and</a:t>
            </a:r>
            <a:r>
              <a:rPr lang="nl-BE" sz="1400" dirty="0" smtClean="0">
                <a:latin typeface="Franklin Gothic Book" pitchFamily="34" charset="0"/>
              </a:rPr>
              <a:t> </a:t>
            </a:r>
            <a:r>
              <a:rPr lang="nl-BE" sz="1400" dirty="0" err="1" smtClean="0">
                <a:latin typeface="Franklin Gothic Book" pitchFamily="34" charset="0"/>
              </a:rPr>
              <a:t>give</a:t>
            </a:r>
            <a:r>
              <a:rPr lang="nl-BE" sz="1400" dirty="0" smtClean="0">
                <a:latin typeface="Franklin Gothic Book" pitchFamily="34" charset="0"/>
              </a:rPr>
              <a:t> feedback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BE" sz="1400" dirty="0" smtClean="0">
                <a:latin typeface="Franklin Gothic Book" pitchFamily="34" charset="0"/>
              </a:rPr>
              <a:t>Iterations of updates </a:t>
            </a:r>
            <a:r>
              <a:rPr lang="nl-BE" sz="1400" dirty="0" err="1" smtClean="0">
                <a:latin typeface="Franklin Gothic Book" pitchFamily="34" charset="0"/>
              </a:rPr>
              <a:t>based</a:t>
            </a:r>
            <a:r>
              <a:rPr lang="nl-BE" sz="1400" dirty="0" smtClean="0">
                <a:latin typeface="Franklin Gothic Book" pitchFamily="34" charset="0"/>
              </a:rPr>
              <a:t> on common issues / </a:t>
            </a:r>
            <a:r>
              <a:rPr lang="nl-BE" sz="1400" dirty="0" err="1" smtClean="0">
                <a:latin typeface="Franklin Gothic Book" pitchFamily="34" charset="0"/>
              </a:rPr>
              <a:t>ideas</a:t>
            </a:r>
            <a:endParaRPr lang="en-US" sz="1400" dirty="0" smtClean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 smtClean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  <a:p>
            <a:endParaRPr lang="nl-BE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484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228</Words>
  <Application>Microsoft Office PowerPoint</Application>
  <PresentationFormat>A4 (210 x 297 mm)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10</cp:revision>
  <dcterms:created xsi:type="dcterms:W3CDTF">2021-03-06T14:12:54Z</dcterms:created>
  <dcterms:modified xsi:type="dcterms:W3CDTF">2021-03-06T18:15:30Z</dcterms:modified>
</cp:coreProperties>
</file>