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65" r:id="rId7"/>
    <p:sldId id="267" r:id="rId8"/>
    <p:sldId id="259" r:id="rId9"/>
    <p:sldId id="261" r:id="rId10"/>
    <p:sldId id="266" r:id="rId11"/>
    <p:sldId id="268" r:id="rId12"/>
    <p:sldId id="262" r:id="rId13"/>
    <p:sldId id="270" r:id="rId14"/>
    <p:sldId id="271" r:id="rId15"/>
    <p:sldId id="272" r:id="rId16"/>
    <p:sldId id="273" r:id="rId17"/>
    <p:sldId id="264" r:id="rId18"/>
    <p:sldId id="277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08-11-2020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Visualizing Combinatorial Problem Resolution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BE" dirty="0"/>
                  <a:t>Counting Constraint Satisfaction Problem (#CSP)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variables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Goal: Find the number of satisfying assignments</a:t>
                </a:r>
              </a:p>
              <a:p>
                <a:pPr lvl="1"/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pPr lvl="2"/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,. . . 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nl-BE" dirty="0"/>
                  <a:t>Multiplication rule: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Splits a #CSP into two #CSPs</a:t>
                </a:r>
              </a:p>
              <a:p>
                <a:pPr lvl="1"/>
                <a:r>
                  <a:rPr lang="nl-BE" dirty="0"/>
                  <a:t>Product = original #CSP</a:t>
                </a:r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Repeated use of a split</a:t>
                </a:r>
              </a:p>
              <a:p>
                <a:pPr lvl="1"/>
                <a:r>
                  <a:rPr lang="nl-BE" dirty="0"/>
                  <a:t>The multiplication rule only applies if the subproblems are independent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Constraint Split</a:t>
                </a:r>
              </a:p>
              <a:p>
                <a:pPr lvl="1"/>
                <a:r>
                  <a:rPr lang="nl-BE" dirty="0"/>
                  <a:t>Split a constraint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A constraint split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could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BE" dirty="0"/>
                  <a:t>).</a:t>
                </a:r>
              </a:p>
              <a:p>
                <a:r>
                  <a:rPr lang="nl-BE" dirty="0"/>
                  <a:t>Constraint Shattering</a:t>
                </a:r>
              </a:p>
              <a:p>
                <a:pPr lvl="1"/>
                <a:r>
                  <a:rPr lang="nl-BE" dirty="0"/>
                  <a:t>Series of constraint splits over the entire domain</a:t>
                </a:r>
              </a:p>
              <a:p>
                <a:pPr lvl="1"/>
                <a:r>
                  <a:rPr lang="nl-BE" i="1" dirty="0"/>
                  <a:t>Example: </a:t>
                </a:r>
                <a:r>
                  <a:rPr lang="nl-BE" dirty="0"/>
                  <a:t>constraint shattering for the previous constraint would be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nl-BE" dirty="0"/>
                  <a:t>).</a:t>
                </a:r>
                <a:endParaRPr lang="nl-BE" i="1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x-none" dirty="0"/>
              <a:t>ased on exchangeability and constraint shattering</a:t>
            </a:r>
          </a:p>
          <a:p>
            <a:r>
              <a:rPr lang="x-none" dirty="0"/>
              <a:t>Outperforms existing approaches based on</a:t>
            </a:r>
            <a:br>
              <a:rPr lang="x-none" dirty="0"/>
            </a:br>
            <a:r>
              <a:rPr lang="x-non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Human thinking</a:t>
            </a:r>
          </a:p>
          <a:p>
            <a:pPr lvl="1"/>
            <a:r>
              <a:rPr lang="nl-BE" dirty="0"/>
              <a:t>Help Students</a:t>
            </a:r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1484784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Godot</a:t>
            </a:r>
            <a:r>
              <a:rPr lang="nl-BE" dirty="0"/>
              <a:t> Engine</a:t>
            </a:r>
          </a:p>
          <a:p>
            <a:pPr lvl="1"/>
            <a:r>
              <a:rPr lang="nl-BE" dirty="0" err="1"/>
              <a:t>GDscript</a:t>
            </a:r>
            <a:endParaRPr lang="nl-BE" dirty="0"/>
          </a:p>
          <a:p>
            <a:pPr lvl="1"/>
            <a:r>
              <a:rPr lang="nl-BE" dirty="0" err="1"/>
              <a:t>External</a:t>
            </a:r>
            <a:r>
              <a:rPr lang="nl-BE" dirty="0"/>
              <a:t> files</a:t>
            </a:r>
          </a:p>
          <a:p>
            <a:r>
              <a:rPr lang="nl-BE" dirty="0"/>
              <a:t>Steps</a:t>
            </a:r>
          </a:p>
          <a:p>
            <a:pPr lvl="1"/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/>
              <a:t>Basic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Constraints</a:t>
            </a:r>
            <a:endParaRPr lang="nl-BE" dirty="0"/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pPr lvl="1"/>
            <a:r>
              <a:rPr lang="nl-BE" dirty="0"/>
              <a:t>Python </a:t>
            </a:r>
            <a:r>
              <a:rPr lang="nl-BE" dirty="0" err="1"/>
              <a:t>library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 (Implementation)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5317116" y="3212976"/>
            <a:ext cx="307130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Godot Engine - Free and open source 2D and 3D game eng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1680736"/>
            <a:ext cx="3828035" cy="13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/>
              <a:t>Questions</a:t>
            </a:r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Cfr</a:t>
            </a:r>
            <a:r>
              <a:rPr lang="nl-BE" dirty="0"/>
              <a:t>. </a:t>
            </a:r>
            <a:r>
              <a:rPr lang="nl-BE" dirty="0" err="1"/>
              <a:t>Symbolab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 err="1"/>
              <a:t>Step-by-step</a:t>
            </a:r>
            <a:r>
              <a:rPr lang="nl-BE" dirty="0"/>
              <a:t> </a:t>
            </a:r>
            <a:r>
              <a:rPr lang="nl-BE" dirty="0" err="1"/>
              <a:t>solving</a:t>
            </a:r>
            <a:endParaRPr lang="nl-BE" dirty="0"/>
          </a:p>
          <a:p>
            <a:pPr lvl="1"/>
            <a:r>
              <a:rPr lang="nl-BE" dirty="0"/>
              <a:t>Help Students</a:t>
            </a:r>
          </a:p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Visualization</a:t>
            </a:r>
            <a:endParaRPr lang="nl-BE" dirty="0"/>
          </a:p>
          <a:p>
            <a:pPr lvl="1"/>
            <a:r>
              <a:rPr lang="nl-BE" dirty="0" err="1"/>
              <a:t>Didactic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Focus = Combinatorics</a:t>
            </a:r>
          </a:p>
          <a:p>
            <a:pPr lvl="1"/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it</a:t>
            </a:r>
            <a:r>
              <a:rPr lang="nl-BE" dirty="0"/>
              <a:t> Relevant?</a:t>
            </a:r>
          </a:p>
        </p:txBody>
      </p:sp>
      <p:pic>
        <p:nvPicPr>
          <p:cNvPr id="1026" name="Picture 2" descr="Symbolab - Math solver - Apps on Google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96861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01008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Lifted Reasoning for Combinatorial Counting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Towards High-Level Probabilistic Reasoning with Lifted Inference</a:t>
            </a:r>
          </a:p>
          <a:p>
            <a:pPr marL="624078" indent="-514350">
              <a:buSzPct val="100000"/>
              <a:buFont typeface="+mj-lt"/>
              <a:buAutoNum type="arabicPeriod"/>
            </a:pPr>
            <a:r>
              <a:rPr lang="en-US" dirty="0"/>
              <a:t>Constructing Area-Proportional Venn and Euler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(=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r>
              <a:rPr lang="nl-BE" dirty="0"/>
              <a:t>)</a:t>
            </a:r>
          </a:p>
          <a:p>
            <a:r>
              <a:rPr lang="nl-BE" dirty="0" err="1"/>
              <a:t>Conditional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  <a:p>
            <a:r>
              <a:rPr lang="nl-BE" dirty="0"/>
              <a:t>Traditional Model</a:t>
            </a:r>
          </a:p>
          <a:p>
            <a:pPr lvl="1"/>
            <a:r>
              <a:rPr lang="nl-BE" dirty="0"/>
              <a:t>2 </a:t>
            </a:r>
            <a:r>
              <a:rPr lang="nl-BE" dirty="0" err="1"/>
              <a:t>Seperate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Lifted</a:t>
            </a:r>
            <a:r>
              <a:rPr lang="nl-BE" dirty="0"/>
              <a:t> Model</a:t>
            </a:r>
          </a:p>
          <a:p>
            <a:pPr lvl="1"/>
            <a:r>
              <a:rPr lang="nl-BE" dirty="0" err="1"/>
              <a:t>Generalization</a:t>
            </a:r>
            <a:endParaRPr lang="nl-BE" dirty="0"/>
          </a:p>
          <a:p>
            <a:pPr lvl="1"/>
            <a:r>
              <a:rPr lang="nl-BE" dirty="0" err="1"/>
              <a:t>Faster</a:t>
            </a:r>
            <a:r>
              <a:rPr lang="nl-BE" dirty="0"/>
              <a:t> processing</a:t>
            </a:r>
          </a:p>
        </p:txBody>
      </p:sp>
      <p:pic>
        <p:nvPicPr>
          <p:cNvPr id="8" name="Picture 2" descr="Bestand:Unofficial Windows logo variant - 2002–2012 (Multicolored).svg - 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68" y="2852937"/>
            <a:ext cx="8972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ickers with App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8" y="4005064"/>
            <a:ext cx="899992" cy="8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9"/>
          <p:cNvCxnSpPr/>
          <p:nvPr/>
        </p:nvCxnSpPr>
        <p:spPr>
          <a:xfrm>
            <a:off x="4805536" y="5301208"/>
            <a:ext cx="358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652764" y="56876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Company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308304" y="2987371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7308304" y="419345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7344308" y="568767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Age</a:t>
            </a:r>
          </a:p>
        </p:txBody>
      </p:sp>
      <p:cxnSp>
        <p:nvCxnSpPr>
          <p:cNvPr id="3" name="Rechte verbindingslijn met pijl 2"/>
          <p:cNvCxnSpPr>
            <a:stCxn id="8" idx="3"/>
            <a:endCxn id="12" idx="1"/>
          </p:cNvCxnSpPr>
          <p:nvPr/>
        </p:nvCxnSpPr>
        <p:spPr>
          <a:xfrm>
            <a:off x="5990855" y="3248981"/>
            <a:ext cx="13174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9" idx="3"/>
            <a:endCxn id="13" idx="1"/>
          </p:cNvCxnSpPr>
          <p:nvPr/>
        </p:nvCxnSpPr>
        <p:spPr>
          <a:xfrm>
            <a:off x="6012160" y="4455060"/>
            <a:ext cx="1296144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1" idx="3"/>
            <a:endCxn id="14" idx="1"/>
          </p:cNvCxnSpPr>
          <p:nvPr/>
        </p:nvCxnSpPr>
        <p:spPr>
          <a:xfrm>
            <a:off x="6596980" y="5949280"/>
            <a:ext cx="7473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pPr lvl="1"/>
            <a:r>
              <a:rPr lang="nl-BE" dirty="0"/>
              <a:t>High-level </a:t>
            </a:r>
            <a:r>
              <a:rPr lang="nl-BE" dirty="0" err="1"/>
              <a:t>Reasoning</a:t>
            </a:r>
            <a:endParaRPr lang="nl-BE" dirty="0"/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: Combinatorics</a:t>
            </a:r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Formulas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716</TotalTime>
  <Words>578</Words>
  <Application>Microsoft Macintosh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</vt:lpstr>
      <vt:lpstr>Visualizing Combinatorial Problem Resolution</vt:lpstr>
      <vt:lpstr>Why is it Relevant?</vt:lpstr>
      <vt:lpstr>Bibliography</vt:lpstr>
      <vt:lpstr>Lifted Reasoning</vt:lpstr>
      <vt:lpstr>Lifted Reasoning</vt:lpstr>
      <vt:lpstr>Combinatorics</vt:lpstr>
      <vt:lpstr>Twelvefold Way</vt:lpstr>
      <vt:lpstr>PowerPoint Presentation</vt:lpstr>
      <vt:lpstr>CoLa</vt:lpstr>
      <vt:lpstr>CoLa (Constraints)</vt:lpstr>
      <vt:lpstr>#CSP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  <vt:lpstr>Visualization (Implementation)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39</cp:revision>
  <dcterms:created xsi:type="dcterms:W3CDTF">2020-11-07T09:47:24Z</dcterms:created>
  <dcterms:modified xsi:type="dcterms:W3CDTF">2020-11-08T21:06:13Z</dcterms:modified>
</cp:coreProperties>
</file>