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8" r:id="rId9"/>
    <p:sldId id="269" r:id="rId10"/>
    <p:sldId id="261" r:id="rId11"/>
    <p:sldId id="266" r:id="rId12"/>
    <p:sldId id="262" r:id="rId13"/>
    <p:sldId id="270" r:id="rId14"/>
    <p:sldId id="271" r:id="rId15"/>
    <p:sldId id="272" r:id="rId16"/>
    <p:sldId id="273" r:id="rId17"/>
    <p:sldId id="264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07-11-2020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Lifted Reasoning </a:t>
            </a:r>
            <a:br>
              <a:rPr lang="en-US" dirty="0"/>
            </a:br>
            <a:r>
              <a:rPr lang="en-US" sz="4000" dirty="0"/>
              <a:t>for</a:t>
            </a:r>
            <a:r>
              <a:rPr lang="en-US" dirty="0"/>
              <a:t> Combinatorial Counting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Elements</a:t>
            </a:r>
          </a:p>
          <a:p>
            <a:pPr lvl="1"/>
            <a:r>
              <a:rPr lang="nl-BE" dirty="0"/>
              <a:t>Atomic objects</a:t>
            </a:r>
          </a:p>
          <a:p>
            <a:r>
              <a:rPr lang="nl-BE" dirty="0"/>
              <a:t>Domains</a:t>
            </a:r>
          </a:p>
          <a:p>
            <a:pPr lvl="1"/>
            <a:r>
              <a:rPr lang="nl-BE" dirty="0"/>
              <a:t>Sets of elements</a:t>
            </a:r>
          </a:p>
          <a:p>
            <a:r>
              <a:rPr lang="nl-BE" dirty="0" err="1"/>
              <a:t>Structures</a:t>
            </a:r>
            <a:endParaRPr lang="nl-BE" dirty="0"/>
          </a:p>
          <a:p>
            <a:pPr lvl="1"/>
            <a:r>
              <a:rPr lang="nl-BE" dirty="0" err="1"/>
              <a:t>Twelvefold</a:t>
            </a:r>
            <a:r>
              <a:rPr lang="nl-BE" dirty="0"/>
              <a:t> way </a:t>
            </a:r>
            <a:r>
              <a:rPr lang="nl-BE" dirty="0" err="1"/>
              <a:t>problem</a:t>
            </a:r>
            <a:endParaRPr lang="nl-BE" dirty="0"/>
          </a:p>
          <a:p>
            <a:pPr lvl="1"/>
            <a:r>
              <a:rPr lang="nl-BE" dirty="0"/>
              <a:t>(D, F)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21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Formulas</a:t>
            </a:r>
            <a:endParaRPr lang="nl-BE" dirty="0"/>
          </a:p>
          <a:p>
            <a:pPr lvl="1"/>
            <a:r>
              <a:rPr lang="nl-BE" dirty="0"/>
              <a:t>Set operations</a:t>
            </a:r>
          </a:p>
          <a:p>
            <a:r>
              <a:rPr lang="nl-BE" dirty="0" err="1"/>
              <a:t>Choice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 err="1"/>
              <a:t>Fixed</a:t>
            </a:r>
            <a:r>
              <a:rPr lang="nl-BE" dirty="0"/>
              <a:t> </a:t>
            </a:r>
            <a:r>
              <a:rPr lang="nl-BE" dirty="0" err="1"/>
              <a:t>position</a:t>
            </a:r>
            <a:endParaRPr lang="nl-BE" dirty="0"/>
          </a:p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Limit on domains</a:t>
            </a:r>
          </a:p>
          <a:p>
            <a:pPr lvl="1"/>
            <a:r>
              <a:rPr lang="nl-BE" dirty="0" err="1"/>
              <a:t>Boolean</a:t>
            </a:r>
            <a:r>
              <a:rPr lang="nl-BE" dirty="0"/>
              <a:t> operators (</a:t>
            </a:r>
            <a:r>
              <a:rPr lang="en-GB" dirty="0"/>
              <a:t>&gt;, &lt;, &gt;=, &lt;=, =)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CoLa</a:t>
            </a:r>
            <a:r>
              <a:rPr lang="nl-BE" dirty="0"/>
              <a:t> (</a:t>
            </a:r>
            <a:r>
              <a:rPr lang="nl-BE" dirty="0" err="1"/>
              <a:t>Constraints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Exchangeability</a:t>
                </a:r>
              </a:p>
              <a:p>
                <a:pPr lvl="1"/>
                <a:r>
                  <a:rPr lang="nl-BE" dirty="0"/>
                  <a:t>Exponential improvements</a:t>
                </a:r>
              </a:p>
              <a:p>
                <a:pPr lvl="1"/>
                <a:r>
                  <a:rPr lang="en-GB" dirty="0"/>
                  <a:t>A tuple of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1</m:t>
                        </m:r>
                      </m:sub>
                    </m:sSub>
                    <m:r>
                      <a:rPr lang="en-GB" i="1"/>
                      <m:t>,. . . ,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are defined exchangeable:</a:t>
                </a:r>
              </a:p>
              <a:p>
                <a:pPr lvl="2"/>
                <a:r>
                  <a:rPr lang="en-GB" dirty="0"/>
                  <a:t>If for all satisfying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1</m:t>
                        </m:r>
                      </m:sub>
                    </m:sSub>
                    <m:r>
                      <a:rPr lang="en-GB" i="1"/>
                      <m:t>=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𝑑</m:t>
                        </m:r>
                      </m:e>
                      <m:sub>
                        <m:r>
                          <a:rPr lang="en-GB" i="1"/>
                          <m:t>1</m:t>
                        </m:r>
                      </m:sub>
                    </m:sSub>
                    <m:r>
                      <a:rPr lang="en-GB" i="1"/>
                      <m:t>,. . . ,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𝑛</m:t>
                        </m:r>
                      </m:sub>
                    </m:sSub>
                    <m:r>
                      <a:rPr lang="en-GB" i="1"/>
                      <m:t>=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𝑑</m:t>
                        </m:r>
                      </m:e>
                      <m:sub>
                        <m:r>
                          <a:rPr lang="en-GB" i="1"/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) and all permutations </a:t>
                </a:r>
                <a14:m>
                  <m:oMath xmlns:m="http://schemas.openxmlformats.org/officeDocument/2006/math">
                    <m:r>
                      <a:rPr lang="en-GB" i="1"/>
                      <m:t>𝜋</m:t>
                    </m:r>
                  </m:oMath>
                </a14:m>
                <a:r>
                  <a:rPr lang="en-GB" dirty="0"/>
                  <a:t> of (1, … , n), </a:t>
                </a:r>
                <a:br>
                  <a:rPr lang="en-GB" dirty="0"/>
                </a:b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1</m:t>
                        </m:r>
                      </m:sub>
                    </m:sSub>
                    <m:r>
                      <a:rPr lang="en-GB" i="1"/>
                      <m:t>=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𝑑</m:t>
                        </m:r>
                      </m:e>
                      <m:sub>
                        <m:r>
                          <a:rPr lang="en-GB" i="1"/>
                          <m:t>𝜋</m:t>
                        </m:r>
                        <m:r>
                          <a:rPr lang="en-GB" i="1"/>
                          <m:t>(1)</m:t>
                        </m:r>
                      </m:sub>
                    </m:sSub>
                    <m:r>
                      <a:rPr lang="en-GB" i="1"/>
                      <m:t>,. . . ,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𝑛</m:t>
                        </m:r>
                      </m:sub>
                    </m:sSub>
                    <m:r>
                      <a:rPr lang="en-GB" i="1"/>
                      <m:t>=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𝑑</m:t>
                        </m:r>
                      </m:e>
                      <m:sub>
                        <m:r>
                          <a:rPr lang="en-GB" i="1"/>
                          <m:t>𝜋</m:t>
                        </m:r>
                        <m:r>
                          <a:rPr lang="en-GB" i="1"/>
                          <m:t>(</m:t>
                        </m:r>
                        <m:r>
                          <a:rPr lang="en-GB" i="1"/>
                          <m:t>𝑛</m:t>
                        </m:r>
                        <m:r>
                          <a:rPr lang="en-GB" i="1"/>
                          <m:t>)</m:t>
                        </m:r>
                      </m:sub>
                    </m:sSub>
                  </m:oMath>
                </a14:m>
                <a:r>
                  <a:rPr lang="en-GB" dirty="0"/>
                  <a:t>} is a satisfying assignment as well.</a:t>
                </a:r>
                <a:endParaRPr lang="nl-BE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nl-BE" dirty="0"/>
                  <a:t>Example: coin flipping game</a:t>
                </a:r>
              </a:p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1</m:t>
                        </m:r>
                      </m:sub>
                    </m:sSub>
                    <m:r>
                      <a:rPr lang="en-GB" i="1"/>
                      <m:t>,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2</m:t>
                        </m:r>
                      </m:sub>
                    </m:sSub>
                    <m:r>
                      <a:rPr lang="en-GB" i="1"/>
                      <m:t>,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3</m:t>
                        </m:r>
                      </m:sub>
                    </m:sSub>
                    <m:r>
                      <a:rPr lang="en-GB" i="1"/>
                      <m:t>, 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4</m:t>
                        </m:r>
                      </m:sub>
                    </m:sSub>
                    <m:r>
                      <a:rPr lang="en-GB" i="1"/>
                      <m:t>,</m:t>
                    </m:r>
                    <m:sSub>
                      <m:sSubPr>
                        <m:ctrlPr>
                          <a:rPr lang="en-BE" i="1"/>
                        </m:ctrlPr>
                      </m:sSubPr>
                      <m:e>
                        <m:r>
                          <a:rPr lang="en-GB" i="1"/>
                          <m:t>𝑋</m:t>
                        </m:r>
                      </m:e>
                      <m:sub>
                        <m:r>
                          <a:rPr lang="en-GB" i="1"/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) represent the tosses</a:t>
                </a:r>
              </a:p>
              <a:p>
                <a:r>
                  <a:rPr lang="nl-BE" dirty="0"/>
                  <a:t>With constraint #heads &gt; #tails</a:t>
                </a:r>
              </a:p>
              <a:p>
                <a:endParaRPr lang="nl-BE" dirty="0"/>
              </a:p>
              <a:p>
                <a:r>
                  <a:rPr lang="nl-BE" dirty="0"/>
                  <a:t>The model (H, H, T, H, T) is a solution</a:t>
                </a:r>
              </a:p>
              <a:p>
                <a:r>
                  <a:rPr lang="nl-BE" dirty="0"/>
                  <a:t>But so is</a:t>
                </a:r>
              </a:p>
              <a:p>
                <a:pPr lvl="1"/>
                <a:r>
                  <a:rPr lang="nl-BE" dirty="0"/>
                  <a:t>(H, T, H, T, H)</a:t>
                </a:r>
              </a:p>
              <a:p>
                <a:pPr lvl="1"/>
                <a:r>
                  <a:rPr lang="nl-BE" dirty="0"/>
                  <a:t>(H, H, H, T, T)</a:t>
                </a:r>
              </a:p>
              <a:p>
                <a:pPr lvl="1"/>
                <a:r>
                  <a:rPr lang="nl-BE" dirty="0"/>
                  <a:t>(T, H, T, H, H)</a:t>
                </a:r>
              </a:p>
              <a:p>
                <a:pPr lvl="1"/>
                <a:r>
                  <a:rPr lang="nl-BE" dirty="0"/>
                  <a:t>… 		</a:t>
                </a:r>
                <a:r>
                  <a:rPr lang="nl-BE" dirty="0">
                    <a:sym typeface="Wingdings" pitchFamily="2" charset="2"/>
                  </a:rPr>
                  <a:t> order of tosses don’t matter!</a:t>
                </a:r>
                <a:endParaRPr lang="nl-BE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"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5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/>
                  <a:t>Split</a:t>
                </a:r>
              </a:p>
              <a:p>
                <a:pPr lvl="1"/>
                <a:r>
                  <a:rPr lang="en-GB" dirty="0"/>
                  <a:t>Given a #CSP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=∅:</m:t>
                    </m:r>
                  </m:oMath>
                </a14:m>
                <a:br>
                  <a:rPr lang="nl-BE" dirty="0"/>
                </a:br>
                <a:r>
                  <a:rPr lang="en-GB" dirty="0"/>
                  <a:t>A </a:t>
                </a:r>
                <a:r>
                  <a:rPr lang="en-GB" i="1" dirty="0"/>
                  <a:t>split</a:t>
                </a:r>
                <a:r>
                  <a:rPr lang="en-GB" dirty="0"/>
                  <a:t> is pair of #CSPs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BE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nl-BE" b="0" dirty="0"/>
                </a:br>
                <a:r>
                  <a:rPr lang="en-GB" dirty="0"/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𝑀𝐶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Shattering</a:t>
                </a:r>
              </a:p>
              <a:p>
                <a:pPr lvl="1"/>
                <a:r>
                  <a:rPr lang="nl-BE" dirty="0"/>
                  <a:t>generalizes a split</a:t>
                </a:r>
              </a:p>
              <a:p>
                <a:pPr lvl="1"/>
                <a:r>
                  <a:rPr lang="nl-BE" dirty="0"/>
                  <a:t>&lt;definition shattering&gt;</a:t>
                </a:r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85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Constraint Split</a:t>
            </a:r>
          </a:p>
          <a:p>
            <a:pPr lvl="1"/>
            <a:r>
              <a:rPr lang="nl-BE" dirty="0"/>
              <a:t>&lt;definition constraint split&gt;</a:t>
            </a:r>
          </a:p>
          <a:p>
            <a:r>
              <a:rPr lang="nl-BE" dirty="0"/>
              <a:t>Constraint Shattering</a:t>
            </a:r>
          </a:p>
          <a:p>
            <a:pPr lvl="1"/>
            <a:r>
              <a:rPr lang="nl-BE" dirty="0"/>
              <a:t>&lt;definition constraint shattering&gt;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Lifted Reasoning Strategies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60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AC8F06-1FD3-6E47-8949-AA6CB8C8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Solver for combinatorial problems</a:t>
            </a:r>
          </a:p>
          <a:p>
            <a:pPr lvl="1"/>
            <a:r>
              <a:rPr lang="en-GB" dirty="0"/>
              <a:t>B</a:t>
            </a:r>
            <a:r>
              <a:rPr lang="en-BE" dirty="0"/>
              <a:t>ased on exchangeability and constraint shattering</a:t>
            </a:r>
          </a:p>
          <a:p>
            <a:r>
              <a:rPr lang="en-BE" dirty="0"/>
              <a:t>Outperforms existing approaches based on</a:t>
            </a:r>
            <a:br>
              <a:rPr lang="en-BE" dirty="0"/>
            </a:br>
            <a:r>
              <a:rPr lang="en-BE" dirty="0"/>
              <a:t>enumeration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10FF4-8CAC-EB46-A675-41388AFE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CoSo</a:t>
            </a:r>
          </a:p>
        </p:txBody>
      </p:sp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4BD57AA-CF61-8D4B-99F0-56A11B84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24944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Extend</a:t>
            </a:r>
            <a:r>
              <a:rPr lang="nl-BE" dirty="0"/>
              <a:t> </a:t>
            </a:r>
            <a:r>
              <a:rPr lang="nl-BE" dirty="0" err="1"/>
              <a:t>CoSo</a:t>
            </a:r>
            <a:endParaRPr lang="nl-BE" dirty="0"/>
          </a:p>
          <a:p>
            <a:pPr lvl="1"/>
            <a:r>
              <a:rPr lang="nl-BE" dirty="0" err="1"/>
              <a:t>Graphical</a:t>
            </a:r>
            <a:r>
              <a:rPr lang="nl-BE" dirty="0"/>
              <a:t> Interface</a:t>
            </a:r>
          </a:p>
          <a:p>
            <a:r>
              <a:rPr lang="nl-BE" dirty="0"/>
              <a:t>Show </a:t>
            </a:r>
            <a:r>
              <a:rPr lang="nl-BE" dirty="0" err="1"/>
              <a:t>solving</a:t>
            </a:r>
            <a:r>
              <a:rPr lang="nl-BE" dirty="0"/>
              <a:t> steps</a:t>
            </a:r>
          </a:p>
          <a:p>
            <a:pPr lvl="1"/>
            <a:r>
              <a:rPr lang="nl-BE" dirty="0" err="1"/>
              <a:t>Breaking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down</a:t>
            </a:r>
          </a:p>
          <a:p>
            <a:pPr lvl="1"/>
            <a:r>
              <a:rPr lang="nl-BE" dirty="0"/>
              <a:t>Help Students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Symbolab</a:t>
            </a:r>
            <a:r>
              <a:rPr lang="nl-BE" dirty="0"/>
              <a:t>)</a:t>
            </a:r>
          </a:p>
          <a:p>
            <a:r>
              <a:rPr lang="nl-BE" dirty="0"/>
              <a:t>Area </a:t>
            </a:r>
            <a:r>
              <a:rPr lang="nl-BE" dirty="0" err="1"/>
              <a:t>Proportional</a:t>
            </a:r>
            <a:r>
              <a:rPr lang="nl-BE" dirty="0"/>
              <a:t> </a:t>
            </a:r>
            <a:r>
              <a:rPr lang="nl-BE" dirty="0" err="1"/>
              <a:t>Venn</a:t>
            </a:r>
            <a:r>
              <a:rPr lang="nl-BE" dirty="0"/>
              <a:t> </a:t>
            </a:r>
            <a:r>
              <a:rPr lang="nl-BE" dirty="0" err="1"/>
              <a:t>Diagrams</a:t>
            </a:r>
            <a:endParaRPr lang="nl-BE" dirty="0"/>
          </a:p>
          <a:p>
            <a:pPr lvl="1"/>
            <a:r>
              <a:rPr lang="nl-BE" dirty="0" err="1"/>
              <a:t>Circle</a:t>
            </a:r>
            <a:r>
              <a:rPr lang="nl-BE" dirty="0"/>
              <a:t> area ~ domain </a:t>
            </a:r>
            <a:r>
              <a:rPr lang="nl-BE" dirty="0" err="1"/>
              <a:t>size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Visualization</a:t>
            </a:r>
            <a:endParaRPr lang="nl-BE" dirty="0">
              <a:effectLst/>
            </a:endParaRPr>
          </a:p>
        </p:txBody>
      </p:sp>
      <p:sp>
        <p:nvSpPr>
          <p:cNvPr id="4" name="AutoShape 2" descr="Pietr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20" y="764704"/>
            <a:ext cx="3749936" cy="2736304"/>
          </a:xfrm>
          <a:prstGeom prst="rect">
            <a:avLst/>
          </a:prstGeom>
        </p:spPr>
      </p:pic>
      <p:pic>
        <p:nvPicPr>
          <p:cNvPr id="2052" name="Picture 4" descr="Venn diagram proportional and color shading with semi-transparency - Stack  Overflo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81" b="10204"/>
          <a:stretch/>
        </p:blipFill>
        <p:spPr bwMode="auto">
          <a:xfrm>
            <a:off x="6012160" y="4365104"/>
            <a:ext cx="2736304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r>
              <a:rPr lang="nl-BE" dirty="0"/>
              <a:t> = </a:t>
            </a:r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Graphical</a:t>
            </a:r>
            <a:r>
              <a:rPr lang="nl-BE" dirty="0"/>
              <a:t> </a:t>
            </a:r>
            <a:r>
              <a:rPr lang="nl-BE" dirty="0" err="1"/>
              <a:t>Probability</a:t>
            </a:r>
            <a:r>
              <a:rPr lang="nl-BE" dirty="0"/>
              <a:t> Models</a:t>
            </a:r>
          </a:p>
          <a:p>
            <a:pPr lvl="1"/>
            <a:r>
              <a:rPr lang="nl-BE" dirty="0"/>
              <a:t>No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symmetries</a:t>
            </a:r>
            <a:r>
              <a:rPr lang="nl-BE" dirty="0"/>
              <a:t>/</a:t>
            </a:r>
            <a:r>
              <a:rPr lang="nl-BE" dirty="0" err="1"/>
              <a:t>redundancies</a:t>
            </a:r>
            <a:endParaRPr lang="nl-BE" dirty="0"/>
          </a:p>
          <a:p>
            <a:pPr lvl="1"/>
            <a:r>
              <a:rPr lang="nl-BE" dirty="0" err="1"/>
              <a:t>Grounded</a:t>
            </a:r>
            <a:r>
              <a:rPr lang="nl-BE" dirty="0"/>
              <a:t> </a:t>
            </a:r>
            <a:r>
              <a:rPr lang="nl-BE" dirty="0" err="1"/>
              <a:t>Inference</a:t>
            </a:r>
            <a:endParaRPr lang="nl-BE" dirty="0"/>
          </a:p>
          <a:p>
            <a:r>
              <a:rPr lang="nl-BE" dirty="0" err="1"/>
              <a:t>Initial</a:t>
            </a:r>
            <a:r>
              <a:rPr lang="nl-BE" dirty="0"/>
              <a:t> </a:t>
            </a:r>
            <a:r>
              <a:rPr lang="nl-BE" dirty="0" err="1"/>
              <a:t>Proposal</a:t>
            </a:r>
            <a:r>
              <a:rPr lang="nl-BE" dirty="0"/>
              <a:t> (David Poole)</a:t>
            </a:r>
          </a:p>
          <a:p>
            <a:r>
              <a:rPr lang="nl-BE" dirty="0"/>
              <a:t>Shift of Focus</a:t>
            </a:r>
          </a:p>
          <a:p>
            <a:pPr lvl="1"/>
            <a:r>
              <a:rPr lang="nl-BE" dirty="0"/>
              <a:t>Machine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</a:t>
            </a:r>
            <a:r>
              <a:rPr lang="nl-BE" dirty="0" err="1"/>
              <a:t>Example</a:t>
            </a:r>
            <a:r>
              <a:rPr lang="nl-B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Lifted</a:t>
            </a:r>
            <a:r>
              <a:rPr lang="nl-BE" dirty="0"/>
              <a:t> </a:t>
            </a:r>
            <a:r>
              <a:rPr lang="nl-BE" dirty="0" err="1"/>
              <a:t>Reasoning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arrangements</a:t>
            </a:r>
          </a:p>
          <a:p>
            <a:pPr lvl="1"/>
            <a:r>
              <a:rPr lang="nl-BE" dirty="0"/>
              <a:t>(E.g. </a:t>
            </a:r>
            <a:r>
              <a:rPr lang="nl-BE" dirty="0" err="1"/>
              <a:t>shuffled</a:t>
            </a:r>
            <a:r>
              <a:rPr lang="nl-BE" dirty="0"/>
              <a:t> deck)</a:t>
            </a:r>
          </a:p>
          <a:p>
            <a:r>
              <a:rPr lang="nl-BE" dirty="0" err="1"/>
              <a:t>Constraints</a:t>
            </a:r>
            <a:endParaRPr lang="nl-BE" dirty="0"/>
          </a:p>
          <a:p>
            <a:pPr lvl="1"/>
            <a:r>
              <a:rPr lang="nl-BE" dirty="0"/>
              <a:t>(E.g. first = ace of spades)</a:t>
            </a:r>
          </a:p>
          <a:p>
            <a:r>
              <a:rPr lang="nl-BE" dirty="0"/>
              <a:t>Human </a:t>
            </a:r>
            <a:r>
              <a:rPr lang="nl-BE" dirty="0" err="1"/>
              <a:t>solving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Combinatorics</a:t>
            </a:r>
          </a:p>
        </p:txBody>
      </p:sp>
    </p:spTree>
    <p:extLst>
      <p:ext uri="{BB962C8B-B14F-4D97-AF65-F5344CB8AC3E}">
        <p14:creationId xmlns:p14="http://schemas.microsoft.com/office/powerpoint/2010/main" val="334484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12 Common </a:t>
            </a:r>
            <a:r>
              <a:rPr lang="nl-BE" dirty="0" err="1"/>
              <a:t>Counting</a:t>
            </a:r>
            <a:r>
              <a:rPr lang="nl-BE" dirty="0"/>
              <a:t> </a:t>
            </a:r>
            <a:r>
              <a:rPr lang="nl-BE" dirty="0" err="1"/>
              <a:t>Problems</a:t>
            </a:r>
            <a:endParaRPr lang="nl-BE" dirty="0"/>
          </a:p>
          <a:p>
            <a:pPr lvl="1"/>
            <a:r>
              <a:rPr lang="nl-BE" dirty="0"/>
              <a:t>Mathematical </a:t>
            </a:r>
            <a:r>
              <a:rPr lang="nl-BE" dirty="0" err="1"/>
              <a:t>Formula</a:t>
            </a:r>
            <a:endParaRPr lang="nl-BE" dirty="0"/>
          </a:p>
          <a:p>
            <a:r>
              <a:rPr lang="nl-BE" dirty="0"/>
              <a:t>3 </a:t>
            </a:r>
            <a:r>
              <a:rPr lang="nl-BE" dirty="0" err="1"/>
              <a:t>Function</a:t>
            </a:r>
            <a:r>
              <a:rPr lang="nl-BE" dirty="0"/>
              <a:t> Types</a:t>
            </a:r>
          </a:p>
          <a:p>
            <a:pPr lvl="1"/>
            <a:r>
              <a:rPr lang="nl-BE" dirty="0" err="1"/>
              <a:t>Any</a:t>
            </a:r>
            <a:r>
              <a:rPr lang="nl-BE" dirty="0"/>
              <a:t>, </a:t>
            </a:r>
            <a:r>
              <a:rPr lang="nl-BE" dirty="0" err="1"/>
              <a:t>Injective</a:t>
            </a:r>
            <a:r>
              <a:rPr lang="nl-BE" dirty="0"/>
              <a:t>, Surjective</a:t>
            </a:r>
          </a:p>
          <a:p>
            <a:r>
              <a:rPr lang="nl-BE" dirty="0"/>
              <a:t>4 </a:t>
            </a:r>
            <a:r>
              <a:rPr lang="nl-BE" dirty="0" err="1"/>
              <a:t>Distinguishibilities</a:t>
            </a:r>
            <a:endParaRPr lang="nl-BE" dirty="0"/>
          </a:p>
          <a:p>
            <a:pPr lvl="1"/>
            <a:r>
              <a:rPr lang="nl-BE" dirty="0"/>
              <a:t>≠, =x, =y, =</a:t>
            </a:r>
            <a:r>
              <a:rPr lang="nl-BE" dirty="0" err="1"/>
              <a:t>xy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Twelvefold</a:t>
            </a:r>
            <a:r>
              <a:rPr lang="nl-BE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2859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/>
        </p:nvCxnSpPr>
        <p:spPr>
          <a:xfrm>
            <a:off x="4572000" y="548680"/>
            <a:ext cx="0" cy="561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1104900" y="3501008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dboard box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dboard box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49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691680" y="88722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2771800" y="887227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2224150" y="887227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95536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≠</a:t>
            </a:r>
            <a:endParaRPr lang="nl-BE" b="1" dirty="0"/>
          </a:p>
        </p:txBody>
      </p:sp>
      <p:pic>
        <p:nvPicPr>
          <p:cNvPr id="34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43311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ardboard box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al 35"/>
          <p:cNvSpPr/>
          <p:nvPr/>
        </p:nvSpPr>
        <p:spPr>
          <a:xfrm>
            <a:off x="612799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Ovaal 36"/>
          <p:cNvSpPr/>
          <p:nvPr/>
        </p:nvSpPr>
        <p:spPr>
          <a:xfrm>
            <a:off x="720811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Ovaal 37"/>
          <p:cNvSpPr/>
          <p:nvPr/>
        </p:nvSpPr>
        <p:spPr>
          <a:xfrm>
            <a:off x="6660465" y="887227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/>
          <p:cNvSpPr txBox="1"/>
          <p:nvPr/>
        </p:nvSpPr>
        <p:spPr>
          <a:xfrm>
            <a:off x="4831851" y="332656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0" name="Tekstvak 39"/>
          <p:cNvSpPr txBox="1"/>
          <p:nvPr/>
        </p:nvSpPr>
        <p:spPr>
          <a:xfrm>
            <a:off x="5364088" y="262389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pic>
        <p:nvPicPr>
          <p:cNvPr id="41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7" y="507622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7" y="5077738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kstvak 45"/>
          <p:cNvSpPr txBox="1"/>
          <p:nvPr/>
        </p:nvSpPr>
        <p:spPr>
          <a:xfrm>
            <a:off x="459954" y="356557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992191" y="4005064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pic>
        <p:nvPicPr>
          <p:cNvPr id="49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81102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ardboard box 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2615"/>
            <a:ext cx="155599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al 50"/>
          <p:cNvSpPr/>
          <p:nvPr/>
        </p:nvSpPr>
        <p:spPr>
          <a:xfrm>
            <a:off x="612799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720811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6660465" y="4125018"/>
            <a:ext cx="216024" cy="21602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4831851" y="3570447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6000" b="1" dirty="0"/>
              <a:t>=</a:t>
            </a:r>
            <a:endParaRPr lang="nl-BE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5364088" y="350018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X</a:t>
            </a:r>
            <a:endParaRPr lang="nl-BE" sz="105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5364088" y="400994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Y</a:t>
            </a:r>
            <a:endParaRPr lang="nl-BE" sz="1050" b="1" dirty="0"/>
          </a:p>
        </p:txBody>
      </p:sp>
      <p:sp>
        <p:nvSpPr>
          <p:cNvPr id="57" name="Ovaal 56"/>
          <p:cNvSpPr/>
          <p:nvPr/>
        </p:nvSpPr>
        <p:spPr>
          <a:xfrm>
            <a:off x="1691680" y="41465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2771800" y="4146511"/>
            <a:ext cx="216024" cy="2160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2224150" y="4146511"/>
            <a:ext cx="216024" cy="2160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Constraint Satisfaction Problem (CSP)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pPr lvl="1"/>
                <a:r>
                  <a:rPr lang="nl-BE" b="0" dirty="0"/>
                  <a:t>Set of variables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Domain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nl-BE" dirty="0"/>
              </a:p>
              <a:p>
                <a:pPr lvl="1"/>
                <a:r>
                  <a:rPr lang="nl-BE" dirty="0"/>
                  <a:t>Set of constraints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dirty="0"/>
              </a:p>
              <a:p>
                <a:r>
                  <a:rPr lang="nl-BE" dirty="0"/>
                  <a:t>Assignment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i="1" dirty="0"/>
                  <a:t> </a:t>
                </a:r>
                <a:r>
                  <a:rPr lang="nl-BE" dirty="0"/>
                  <a:t>satisfies a CSP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satisfies all the constraints in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nl-BE" b="0" dirty="0"/>
              </a:p>
              <a:p>
                <a:r>
                  <a:rPr lang="nl-BE" dirty="0"/>
                  <a:t>Goal: does a satisfying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BE" dirty="0"/>
                  <a:t> exist?</a:t>
                </a:r>
              </a:p>
              <a:p>
                <a:pPr lvl="1"/>
                <a:r>
                  <a:rPr lang="nl-BE" dirty="0"/>
                  <a:t>Also called a model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nl-BE" dirty="0"/>
                  <a:t> or solution</a:t>
                </a:r>
              </a:p>
              <a:p>
                <a:pPr lvl="1"/>
                <a:endParaRPr lang="nl-BE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CSP</a:t>
            </a:r>
          </a:p>
        </p:txBody>
      </p:sp>
    </p:spTree>
    <p:extLst>
      <p:ext uri="{BB962C8B-B14F-4D97-AF65-F5344CB8AC3E}">
        <p14:creationId xmlns:p14="http://schemas.microsoft.com/office/powerpoint/2010/main" val="37481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Counting Constraint Satisfaction Problem</a:t>
                </a:r>
              </a:p>
              <a:p>
                <a:pPr lvl="1"/>
                <a:r>
                  <a:rPr lang="nl-BE" dirty="0"/>
                  <a:t>Find the number of satisfying assignments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begChr m:val="⟨"/>
                        <m:endChr m:val="⟩"/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nl-BE" dirty="0"/>
              </a:p>
              <a:p>
                <a:r>
                  <a:rPr lang="nl-BE" dirty="0"/>
                  <a:t>Combinatorics problems can be expressed as #CSPs</a:t>
                </a:r>
              </a:p>
              <a:p>
                <a:pPr lvl="1"/>
                <a:r>
                  <a:rPr lang="nl-BE" dirty="0"/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set of variables</a:t>
                </a:r>
              </a:p>
              <a:p>
                <a:pPr lvl="1"/>
                <a:r>
                  <a:rPr lang="nl-BE" dirty="0">
                    <a:sym typeface="Wingdings" pitchFamily="2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𝑌</m:t>
                    </m:r>
                  </m:oMath>
                </a14:m>
                <a:r>
                  <a:rPr lang="nl-BE" dirty="0"/>
                  <a:t> </a:t>
                </a:r>
                <a:r>
                  <a:rPr lang="nl-BE" dirty="0">
                    <a:sym typeface="Wingdings" pitchFamily="2" charset="2"/>
                  </a:rPr>
                  <a:t> domain</a:t>
                </a:r>
              </a:p>
              <a:p>
                <a:r>
                  <a:rPr lang="nl-BE" dirty="0">
                    <a:sym typeface="Wingdings" pitchFamily="2" charset="2"/>
                  </a:rPr>
                  <a:t>Generalization of #SAT: counting the number of satsifying intepretations for a Boolean formula </a:t>
                </a:r>
                <a:endParaRPr lang="nl-BE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 r="-138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#CSP</a:t>
            </a:r>
          </a:p>
        </p:txBody>
      </p:sp>
    </p:spTree>
    <p:extLst>
      <p:ext uri="{BB962C8B-B14F-4D97-AF65-F5344CB8AC3E}">
        <p14:creationId xmlns:p14="http://schemas.microsoft.com/office/powerpoint/2010/main" val="2811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#CSPs generalize #SAT</a:t>
            </a:r>
          </a:p>
          <a:p>
            <a:r>
              <a:rPr lang="nl-BE" dirty="0"/>
              <a:t>#SAT is #P-complete</a:t>
            </a:r>
          </a:p>
          <a:p>
            <a:pPr lvl="1"/>
            <a:r>
              <a:rPr lang="nl-BE" dirty="0"/>
              <a:t>#P: class of counting problems</a:t>
            </a:r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All counting problems can be reduced to #SATs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#SAT and #CSPs</a:t>
            </a:r>
          </a:p>
        </p:txBody>
      </p:sp>
    </p:spTree>
    <p:extLst>
      <p:ext uri="{BB962C8B-B14F-4D97-AF65-F5344CB8AC3E}">
        <p14:creationId xmlns:p14="http://schemas.microsoft.com/office/powerpoint/2010/main" val="84217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549</Words>
  <Application>Microsoft Macintosh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Lucida Sans Unicode</vt:lpstr>
      <vt:lpstr>Verdana</vt:lpstr>
      <vt:lpstr>Wingdings 2</vt:lpstr>
      <vt:lpstr>Wingdings 3</vt:lpstr>
      <vt:lpstr>Concours</vt:lpstr>
      <vt:lpstr>Lifted Reasoning  for Combinatorial Counting</vt:lpstr>
      <vt:lpstr>Lifted Reasoning</vt:lpstr>
      <vt:lpstr>Lifted Reasoning</vt:lpstr>
      <vt:lpstr>Combinatorics</vt:lpstr>
      <vt:lpstr>Twelvefold Way</vt:lpstr>
      <vt:lpstr>PowerPoint Presentation</vt:lpstr>
      <vt:lpstr>CSP</vt:lpstr>
      <vt:lpstr>#CSP</vt:lpstr>
      <vt:lpstr>#SAT and #CSPs</vt:lpstr>
      <vt:lpstr>CoLa</vt:lpstr>
      <vt:lpstr>CoLa (Constraints)</vt:lpstr>
      <vt:lpstr>Lifted Reasoning Strategies</vt:lpstr>
      <vt:lpstr>Lifted Reasoning Strategies</vt:lpstr>
      <vt:lpstr>Lifted Reasoning Strategies</vt:lpstr>
      <vt:lpstr>Lifted Reasoning Strategies</vt:lpstr>
      <vt:lpstr>CoSo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22</cp:revision>
  <dcterms:created xsi:type="dcterms:W3CDTF">2020-11-07T09:47:24Z</dcterms:created>
  <dcterms:modified xsi:type="dcterms:W3CDTF">2020-11-07T16:41:58Z</dcterms:modified>
</cp:coreProperties>
</file>