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61" r:id="rId4"/>
    <p:sldId id="257" r:id="rId5"/>
    <p:sldId id="267" r:id="rId6"/>
    <p:sldId id="262" r:id="rId7"/>
    <p:sldId id="263" r:id="rId8"/>
    <p:sldId id="268" r:id="rId9"/>
    <p:sldId id="275" r:id="rId10"/>
    <p:sldId id="269" r:id="rId11"/>
    <p:sldId id="274" r:id="rId12"/>
    <p:sldId id="270" r:id="rId13"/>
    <p:sldId id="271" r:id="rId14"/>
    <p:sldId id="272" r:id="rId15"/>
    <p:sldId id="273" r:id="rId16"/>
    <p:sldId id="259" r:id="rId17"/>
    <p:sldId id="265" r:id="rId18"/>
    <p:sldId id="264" r:id="rId19"/>
  </p:sldIdLst>
  <p:sldSz cx="18288000" cy="10287000"/>
  <p:notesSz cx="6858000" cy="9144000"/>
  <p:embeddedFontLst>
    <p:embeddedFont>
      <p:font typeface="Paytone One" panose="020B0604020202020204" charset="0"/>
      <p:regular r:id="rId21"/>
    </p:embeddedFont>
    <p:embeddedFont>
      <p:font typeface="Quicksand Bold" panose="020B0604020202020204" charset="0"/>
      <p:regular r:id="rId22"/>
    </p:embeddedFont>
    <p:embeddedFont>
      <p:font typeface="Quicksand Medium" panose="020B0604020202020204" charset="0"/>
      <p:regular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Tw Cen MT Condensed" panose="020B0606020104020203" pitchFamily="34" charset="0"/>
      <p:regular r:id="rId28"/>
      <p:bold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61" autoAdjust="0"/>
  </p:normalViewPr>
  <p:slideViewPr>
    <p:cSldViewPr>
      <p:cViewPr varScale="1">
        <p:scale>
          <a:sx n="61" d="100"/>
          <a:sy n="61" d="100"/>
        </p:scale>
        <p:origin x="2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224E0-7EAD-43AF-9B33-1129BC1C963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14B28-6615-41D8-A83A-F4297F8C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u="none" strike="noStrike" dirty="0">
                <a:effectLst/>
              </a:rPr>
              <a:t>Join instead of case when function to reduce hardcoding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2. </a:t>
            </a:r>
            <a:r>
              <a:rPr lang="en-US" sz="1200" dirty="0">
                <a:solidFill>
                  <a:srgbClr val="000000"/>
                </a:solidFill>
                <a:latin typeface="Quicksand Bold"/>
              </a:rPr>
              <a:t>Enable  SQL join functions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3.Since there is no HPI data before January 2005, use value at Jan 2005 for loans funded prior to Jan 2005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14B28-6615-41D8-A83A-F4297F8CD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1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1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1"/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633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633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8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5.svg"/><Relationship Id="rId7" Type="http://schemas.openxmlformats.org/officeDocument/2006/relationships/image" Target="../media/image6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svg"/><Relationship Id="rId10" Type="http://schemas.openxmlformats.org/officeDocument/2006/relationships/image" Target="../media/image71.sv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svg"/><Relationship Id="rId5" Type="http://schemas.openxmlformats.org/officeDocument/2006/relationships/image" Target="../media/image76.sv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28470" y="6479653"/>
            <a:ext cx="8431059" cy="95041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705600" y="8258716"/>
            <a:ext cx="3978971" cy="1273271"/>
          </a:xfrm>
          <a:custGeom>
            <a:avLst/>
            <a:gdLst/>
            <a:ahLst/>
            <a:cxnLst/>
            <a:rect l="l" t="t" r="r" b="b"/>
            <a:pathLst>
              <a:path w="3978971" h="12732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4423086">
            <a:off x="-658837" y="-4782804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371600" y="1757155"/>
            <a:ext cx="15011401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Paytone One"/>
              </a:rPr>
              <a:t>Single-Family Residence </a:t>
            </a: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Paytone One"/>
              </a:rPr>
              <a:t>PD, LGD Model Implementation &amp; RWA Assessment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34000" y="6600146"/>
            <a:ext cx="7373727" cy="70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dirty="0">
                <a:solidFill>
                  <a:srgbClr val="000000"/>
                </a:solidFill>
                <a:latin typeface="Quicksand Medium"/>
              </a:rPr>
              <a:t>Presented by Mengya Wu</a:t>
            </a:r>
          </a:p>
        </p:txBody>
      </p:sp>
      <p:sp>
        <p:nvSpPr>
          <p:cNvPr id="11" name="Freeform 11"/>
          <p:cNvSpPr/>
          <p:nvPr/>
        </p:nvSpPr>
        <p:spPr>
          <a:xfrm rot="4423086">
            <a:off x="-963636" y="-4978319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7800" y="857250"/>
            <a:ext cx="68508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8704" y="3156500"/>
            <a:ext cx="3898695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HPI provincial and national tables joined to main tables 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Adjusted HPI, Appraisal value and LTV calculation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Unemployment rate difference 1 quarter lag </a:t>
            </a:r>
          </a:p>
        </p:txBody>
      </p:sp>
      <p:pic>
        <p:nvPicPr>
          <p:cNvPr id="17" name="Picture 16" descr="A black background with colorful lines&#10;&#10;Description automatically generated">
            <a:extLst>
              <a:ext uri="{FF2B5EF4-FFF2-40B4-BE49-F238E27FC236}">
                <a16:creationId xmlns:a16="http://schemas.microsoft.com/office/drawing/2014/main" id="{D300F760-E466-3802-FC88-20022A501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00501"/>
            <a:ext cx="1089349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3B59-0D34-5534-0F15-81784A46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23BC1C-6CB7-E951-26A6-FFF6015FC3B1}"/>
              </a:ext>
            </a:extLst>
          </p:cNvPr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2BEC5F5-12F4-1D8B-E3A3-F28A8020878D}"/>
                </a:ext>
              </a:extLst>
            </p:cNvPr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91DECEB-B633-15DF-1BAA-1236FAE1C73D}"/>
                </a:ext>
              </a:extLst>
            </p:cNvPr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8CB362B-1629-1255-FCB2-0D74E0491362}"/>
              </a:ext>
            </a:extLst>
          </p:cNvPr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4A8519-102F-7522-0677-476FBD5B97F1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46D6933-33E9-D28E-3190-8931DEB6E5EC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B147D8AB-9C53-61E8-FB94-B5578FE90C1F}"/>
              </a:ext>
            </a:extLst>
          </p:cNvPr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59B1053-3A94-887E-0243-E5B6A7C17B81}"/>
              </a:ext>
            </a:extLst>
          </p:cNvPr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325FCE8-FBD0-7932-D041-590562840F57}"/>
              </a:ext>
            </a:extLst>
          </p:cNvPr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3ED36E6-A19F-AFD9-F463-31BA82ACF795}"/>
              </a:ext>
            </a:extLst>
          </p:cNvPr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18C0646-7F2E-4022-F8FB-BE967A5C200D}"/>
              </a:ext>
            </a:extLst>
          </p:cNvPr>
          <p:cNvSpPr txBox="1"/>
          <p:nvPr/>
        </p:nvSpPr>
        <p:spPr>
          <a:xfrm>
            <a:off x="5707800" y="857250"/>
            <a:ext cx="68508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31EF7A-0F0D-99F0-C216-7FA24BC7F427}"/>
              </a:ext>
            </a:extLst>
          </p:cNvPr>
          <p:cNvSpPr txBox="1"/>
          <p:nvPr/>
        </p:nvSpPr>
        <p:spPr>
          <a:xfrm>
            <a:off x="1608704" y="3156500"/>
            <a:ext cx="3404667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HPI provincial and national tables joined to main tables 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Adjusted HPI, Appraisal value and LTV calculation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Unemployment rate difference 1 quarter lag </a:t>
            </a:r>
          </a:p>
        </p:txBody>
      </p:sp>
      <p:pic>
        <p:nvPicPr>
          <p:cNvPr id="19" name="Picture 1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380C35F-0618-5DAD-4CE6-9E7CA37DA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6" y="2824277"/>
            <a:ext cx="8606192" cy="61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99" y="1640522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7800" y="857250"/>
            <a:ext cx="68508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9750" y="3239688"/>
            <a:ext cx="3778050" cy="5066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WOE transformation for each model drivers (join function)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Set WOE coefficient value into variable to support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Calculation of PD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Create a stored procedure </a:t>
            </a:r>
          </a:p>
          <a:p>
            <a:pPr marL="457200" indent="-4572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Quicksand Bold"/>
            </a:endParaRP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D29D3965-1848-5EF6-7B7B-A83181F34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8" y="3077178"/>
            <a:ext cx="9423390" cy="57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435094" y="939771"/>
            <a:ext cx="9074999" cy="1527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LGD &amp; RWA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06205" y="3097491"/>
            <a:ext cx="2918195" cy="288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Establish connection to SQL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Import of libraries </a:t>
            </a: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</p:txBody>
      </p:sp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9D37CB-BC28-71F4-CE0C-1C1A914BC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3" y="2632255"/>
            <a:ext cx="10081357" cy="64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435094" y="939771"/>
            <a:ext cx="9074999" cy="1527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LGD &amp; RWA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6185" y="3011840"/>
            <a:ext cx="3676799" cy="6927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WOE transformation for LGD model drivers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Conversion WOE values into list and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dataframe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For loop to extract WOE value and merge function </a:t>
            </a: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3E872AA-EA2B-09D2-4BE7-513EE183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21" y="2595994"/>
            <a:ext cx="7076881" cy="6674213"/>
          </a:xfrm>
          <a:prstGeom prst="rect">
            <a:avLst/>
          </a:prstGeom>
        </p:spPr>
      </p:pic>
      <p:pic>
        <p:nvPicPr>
          <p:cNvPr id="18" name="Picture 1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CD7610D-453F-441F-1857-CB54A0BCC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29" y="3787322"/>
            <a:ext cx="7773831" cy="44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435094" y="939771"/>
            <a:ext cx="9074999" cy="1527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LGD &amp; RWA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80788" y="3391858"/>
            <a:ext cx="5083121" cy="2865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963AA4-4138-3FE3-2E51-49F507817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17" y="2623507"/>
            <a:ext cx="11013426" cy="6491214"/>
          </a:xfrm>
          <a:prstGeom prst="rect">
            <a:avLst/>
          </a:prstGeom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4A2128E7-BA2E-3FE2-A7D8-E0C0300851A3}"/>
              </a:ext>
            </a:extLst>
          </p:cNvPr>
          <p:cNvSpPr txBox="1"/>
          <p:nvPr/>
        </p:nvSpPr>
        <p:spPr>
          <a:xfrm>
            <a:off x="1889302" y="3109312"/>
            <a:ext cx="4130498" cy="5827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Calculation of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Log_odds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and LGD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Create a function for RWA calculation (for non-default loan and default loan)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Store final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dataframe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to csv file</a:t>
            </a: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 marL="571500" indent="-571500">
              <a:lnSpc>
                <a:spcPts val="5650"/>
              </a:lnSpc>
              <a:buFont typeface="Arial" panose="020B0604020202020204" pitchFamily="34" charset="0"/>
              <a:buChar char="•"/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2883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12450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57271" y="3771899"/>
            <a:ext cx="5310329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Hardcoding would increase workload and lower efficiency in the case of data update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Model driver has various value ranges each corresponding to varied WOE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Data quality ---missing data &amp; null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Quicksand Bold"/>
            </a:endParaRPr>
          </a:p>
        </p:txBody>
      </p:sp>
      <p:sp>
        <p:nvSpPr>
          <p:cNvPr id="11" name="Freeform 5"/>
          <p:cNvSpPr/>
          <p:nvPr/>
        </p:nvSpPr>
        <p:spPr>
          <a:xfrm>
            <a:off x="15841532" y="2054399"/>
            <a:ext cx="1864579" cy="2589694"/>
          </a:xfrm>
          <a:custGeom>
            <a:avLst/>
            <a:gdLst/>
            <a:ahLst/>
            <a:cxnLst/>
            <a:rect l="l" t="t" r="r" b="b"/>
            <a:pathLst>
              <a:path w="1864579" h="2589694">
                <a:moveTo>
                  <a:pt x="0" y="0"/>
                </a:moveTo>
                <a:lnTo>
                  <a:pt x="1864580" y="0"/>
                </a:lnTo>
                <a:lnTo>
                  <a:pt x="1864580" y="2589694"/>
                </a:lnTo>
                <a:lnTo>
                  <a:pt x="0" y="25896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17D80-648C-C030-4595-EE63EDE01FF0}"/>
              </a:ext>
            </a:extLst>
          </p:cNvPr>
          <p:cNvSpPr txBox="1"/>
          <p:nvPr/>
        </p:nvSpPr>
        <p:spPr>
          <a:xfrm>
            <a:off x="2438400" y="12573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Challenges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8C7A7-EA32-1EFC-6088-DCAD5DEA4764}"/>
              </a:ext>
            </a:extLst>
          </p:cNvPr>
          <p:cNvSpPr txBox="1"/>
          <p:nvPr/>
        </p:nvSpPr>
        <p:spPr>
          <a:xfrm>
            <a:off x="9448802" y="1162732"/>
            <a:ext cx="6553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Solutions &amp; Assumptions 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73DDFEA-69FE-3FF7-AE2E-C8A5CCC4574E}"/>
              </a:ext>
            </a:extLst>
          </p:cNvPr>
          <p:cNvSpPr txBox="1"/>
          <p:nvPr/>
        </p:nvSpPr>
        <p:spPr>
          <a:xfrm>
            <a:off x="8999401" y="3696950"/>
            <a:ext cx="5554799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Deploy the more efficient SQL coding approach to reduce hardcoding workload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Reconstruct different range scenarios of WOE transformation into neat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Assign a value to missing data (for example: no HPI value before Jan of 2005)</a:t>
            </a:r>
          </a:p>
          <a:p>
            <a:pPr marL="457200" indent="-457200" algn="ctr">
              <a:buAutoNum type="arabicPeriod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75691">
            <a:off x="12020804" y="4829449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782622" y="2741669"/>
            <a:ext cx="6718623" cy="4114800"/>
          </a:xfrm>
          <a:custGeom>
            <a:avLst/>
            <a:gdLst/>
            <a:ahLst/>
            <a:cxnLst/>
            <a:rect l="l" t="t" r="r" b="b"/>
            <a:pathLst>
              <a:path w="6718623" h="4114800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45578" y="2401725"/>
            <a:ext cx="2263211" cy="2741775"/>
          </a:xfrm>
          <a:custGeom>
            <a:avLst/>
            <a:gdLst/>
            <a:ahLst/>
            <a:cxnLst/>
            <a:rect l="l" t="t" r="r" b="b"/>
            <a:pathLst>
              <a:path w="2263211" h="2741775">
                <a:moveTo>
                  <a:pt x="0" y="0"/>
                </a:moveTo>
                <a:lnTo>
                  <a:pt x="2263211" y="0"/>
                </a:lnTo>
                <a:lnTo>
                  <a:pt x="2263211" y="2741775"/>
                </a:lnTo>
                <a:lnTo>
                  <a:pt x="0" y="27417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04800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15527" y="3896437"/>
            <a:ext cx="4256947" cy="192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 dirty="0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616029" y="3195120"/>
            <a:ext cx="12440720" cy="5750092"/>
          </a:xfrm>
          <a:custGeom>
            <a:avLst/>
            <a:gdLst/>
            <a:ahLst/>
            <a:cxnLst/>
            <a:rect l="l" t="t" r="r" b="b"/>
            <a:pathLst>
              <a:path w="12440720" h="5750092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990775" y="1217295"/>
            <a:ext cx="830644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Project 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5732" y="3780637"/>
            <a:ext cx="10182061" cy="88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To create PD &amp; LGD model for credit risk assessment of the single-family residence loan portfolio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5732" y="6868468"/>
            <a:ext cx="10182061" cy="1817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Calculation of RWA to determine the minimum amount of capital a financial institution must have to reduce risk of insolvency with major input of PD &amp; LGD &amp; Capital Requirement &amp; EAD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3601" y="3472123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63601" y="6664787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1400" y="5527966"/>
            <a:ext cx="6155018" cy="1602741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53003" y="1407158"/>
            <a:ext cx="3309504" cy="3083453"/>
          </a:xfrm>
          <a:custGeom>
            <a:avLst/>
            <a:gdLst/>
            <a:ahLst/>
            <a:cxnLst/>
            <a:rect l="l" t="t" r="r" b="b"/>
            <a:pathLst>
              <a:path w="3202063" h="4114800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16000" y="1953486"/>
            <a:ext cx="2573618" cy="2357802"/>
          </a:xfrm>
          <a:custGeom>
            <a:avLst/>
            <a:gdLst/>
            <a:ahLst/>
            <a:cxnLst/>
            <a:rect l="l" t="t" r="r" b="b"/>
            <a:pathLst>
              <a:path w="3202063" h="4114800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8001000" y="4396466"/>
            <a:ext cx="4419600" cy="1503877"/>
          </a:xfrm>
          <a:custGeom>
            <a:avLst/>
            <a:gdLst/>
            <a:ahLst/>
            <a:cxnLst/>
            <a:rect l="l" t="t" r="r" b="b"/>
            <a:pathLst>
              <a:path w="6284878" h="2835337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58487" y="346305"/>
            <a:ext cx="8417139" cy="3144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ytone One Bold"/>
              </a:rPr>
              <a:t>Requirement Files </a:t>
            </a: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484631" y="3552675"/>
            <a:ext cx="5640368" cy="214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74"/>
              </a:lnSpc>
              <a:buAutoNum type="arabicPeriod"/>
            </a:pPr>
            <a:r>
              <a:rPr lang="en-US" sz="2410" dirty="0">
                <a:solidFill>
                  <a:srgbClr val="000000"/>
                </a:solidFill>
                <a:latin typeface="Quicksand Bold"/>
              </a:rPr>
              <a:t>Imported  8 CVS tables to construct the relational database </a:t>
            </a:r>
          </a:p>
          <a:p>
            <a:pPr marL="457200" indent="-457200">
              <a:lnSpc>
                <a:spcPts val="3374"/>
              </a:lnSpc>
              <a:buAutoNum type="arabicPeriod"/>
            </a:pPr>
            <a:endParaRPr lang="en-US" sz="241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lnSpc>
                <a:spcPts val="3374"/>
              </a:lnSpc>
              <a:buAutoNum type="arabicPeriod"/>
            </a:pPr>
            <a:r>
              <a:rPr lang="en-US" sz="2410" dirty="0">
                <a:solidFill>
                  <a:srgbClr val="000000"/>
                </a:solidFill>
                <a:latin typeface="Quicksand Bold"/>
              </a:rPr>
              <a:t>7 WOE transformation related files for model drivers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2405" y="2743712"/>
            <a:ext cx="284471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5"/>
              </a:lnSpc>
            </a:pPr>
            <a:r>
              <a:rPr lang="en-US" sz="2000" dirty="0">
                <a:solidFill>
                  <a:srgbClr val="000000"/>
                </a:solidFill>
                <a:latin typeface="Quicksand Bold"/>
              </a:rPr>
              <a:t>Retail loan details </a:t>
            </a:r>
          </a:p>
          <a:p>
            <a:pPr>
              <a:lnSpc>
                <a:spcPts val="2355"/>
              </a:lnSpc>
            </a:pPr>
            <a:r>
              <a:rPr lang="en-US" sz="2000" dirty="0">
                <a:solidFill>
                  <a:srgbClr val="000000"/>
                </a:solidFill>
                <a:latin typeface="Quicksand Bold"/>
              </a:rPr>
              <a:t>( primary keys 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97245" y="4730860"/>
            <a:ext cx="3931797" cy="739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8"/>
              </a:lnSpc>
            </a:pPr>
            <a:r>
              <a:rPr lang="en-US" sz="2163" dirty="0">
                <a:solidFill>
                  <a:srgbClr val="000000"/>
                </a:solidFill>
                <a:latin typeface="Quicksand Bold"/>
              </a:rPr>
              <a:t>HPI index for national &amp; province level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7F99DD9-7B0C-A36D-29A8-3546939808D1}"/>
              </a:ext>
            </a:extLst>
          </p:cNvPr>
          <p:cNvSpPr txBox="1"/>
          <p:nvPr/>
        </p:nvSpPr>
        <p:spPr>
          <a:xfrm>
            <a:off x="14005418" y="2774909"/>
            <a:ext cx="2209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5"/>
              </a:lnSpc>
            </a:pPr>
            <a:r>
              <a:rPr lang="en-US" sz="2000" dirty="0">
                <a:solidFill>
                  <a:srgbClr val="000000"/>
                </a:solidFill>
                <a:latin typeface="Quicksand Bold"/>
              </a:rPr>
              <a:t>Beacon score &amp; BNI score (applicant)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E8734-6498-CC7C-D6EA-1B46E1A49DA3}"/>
              </a:ext>
            </a:extLst>
          </p:cNvPr>
          <p:cNvSpPr txBox="1"/>
          <p:nvPr/>
        </p:nvSpPr>
        <p:spPr>
          <a:xfrm>
            <a:off x="12259609" y="5979417"/>
            <a:ext cx="4038600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28"/>
              </a:lnSpc>
            </a:pPr>
            <a:r>
              <a:rPr lang="en-US" sz="2163" dirty="0">
                <a:solidFill>
                  <a:srgbClr val="000000"/>
                </a:solidFill>
                <a:latin typeface="Quicksand Bold"/>
              </a:rPr>
              <a:t>Moody unemployment rate historical &amp; forecast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97CE7AB6-F018-4F43-1747-10E5590AFD26}"/>
              </a:ext>
            </a:extLst>
          </p:cNvPr>
          <p:cNvSpPr/>
          <p:nvPr/>
        </p:nvSpPr>
        <p:spPr>
          <a:xfrm>
            <a:off x="5598560" y="6777951"/>
            <a:ext cx="6155018" cy="1602741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D1C0F393-C4D3-9702-B338-52CD0157214C}"/>
              </a:ext>
            </a:extLst>
          </p:cNvPr>
          <p:cNvSpPr txBox="1"/>
          <p:nvPr/>
        </p:nvSpPr>
        <p:spPr>
          <a:xfrm>
            <a:off x="6468718" y="7209379"/>
            <a:ext cx="3931797" cy="739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8"/>
              </a:lnSpc>
            </a:pPr>
            <a:r>
              <a:rPr lang="en-US" sz="2163" dirty="0">
                <a:solidFill>
                  <a:srgbClr val="000000"/>
                </a:solidFill>
                <a:latin typeface="Quicksand Bold"/>
              </a:rPr>
              <a:t>Metro Mapping &amp; province Mapping </a:t>
            </a: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FA8E0EDC-EC58-FF10-C7C1-952B21CA336C}"/>
              </a:ext>
            </a:extLst>
          </p:cNvPr>
          <p:cNvSpPr/>
          <p:nvPr/>
        </p:nvSpPr>
        <p:spPr>
          <a:xfrm>
            <a:off x="11005106" y="7499530"/>
            <a:ext cx="4692093" cy="2292161"/>
          </a:xfrm>
          <a:custGeom>
            <a:avLst/>
            <a:gdLst/>
            <a:ahLst/>
            <a:cxnLst/>
            <a:rect l="l" t="t" r="r" b="b"/>
            <a:pathLst>
              <a:path w="3202063" h="4114800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E589A-8CE0-D01A-F4C3-F47F3C351C56}"/>
              </a:ext>
            </a:extLst>
          </p:cNvPr>
          <p:cNvSpPr txBox="1"/>
          <p:nvPr/>
        </p:nvSpPr>
        <p:spPr>
          <a:xfrm>
            <a:off x="11456146" y="8218472"/>
            <a:ext cx="4038600" cy="83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28"/>
              </a:lnSpc>
            </a:pPr>
            <a:r>
              <a:rPr lang="en-US" sz="2163" dirty="0">
                <a:solidFill>
                  <a:srgbClr val="000000"/>
                </a:solidFill>
                <a:latin typeface="Quicksand Bold"/>
              </a:rPr>
              <a:t>6 WOE transformation files and 1 WOE coefficient file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7277" y="7086146"/>
            <a:ext cx="2447242" cy="3087118"/>
          </a:xfrm>
          <a:custGeom>
            <a:avLst/>
            <a:gdLst/>
            <a:ahLst/>
            <a:cxnLst/>
            <a:rect l="l" t="t" r="r" b="b"/>
            <a:pathLst>
              <a:path w="2447242" h="3087118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8252" y="1760976"/>
            <a:ext cx="2768781" cy="3134585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 fontAlgn="ctr"/>
            <a:endParaRPr lang="en-US" sz="1800" u="none" strike="noStrike" dirty="0">
              <a:effectLst/>
            </a:endParaRPr>
          </a:p>
          <a:p>
            <a:pPr algn="ctr" fontAlgn="ctr"/>
            <a:endParaRPr lang="en-US" dirty="0"/>
          </a:p>
          <a:p>
            <a:pPr algn="ctr" fontAlgn="ctr"/>
            <a:r>
              <a:rPr lang="en-US" sz="1800" u="none" strike="noStrike" dirty="0">
                <a:effectLst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454498" y="2306499"/>
            <a:ext cx="2213791" cy="2589062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878925" y="2003569"/>
            <a:ext cx="1962727" cy="1352983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4738039" y="-1028700"/>
            <a:ext cx="4318969" cy="41148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503562" y="666901"/>
            <a:ext cx="2084357" cy="1440101"/>
          </a:xfrm>
          <a:custGeom>
            <a:avLst/>
            <a:gdLst/>
            <a:ahLst/>
            <a:cxnLst/>
            <a:rect l="l" t="t" r="r" b="b"/>
            <a:pathLst>
              <a:path w="2084357" h="1440101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179686" y="837647"/>
            <a:ext cx="131112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AD5545"/>
                </a:solidFill>
                <a:latin typeface="Paytone One"/>
              </a:rPr>
              <a:t>PD Model Drivers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21642" y="5371538"/>
            <a:ext cx="176745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atin typeface="Quicksand Bold" panose="020B0604020202020204" charset="0"/>
              </a:rPr>
              <a:t>Province &amp; Metro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A77ED4B-D8BD-C196-02AE-B707277E429F}"/>
              </a:ext>
            </a:extLst>
          </p:cNvPr>
          <p:cNvSpPr/>
          <p:nvPr/>
        </p:nvSpPr>
        <p:spPr>
          <a:xfrm>
            <a:off x="6385945" y="2174731"/>
            <a:ext cx="2213791" cy="2206770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 fontAlgn="ctr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20002-D6E5-506D-4331-D1BDA238AA6D}"/>
              </a:ext>
            </a:extLst>
          </p:cNvPr>
          <p:cNvSpPr txBox="1"/>
          <p:nvPr/>
        </p:nvSpPr>
        <p:spPr>
          <a:xfrm>
            <a:off x="3813613" y="2795608"/>
            <a:ext cx="167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Quicksand Bold" panose="020B0604020202020204" charset="0"/>
              </a:rPr>
              <a:t>Current Max Beacon &amp; BNI of applicant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3F1E8-F47F-3905-54BB-241B207CB338}"/>
              </a:ext>
            </a:extLst>
          </p:cNvPr>
          <p:cNvSpPr txBox="1"/>
          <p:nvPr/>
        </p:nvSpPr>
        <p:spPr>
          <a:xfrm>
            <a:off x="589875" y="2468905"/>
            <a:ext cx="1896900" cy="111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4EB0-BD14-F381-C155-AAA1BC53F27A}"/>
              </a:ext>
            </a:extLst>
          </p:cNvPr>
          <p:cNvSpPr txBox="1"/>
          <p:nvPr/>
        </p:nvSpPr>
        <p:spPr>
          <a:xfrm>
            <a:off x="543031" y="2388664"/>
            <a:ext cx="227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strike="noStrike" dirty="0">
                <a:effectLst/>
                <a:latin typeface="Quicksand Bold" panose="020B0604020202020204" charset="0"/>
              </a:rPr>
              <a:t>Current LTV including Partner Adjusted by HPI Segmented by Alt/Prime  </a:t>
            </a:r>
            <a:endParaRPr lang="en-US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  <a:p>
            <a:endParaRPr lang="en-US" dirty="0">
              <a:latin typeface="Quicksand 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ED9757-943F-1267-C5A5-9B64BD99830A}"/>
              </a:ext>
            </a:extLst>
          </p:cNvPr>
          <p:cNvSpPr txBox="1"/>
          <p:nvPr/>
        </p:nvSpPr>
        <p:spPr>
          <a:xfrm>
            <a:off x="6569118" y="2722027"/>
            <a:ext cx="184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Delinquency status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C2ED0-DCD9-826C-83F1-10608B0896E6}"/>
              </a:ext>
            </a:extLst>
          </p:cNvPr>
          <p:cNvSpPr txBox="1"/>
          <p:nvPr/>
        </p:nvSpPr>
        <p:spPr>
          <a:xfrm>
            <a:off x="9084910" y="2468905"/>
            <a:ext cx="16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dirty="0" err="1">
                <a:latin typeface="Quicksand Bold" panose="020B0604020202020204" charset="0"/>
              </a:rPr>
              <a:t>Age_At_SL</a:t>
            </a:r>
            <a:endParaRPr lang="en-US" dirty="0">
              <a:latin typeface="Quicksand Bold" panose="020B0604020202020204" charset="0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5182754A-6C0F-BE49-0D44-763346C88E0E}"/>
              </a:ext>
            </a:extLst>
          </p:cNvPr>
          <p:cNvSpPr/>
          <p:nvPr/>
        </p:nvSpPr>
        <p:spPr>
          <a:xfrm>
            <a:off x="6056021" y="4764082"/>
            <a:ext cx="2447242" cy="2322064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49D53434-BE21-2FC2-26B0-DB938076E7BB}"/>
              </a:ext>
            </a:extLst>
          </p:cNvPr>
          <p:cNvSpPr/>
          <p:nvPr/>
        </p:nvSpPr>
        <p:spPr>
          <a:xfrm>
            <a:off x="9318694" y="4653392"/>
            <a:ext cx="2720905" cy="1990291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92739B40-E544-6678-54B6-E62D6F537B5A}"/>
              </a:ext>
            </a:extLst>
          </p:cNvPr>
          <p:cNvSpPr/>
          <p:nvPr/>
        </p:nvSpPr>
        <p:spPr>
          <a:xfrm>
            <a:off x="12282297" y="3412115"/>
            <a:ext cx="3624574" cy="2966892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F1F503C1-3BF1-82C8-39C9-536B622913A2}"/>
              </a:ext>
            </a:extLst>
          </p:cNvPr>
          <p:cNvSpPr txBox="1"/>
          <p:nvPr/>
        </p:nvSpPr>
        <p:spPr>
          <a:xfrm>
            <a:off x="9433885" y="5171995"/>
            <a:ext cx="231087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atin typeface="Quicksand Bold" panose="020B0604020202020204" charset="0"/>
              </a:rPr>
              <a:t>Funding TDS &amp; Funding GDS ratio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F3142AD7-DE5C-5690-2F29-ACE3BCAC9E50}"/>
              </a:ext>
            </a:extLst>
          </p:cNvPr>
          <p:cNvSpPr txBox="1"/>
          <p:nvPr/>
        </p:nvSpPr>
        <p:spPr>
          <a:xfrm>
            <a:off x="12731887" y="4099394"/>
            <a:ext cx="2725395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ctr"/>
            <a:r>
              <a:rPr lang="en-US" dirty="0">
                <a:latin typeface="Quicksand Bold" panose="020B0604020202020204" charset="0"/>
              </a:rPr>
              <a:t>First difference of National unemployment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0A7D5-C345-85B3-64BB-CF9CA6448F52}"/>
              </a:ext>
            </a:extLst>
          </p:cNvPr>
          <p:cNvSpPr txBox="1"/>
          <p:nvPr/>
        </p:nvSpPr>
        <p:spPr>
          <a:xfrm>
            <a:off x="4495800" y="7468727"/>
            <a:ext cx="11742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 Bold" panose="020B0604020202020204" charset="0"/>
              </a:rPr>
              <a:t>Logistic regression estimates the probability of an event occurring (categorical event)</a:t>
            </a:r>
          </a:p>
          <a:p>
            <a:r>
              <a:rPr lang="en-US" dirty="0">
                <a:latin typeface="Quicksand Bold" panose="020B0604020202020204" charset="0"/>
              </a:rPr>
              <a:t>Formula: PD = 1 / (1 + exponential(-K))</a:t>
            </a:r>
          </a:p>
          <a:p>
            <a:pPr marL="0" indent="0">
              <a:buNone/>
            </a:pPr>
            <a:r>
              <a:rPr lang="en-US" dirty="0">
                <a:latin typeface="Quicksand Bold" panose="020B0604020202020204" charset="0"/>
              </a:rPr>
              <a:t>    where K = Intercept + (</a:t>
            </a:r>
            <a:r>
              <a:rPr lang="el-GR" dirty="0"/>
              <a:t>β</a:t>
            </a:r>
            <a:r>
              <a:rPr lang="en-US" dirty="0">
                <a:latin typeface="Quicksand Bold" panose="020B0604020202020204" charset="0"/>
              </a:rPr>
              <a:t>1 * X1) + (</a:t>
            </a:r>
            <a:r>
              <a:rPr lang="el-GR" dirty="0"/>
              <a:t>β</a:t>
            </a:r>
            <a:r>
              <a:rPr lang="en-US" dirty="0">
                <a:latin typeface="Quicksand Bold" panose="020B0604020202020204" charset="0"/>
              </a:rPr>
              <a:t>2 * X2) + … +  (</a:t>
            </a:r>
            <a:r>
              <a:rPr lang="el-GR" dirty="0"/>
              <a:t>β</a:t>
            </a:r>
            <a:r>
              <a:rPr lang="en-US" dirty="0">
                <a:latin typeface="Quicksand Bold" panose="020B0604020202020204" charset="0"/>
              </a:rPr>
              <a:t>n * </a:t>
            </a:r>
            <a:r>
              <a:rPr lang="en-US" dirty="0" err="1">
                <a:latin typeface="Quicksand Bold" panose="020B0604020202020204" charset="0"/>
              </a:rPr>
              <a:t>Xn</a:t>
            </a:r>
            <a:r>
              <a:rPr lang="en-US" dirty="0">
                <a:latin typeface="Quicksand Bold" panose="020B060402020202020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Quicksand Bold" panose="020B0604020202020204" charset="0"/>
              </a:rPr>
              <a:t>    X: model driver</a:t>
            </a:r>
          </a:p>
          <a:p>
            <a:pPr marL="0" indent="0">
              <a:buNone/>
            </a:pPr>
            <a:r>
              <a:rPr lang="en-US" dirty="0">
                <a:latin typeface="Quicksand Bold" panose="020B0604020202020204" charset="0"/>
              </a:rPr>
              <a:t>    Beta(</a:t>
            </a:r>
            <a:r>
              <a:rPr lang="el-GR" dirty="0"/>
              <a:t>β</a:t>
            </a:r>
            <a:r>
              <a:rPr lang="en-US" dirty="0">
                <a:latin typeface="Quicksand Bold" panose="020B0604020202020204" charset="0"/>
              </a:rPr>
              <a:t>): model parameter</a:t>
            </a:r>
          </a:p>
          <a:p>
            <a:pPr marL="0" indent="0">
              <a:buNone/>
            </a:pPr>
            <a:endParaRPr lang="en-US" dirty="0">
              <a:latin typeface="Quicksand Bold" panose="020B0604020202020204" charset="0"/>
            </a:endParaRPr>
          </a:p>
          <a:p>
            <a:r>
              <a:rPr lang="en-US" dirty="0">
                <a:latin typeface="Quicksand Bold" panose="020B0604020202020204" charset="0"/>
              </a:rPr>
              <a:t>Result range (0, 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7277" y="7086146"/>
            <a:ext cx="2447242" cy="3087118"/>
          </a:xfrm>
          <a:custGeom>
            <a:avLst/>
            <a:gdLst/>
            <a:ahLst/>
            <a:cxnLst/>
            <a:rect l="l" t="t" r="r" b="b"/>
            <a:pathLst>
              <a:path w="2447242" h="3087118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8252" y="1760976"/>
            <a:ext cx="2768781" cy="3134585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 fontAlgn="ctr"/>
            <a:endParaRPr lang="en-US" sz="1800" u="none" strike="noStrike" dirty="0">
              <a:effectLst/>
            </a:endParaRPr>
          </a:p>
          <a:p>
            <a:pPr algn="ctr" fontAlgn="ctr"/>
            <a:endParaRPr lang="en-US" dirty="0"/>
          </a:p>
          <a:p>
            <a:pPr algn="ctr" fontAlgn="ctr"/>
            <a:r>
              <a:rPr lang="en-US" sz="1800" u="none" strike="noStrike" dirty="0">
                <a:effectLst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236134" y="1952266"/>
            <a:ext cx="2784037" cy="2752003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698583" y="1974846"/>
            <a:ext cx="2782407" cy="1990291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4738039" y="-1028700"/>
            <a:ext cx="4318969" cy="41148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503562" y="666901"/>
            <a:ext cx="2084357" cy="1440101"/>
          </a:xfrm>
          <a:custGeom>
            <a:avLst/>
            <a:gdLst/>
            <a:ahLst/>
            <a:cxnLst/>
            <a:rect l="l" t="t" r="r" b="b"/>
            <a:pathLst>
              <a:path w="2084357" h="1440101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179686" y="837647"/>
            <a:ext cx="131112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AD5545"/>
                </a:solidFill>
                <a:latin typeface="Paytone One"/>
              </a:rPr>
              <a:t>LGD Model Drivers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29082" y="5333722"/>
            <a:ext cx="176745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1800" u="none" strike="noStrike" dirty="0">
                <a:effectLst/>
                <a:latin typeface="Quicksand Bold" panose="020B0604020202020204" charset="0"/>
              </a:rPr>
              <a:t>Province</a:t>
            </a:r>
            <a:endParaRPr lang="en-US" dirty="0">
              <a:latin typeface="Quicksand Bold" panose="020B060402020202020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A77ED4B-D8BD-C196-02AE-B707277E429F}"/>
              </a:ext>
            </a:extLst>
          </p:cNvPr>
          <p:cNvSpPr/>
          <p:nvPr/>
        </p:nvSpPr>
        <p:spPr>
          <a:xfrm>
            <a:off x="7673414" y="1985326"/>
            <a:ext cx="2472336" cy="2478661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 fontAlgn="ctr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20002-D6E5-506D-4331-D1BDA238AA6D}"/>
              </a:ext>
            </a:extLst>
          </p:cNvPr>
          <p:cNvSpPr txBox="1"/>
          <p:nvPr/>
        </p:nvSpPr>
        <p:spPr>
          <a:xfrm>
            <a:off x="4404278" y="2369826"/>
            <a:ext cx="2447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Current Appraisal Value Adjusted by HPI from Provincial Level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3F1E8-F47F-3905-54BB-241B207CB338}"/>
              </a:ext>
            </a:extLst>
          </p:cNvPr>
          <p:cNvSpPr txBox="1"/>
          <p:nvPr/>
        </p:nvSpPr>
        <p:spPr>
          <a:xfrm>
            <a:off x="589875" y="2468905"/>
            <a:ext cx="1896900" cy="111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4EB0-BD14-F381-C155-AAA1BC53F27A}"/>
              </a:ext>
            </a:extLst>
          </p:cNvPr>
          <p:cNvSpPr txBox="1"/>
          <p:nvPr/>
        </p:nvSpPr>
        <p:spPr>
          <a:xfrm>
            <a:off x="543031" y="2388664"/>
            <a:ext cx="227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Current LTV Excluding Partner Adjusted by HPI from Provincial Level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  <a:p>
            <a:endParaRPr lang="en-US" dirty="0">
              <a:latin typeface="Quicksand 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ED9757-943F-1267-C5A5-9B64BD99830A}"/>
              </a:ext>
            </a:extLst>
          </p:cNvPr>
          <p:cNvSpPr txBox="1"/>
          <p:nvPr/>
        </p:nvSpPr>
        <p:spPr>
          <a:xfrm>
            <a:off x="7829424" y="2459576"/>
            <a:ext cx="1848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Current Max BNI Score among Applicant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  <a:p>
            <a:pPr algn="ctr" fontAlgn="ctr"/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C2ED0-DCD9-826C-83F1-10608B0896E6}"/>
              </a:ext>
            </a:extLst>
          </p:cNvPr>
          <p:cNvSpPr txBox="1"/>
          <p:nvPr/>
        </p:nvSpPr>
        <p:spPr>
          <a:xfrm>
            <a:off x="11054116" y="2488784"/>
            <a:ext cx="174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Mortgage Interest Rate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5182754A-6C0F-BE49-0D44-763346C88E0E}"/>
              </a:ext>
            </a:extLst>
          </p:cNvPr>
          <p:cNvSpPr/>
          <p:nvPr/>
        </p:nvSpPr>
        <p:spPr>
          <a:xfrm>
            <a:off x="9617443" y="4962838"/>
            <a:ext cx="2162281" cy="1974081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92739B40-E544-6678-54B6-E62D6F537B5A}"/>
              </a:ext>
            </a:extLst>
          </p:cNvPr>
          <p:cNvSpPr/>
          <p:nvPr/>
        </p:nvSpPr>
        <p:spPr>
          <a:xfrm>
            <a:off x="12757691" y="4952447"/>
            <a:ext cx="2745871" cy="2653107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F3142AD7-DE5C-5690-2F29-ACE3BCAC9E50}"/>
              </a:ext>
            </a:extLst>
          </p:cNvPr>
          <p:cNvSpPr txBox="1"/>
          <p:nvPr/>
        </p:nvSpPr>
        <p:spPr>
          <a:xfrm>
            <a:off x="12964038" y="5699327"/>
            <a:ext cx="232692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ctr"/>
            <a:r>
              <a:rPr lang="en-US" sz="1800" u="none" strike="noStrike" dirty="0">
                <a:effectLst/>
                <a:latin typeface="Quicksand Bold" panose="020B0604020202020204" charset="0"/>
              </a:rPr>
              <a:t>Unemployment rate with a quarter lag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icksand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8256624" y="-5071264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90601" y="2865098"/>
            <a:ext cx="6788266" cy="3872803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9707562" y="2865098"/>
            <a:ext cx="6506793" cy="3872803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964556" y="861511"/>
            <a:ext cx="12358888" cy="1527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ytone One Bold"/>
              </a:rPr>
              <a:t>Technical Tools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8801" y="4199763"/>
            <a:ext cx="6788265" cy="508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9"/>
              </a:lnSpc>
            </a:pPr>
            <a:endParaRPr lang="en-US" sz="3092" dirty="0">
              <a:solidFill>
                <a:srgbClr val="000000"/>
              </a:solidFill>
              <a:latin typeface="Quicksan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99984" y="3673123"/>
            <a:ext cx="5999621" cy="2160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32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Anaconda Navigator ----Jupiter Notebook</a:t>
            </a:r>
          </a:p>
          <a:p>
            <a:pPr marL="457200" indent="-457200">
              <a:lnSpc>
                <a:spcPts val="432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lnSpc>
                <a:spcPts val="432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Pandas, </a:t>
            </a:r>
            <a:r>
              <a:rPr lang="en-US" sz="2800" dirty="0" err="1">
                <a:solidFill>
                  <a:srgbClr val="000000"/>
                </a:solidFill>
                <a:latin typeface="Quicksand Bold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Quicksand Bold"/>
              </a:rPr>
              <a:t> libraries etc.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74F9D1-1232-2FD5-62DB-41EB60CCEA43}"/>
              </a:ext>
            </a:extLst>
          </p:cNvPr>
          <p:cNvSpPr/>
          <p:nvPr/>
        </p:nvSpPr>
        <p:spPr>
          <a:xfrm>
            <a:off x="2819400" y="2799919"/>
            <a:ext cx="2920900" cy="65705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</a:t>
            </a:r>
            <a:r>
              <a:rPr lang="en-US" sz="3200" b="1" dirty="0"/>
              <a:t>SQL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421BFC-E31B-1990-298B-41FA1AAB793A}"/>
              </a:ext>
            </a:extLst>
          </p:cNvPr>
          <p:cNvSpPr/>
          <p:nvPr/>
        </p:nvSpPr>
        <p:spPr>
          <a:xfrm>
            <a:off x="11495031" y="2799919"/>
            <a:ext cx="2931854" cy="65108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Python</a:t>
            </a:r>
            <a:r>
              <a:rPr lang="en-US" sz="24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33289-B6B4-CFD8-FD5B-7C77CABADAB7}"/>
              </a:ext>
            </a:extLst>
          </p:cNvPr>
          <p:cNvSpPr txBox="1"/>
          <p:nvPr/>
        </p:nvSpPr>
        <p:spPr>
          <a:xfrm>
            <a:off x="1717734" y="3673123"/>
            <a:ext cx="533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MySQL database and IDE platform </a:t>
            </a:r>
            <a:r>
              <a:rPr lang="en-US" sz="2800" dirty="0" err="1">
                <a:solidFill>
                  <a:srgbClr val="000000"/>
                </a:solidFill>
                <a:latin typeface="Quicksand Bold"/>
              </a:rPr>
              <a:t>Datagrip</a:t>
            </a:r>
            <a:endParaRPr lang="en-US" sz="2800" dirty="0">
              <a:solidFill>
                <a:srgbClr val="000000"/>
              </a:solidFill>
              <a:latin typeface="Quicksand Bold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Quicksand 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Join, variable, case when, stored procedure etc.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7800" y="857250"/>
            <a:ext cx="685080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65437" y="3022230"/>
            <a:ext cx="5225963" cy="4315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Data manipulation: creation of 8 tables and data import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Data Cleaning – handling missing data or outliers :  set cap or floor to outliers  assign a value to missing value</a:t>
            </a:r>
          </a:p>
          <a:p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Created temporary tables to restore data  </a:t>
            </a:r>
          </a:p>
          <a:p>
            <a:pPr>
              <a:lnSpc>
                <a:spcPts val="5650"/>
              </a:lnSpc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</p:txBody>
      </p:sp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7C5669-7576-B82C-D031-B972C429E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79" y="2772526"/>
            <a:ext cx="4316553" cy="5647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0C901D-77FA-B2FF-121C-E8D03E1D0DCF}"/>
              </a:ext>
            </a:extLst>
          </p:cNvPr>
          <p:cNvSpPr txBox="1"/>
          <p:nvPr/>
        </p:nvSpPr>
        <p:spPr>
          <a:xfrm rot="20609230">
            <a:off x="-9393" y="8261788"/>
            <a:ext cx="610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 Flow….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04A922-9A00-16FD-A76A-51A3858AC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238" y="2763191"/>
            <a:ext cx="4459044" cy="5656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0881" y="1848571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7800" y="857250"/>
            <a:ext cx="6850802" cy="152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3706" y="3226651"/>
            <a:ext cx="477034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Extraction of  key data, existing model drivers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Data Transformation: conversion of data format, data aggregation, calculations of source model drivers</a:t>
            </a:r>
          </a:p>
        </p:txBody>
      </p:sp>
      <p:pic>
        <p:nvPicPr>
          <p:cNvPr id="15" name="Picture 1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0DD93EA-57F9-4E47-2BC3-63756FBE5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56" y="2799315"/>
            <a:ext cx="8856942" cy="63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1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7A33-0436-27CE-C8B9-4EC3C6C7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C87180-E37F-50C2-F031-BB66ECF652E1}"/>
              </a:ext>
            </a:extLst>
          </p:cNvPr>
          <p:cNvGrpSpPr/>
          <p:nvPr/>
        </p:nvGrpSpPr>
        <p:grpSpPr>
          <a:xfrm>
            <a:off x="1635524" y="1866900"/>
            <a:ext cx="16230600" cy="7533521"/>
            <a:chOff x="0" y="0"/>
            <a:chExt cx="4274726" cy="19837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25B024-48D8-2B85-93D9-DB3938924F79}"/>
                </a:ext>
              </a:extLst>
            </p:cNvPr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4031CB0-81CE-63FF-06E7-D0E2F642D3F0}"/>
                </a:ext>
              </a:extLst>
            </p:cNvPr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6412F57-AEFD-0780-B5EA-C2B3BBF0E773}"/>
              </a:ext>
            </a:extLst>
          </p:cNvPr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EE398E0-ADAD-6762-D954-46B1744D2A12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C8A4D9C-C158-C693-57E4-B0F3F6B9A9BE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AD9E9963-93E7-7C79-9E19-43BC6FF6EAB4}"/>
              </a:ext>
            </a:extLst>
          </p:cNvPr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E572C6EC-040A-40AE-2DA1-64A7B60D6CCF}"/>
              </a:ext>
            </a:extLst>
          </p:cNvPr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FD37303-FEA9-ABC0-F6C0-2F45213A7CFD}"/>
              </a:ext>
            </a:extLst>
          </p:cNvPr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76CEE2F3-34F9-46C2-715D-93BFCB6D4192}"/>
              </a:ext>
            </a:extLst>
          </p:cNvPr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526F148-FFB3-41B4-D33C-D9750FD18B4E}"/>
              </a:ext>
            </a:extLst>
          </p:cNvPr>
          <p:cNvSpPr txBox="1"/>
          <p:nvPr/>
        </p:nvSpPr>
        <p:spPr>
          <a:xfrm>
            <a:off x="5707800" y="857250"/>
            <a:ext cx="6850802" cy="152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PD Model</a:t>
            </a:r>
          </a:p>
        </p:txBody>
      </p:sp>
      <p:pic>
        <p:nvPicPr>
          <p:cNvPr id="17" name="Picture 1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67A704F6-91B5-06B1-15E0-B7575E4FC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47" y="3611696"/>
            <a:ext cx="9372599" cy="41765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649E76-C736-76A7-0C99-9A64CF4D376B}"/>
              </a:ext>
            </a:extLst>
          </p:cNvPr>
          <p:cNvSpPr txBox="1"/>
          <p:nvPr/>
        </p:nvSpPr>
        <p:spPr>
          <a:xfrm>
            <a:off x="1832796" y="3861544"/>
            <a:ext cx="4614694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Extraction of  key data, existing model drivers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Data Transformation: conversion of data format, data aggregation, calculations of source model drivers</a:t>
            </a:r>
          </a:p>
        </p:txBody>
      </p:sp>
    </p:spTree>
    <p:extLst>
      <p:ext uri="{BB962C8B-B14F-4D97-AF65-F5344CB8AC3E}">
        <p14:creationId xmlns:p14="http://schemas.microsoft.com/office/powerpoint/2010/main" val="24553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920</TotalTime>
  <Words>676</Words>
  <Application>Microsoft Office PowerPoint</Application>
  <PresentationFormat>Custom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Quicksand Medium</vt:lpstr>
      <vt:lpstr>Quicksand Bold</vt:lpstr>
      <vt:lpstr>Paytone One</vt:lpstr>
      <vt:lpstr>Paytone One Bold</vt:lpstr>
      <vt:lpstr>Wingdings 3</vt:lpstr>
      <vt:lpstr>Tw Cen MT</vt:lpstr>
      <vt:lpstr>Calibri</vt:lpstr>
      <vt:lpstr>Arial</vt:lpstr>
      <vt:lpstr>Aptos</vt:lpstr>
      <vt:lpstr>Tw Cen MT Condensed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dc:creator>Owner</dc:creator>
  <cp:lastModifiedBy>Mengya  WU</cp:lastModifiedBy>
  <cp:revision>61</cp:revision>
  <dcterms:created xsi:type="dcterms:W3CDTF">2006-08-16T00:00:00Z</dcterms:created>
  <dcterms:modified xsi:type="dcterms:W3CDTF">2024-12-15T22:38:06Z</dcterms:modified>
  <dc:identifier>DAF5hRLeaUk</dc:identifier>
</cp:coreProperties>
</file>