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61" r:id="rId7"/>
    <p:sldId id="305" r:id="rId8"/>
    <p:sldId id="306" r:id="rId9"/>
    <p:sldId id="307" r:id="rId10"/>
    <p:sldId id="308" r:id="rId11"/>
    <p:sldId id="309" r:id="rId12"/>
    <p:sldId id="262" r:id="rId13"/>
    <p:sldId id="265" r:id="rId14"/>
    <p:sldId id="266" r:id="rId15"/>
    <p:sldId id="310" r:id="rId16"/>
    <p:sldId id="311" r:id="rId17"/>
    <p:sldId id="282" r:id="rId18"/>
  </p:sldIdLst>
  <p:sldSz cx="9144000" cy="5143500" type="screen16x9"/>
  <p:notesSz cx="6858000" cy="9144000"/>
  <p:embeddedFontLst>
    <p:embeddedFont>
      <p:font typeface="Black Han Sans" panose="020B0604020202020204" charset="-127"/>
      <p:regular r:id="rId20"/>
    </p:embeddedFont>
    <p:embeddedFont>
      <p:font typeface="ABeeZee" panose="020B0604020202020204" charset="0"/>
      <p:regular r:id="rId21"/>
      <p: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C2198-D11E-41FB-9390-A0A54F9829D5}">
  <a:tblStyle styleId="{C39C2198-D11E-41FB-9390-A0A54F9829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94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71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0" name="Google Shape;448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61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1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7" name="Google Shape;5117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8" name="Google Shape;5118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2" name="Google Shape;434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88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1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9" name="Google Shape;3899;p27"/>
          <p:cNvGrpSpPr/>
          <p:nvPr/>
        </p:nvGrpSpPr>
        <p:grpSpPr>
          <a:xfrm rot="10800000" flipH="1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3900" name="Google Shape;3900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5" name="Google Shape;3975;p27"/>
          <p:cNvGrpSpPr/>
          <p:nvPr/>
        </p:nvGrpSpPr>
        <p:grpSpPr>
          <a:xfrm rot="10800000">
            <a:off x="266" y="153"/>
            <a:ext cx="1978228" cy="4794296"/>
            <a:chOff x="5728375" y="1492875"/>
            <a:chExt cx="1308525" cy="3171250"/>
          </a:xfrm>
        </p:grpSpPr>
        <p:sp>
          <p:nvSpPr>
            <p:cNvPr id="3976" name="Google Shape;3976;p2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1" name="Google Shape;4051;p2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27"/>
          <p:cNvSpPr txBox="1">
            <a:spLocks noGrp="1"/>
          </p:cNvSpPr>
          <p:nvPr>
            <p:ph type="subTitle" idx="1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3" name="Google Shape;4053;p27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54" name="Google Shape;405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"/>
          <p:cNvGrpSpPr/>
          <p:nvPr/>
        </p:nvGrpSpPr>
        <p:grpSpPr>
          <a:xfrm rot="10800000">
            <a:off x="-1" y="10"/>
            <a:ext cx="1171716" cy="1393322"/>
            <a:chOff x="3048875" y="2669025"/>
            <a:chExt cx="504550" cy="599975"/>
          </a:xfrm>
        </p:grpSpPr>
        <p:sp>
          <p:nvSpPr>
            <p:cNvPr id="287" name="Google Shape;287;p4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4"/>
          <p:cNvGrpSpPr/>
          <p:nvPr/>
        </p:nvGrpSpPr>
        <p:grpSpPr>
          <a:xfrm rot="10800000" flipH="1">
            <a:off x="7972274" y="10"/>
            <a:ext cx="1171716" cy="1393322"/>
            <a:chOff x="3048875" y="2669025"/>
            <a:chExt cx="504550" cy="599975"/>
          </a:xfrm>
        </p:grpSpPr>
        <p:sp>
          <p:nvSpPr>
            <p:cNvPr id="310" name="Google Shape;310;p4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4"/>
          <p:cNvGrpSpPr/>
          <p:nvPr/>
        </p:nvGrpSpPr>
        <p:grpSpPr>
          <a:xfrm>
            <a:off x="6003287" y="4124970"/>
            <a:ext cx="3140701" cy="1018438"/>
            <a:chOff x="800100" y="2815500"/>
            <a:chExt cx="1339775" cy="434450"/>
          </a:xfrm>
        </p:grpSpPr>
        <p:sp>
          <p:nvSpPr>
            <p:cNvPr id="333" name="Google Shape;333;p4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"/>
          <p:cNvSpPr txBox="1">
            <a:spLocks noGrp="1"/>
          </p:cNvSpPr>
          <p:nvPr>
            <p:ph type="body" idx="1"/>
          </p:nvPr>
        </p:nvSpPr>
        <p:spPr>
          <a:xfrm>
            <a:off x="720000" y="109710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1" name="Google Shape;671;p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47" name="Google Shape;747;p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7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7"/>
          <p:cNvSpPr txBox="1">
            <a:spLocks noGrp="1"/>
          </p:cNvSpPr>
          <p:nvPr>
            <p:ph type="subTitle" idx="1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2" name="Google Shape;1062;p9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17" name="Google Shape;1117;p9"/>
            <p:cNvSpPr/>
            <p:nvPr/>
          </p:nvSpPr>
          <p:spPr>
            <a:xfrm>
              <a:off x="328475" y="7378484"/>
              <a:ext cx="465911" cy="321630"/>
            </a:xfrm>
            <a:custGeom>
              <a:avLst/>
              <a:gdLst/>
              <a:ahLst/>
              <a:cxnLst/>
              <a:rect l="l" t="t" r="r" b="b"/>
              <a:pathLst>
                <a:path w="8228" h="5680" extrusionOk="0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89800" y="7701417"/>
              <a:ext cx="239411" cy="152435"/>
            </a:xfrm>
            <a:custGeom>
              <a:avLst/>
              <a:gdLst/>
              <a:ahLst/>
              <a:cxnLst/>
              <a:rect l="l" t="t" r="r" b="b"/>
              <a:pathLst>
                <a:path w="4228" h="2692" extrusionOk="0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5568" y="7531542"/>
              <a:ext cx="118007" cy="322310"/>
            </a:xfrm>
            <a:custGeom>
              <a:avLst/>
              <a:gdLst/>
              <a:ahLst/>
              <a:cxnLst/>
              <a:rect l="l" t="t" r="r" b="b"/>
              <a:pathLst>
                <a:path w="2084" h="56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75246" y="7832220"/>
              <a:ext cx="24292" cy="21631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99482" y="7389923"/>
              <a:ext cx="210418" cy="434257"/>
            </a:xfrm>
            <a:custGeom>
              <a:avLst/>
              <a:gdLst/>
              <a:ahLst/>
              <a:cxnLst/>
              <a:rect l="l" t="t" r="r" b="b"/>
              <a:pathLst>
                <a:path w="3716" h="7669" extrusionOk="0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93704" y="7282052"/>
              <a:ext cx="232672" cy="310192"/>
            </a:xfrm>
            <a:custGeom>
              <a:avLst/>
              <a:gdLst/>
              <a:ahLst/>
              <a:cxnLst/>
              <a:rect l="l" t="t" r="r" b="b"/>
              <a:pathLst>
                <a:path w="4109" h="5478" extrusionOk="0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35267" y="7601643"/>
              <a:ext cx="156455" cy="219818"/>
            </a:xfrm>
            <a:custGeom>
              <a:avLst/>
              <a:gdLst/>
              <a:ahLst/>
              <a:cxnLst/>
              <a:rect l="l" t="t" r="r" b="b"/>
              <a:pathLst>
                <a:path w="2763" h="3882" extrusionOk="0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202878" y="7822085"/>
              <a:ext cx="33805" cy="31767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34888" y="7524803"/>
              <a:ext cx="703226" cy="329727"/>
            </a:xfrm>
            <a:custGeom>
              <a:avLst/>
              <a:gdLst/>
              <a:ahLst/>
              <a:cxnLst/>
              <a:rect l="l" t="t" r="r" b="b"/>
              <a:pathLst>
                <a:path w="12419" h="5823" extrusionOk="0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98405" y="7337431"/>
              <a:ext cx="20272" cy="11438"/>
            </a:xfrm>
            <a:custGeom>
              <a:avLst/>
              <a:gdLst/>
              <a:ahLst/>
              <a:cxnLst/>
              <a:rect l="l" t="t" r="r" b="b"/>
              <a:pathLst>
                <a:path w="358" h="202" extrusionOk="0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834815" y="7387261"/>
              <a:ext cx="442298" cy="466590"/>
            </a:xfrm>
            <a:custGeom>
              <a:avLst/>
              <a:gdLst/>
              <a:ahLst/>
              <a:cxnLst/>
              <a:rect l="l" t="t" r="r" b="b"/>
              <a:pathLst>
                <a:path w="7811" h="8240" extrusionOk="0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934416" y="7528144"/>
              <a:ext cx="287938" cy="286579"/>
            </a:xfrm>
            <a:custGeom>
              <a:avLst/>
              <a:gdLst/>
              <a:ahLst/>
              <a:cxnLst/>
              <a:rect l="l" t="t" r="r" b="b"/>
              <a:pathLst>
                <a:path w="5085" h="5061" extrusionOk="0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662729" y="7275993"/>
              <a:ext cx="258267" cy="259626"/>
            </a:xfrm>
            <a:custGeom>
              <a:avLst/>
              <a:gdLst/>
              <a:ahLst/>
              <a:cxnLst/>
              <a:rect l="l" t="t" r="r" b="b"/>
              <a:pathLst>
                <a:path w="4561" h="4585" extrusionOk="0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407181" y="7591508"/>
              <a:ext cx="482105" cy="202321"/>
            </a:xfrm>
            <a:custGeom>
              <a:avLst/>
              <a:gdLst/>
              <a:ahLst/>
              <a:cxnLst/>
              <a:rect l="l" t="t" r="r" b="b"/>
              <a:pathLst>
                <a:path w="8514" h="3573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834815" y="7373784"/>
              <a:ext cx="567043" cy="225877"/>
            </a:xfrm>
            <a:custGeom>
              <a:avLst/>
              <a:gdLst/>
              <a:ahLst/>
              <a:cxnLst/>
              <a:rect l="l" t="t" r="r" b="b"/>
              <a:pathLst>
                <a:path w="10014" h="3989" extrusionOk="0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836797" y="7252437"/>
              <a:ext cx="767325" cy="121404"/>
            </a:xfrm>
            <a:custGeom>
              <a:avLst/>
              <a:gdLst/>
              <a:ahLst/>
              <a:cxnLst/>
              <a:rect l="l" t="t" r="r" b="b"/>
              <a:pathLst>
                <a:path w="13551" h="2144" extrusionOk="0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821339" y="5892588"/>
              <a:ext cx="1182556" cy="1463700"/>
            </a:xfrm>
            <a:custGeom>
              <a:avLst/>
              <a:gdLst/>
              <a:ahLst/>
              <a:cxnLst/>
              <a:rect l="l" t="t" r="r" b="b"/>
              <a:pathLst>
                <a:path w="20884" h="25849" extrusionOk="0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651235" y="6707648"/>
              <a:ext cx="294676" cy="521913"/>
            </a:xfrm>
            <a:custGeom>
              <a:avLst/>
              <a:gdLst/>
              <a:ahLst/>
              <a:cxnLst/>
              <a:rect l="l" t="t" r="r" b="b"/>
              <a:pathLst>
                <a:path w="5204" h="9217" extrusionOk="0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46534" y="7353569"/>
              <a:ext cx="2775" cy="4757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900668" y="7369707"/>
              <a:ext cx="47282" cy="399886"/>
            </a:xfrm>
            <a:custGeom>
              <a:avLst/>
              <a:gdLst/>
              <a:ahLst/>
              <a:cxnLst/>
              <a:rect l="l" t="t" r="r" b="b"/>
              <a:pathLst>
                <a:path w="835" h="7062" extrusionOk="0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934416" y="6716425"/>
              <a:ext cx="62740" cy="623045"/>
            </a:xfrm>
            <a:custGeom>
              <a:avLst/>
              <a:gdLst/>
              <a:ahLst/>
              <a:cxnLst/>
              <a:rect l="l" t="t" r="r" b="b"/>
              <a:pathLst>
                <a:path w="1108" h="11003" extrusionOk="0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672809" y="7259175"/>
              <a:ext cx="608209" cy="233974"/>
            </a:xfrm>
            <a:custGeom>
              <a:avLst/>
              <a:gdLst/>
              <a:ahLst/>
              <a:cxnLst/>
              <a:rect l="l" t="t" r="r" b="b"/>
              <a:pathLst>
                <a:path w="10741" h="4132" extrusionOk="0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90361" y="7488393"/>
              <a:ext cx="302774" cy="365458"/>
            </a:xfrm>
            <a:custGeom>
              <a:avLst/>
              <a:gdLst/>
              <a:ahLst/>
              <a:cxnLst/>
              <a:rect l="l" t="t" r="r" b="b"/>
              <a:pathLst>
                <a:path w="5347" h="6454" extrusionOk="0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2240474" y="7486355"/>
              <a:ext cx="51302" cy="314892"/>
            </a:xfrm>
            <a:custGeom>
              <a:avLst/>
              <a:gdLst/>
              <a:ahLst/>
              <a:cxnLst/>
              <a:rect l="l" t="t" r="r" b="b"/>
              <a:pathLst>
                <a:path w="906" h="5561" extrusionOk="0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543871" y="7110138"/>
              <a:ext cx="202321" cy="177406"/>
            </a:xfrm>
            <a:custGeom>
              <a:avLst/>
              <a:gdLst/>
              <a:ahLst/>
              <a:cxnLst/>
              <a:rect l="l" t="t" r="r" b="b"/>
              <a:pathLst>
                <a:path w="3573" h="3133" extrusionOk="0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77564" y="7280750"/>
              <a:ext cx="260305" cy="214496"/>
            </a:xfrm>
            <a:custGeom>
              <a:avLst/>
              <a:gdLst/>
              <a:ahLst/>
              <a:cxnLst/>
              <a:rect l="l" t="t" r="r" b="b"/>
              <a:pathLst>
                <a:path w="4597" h="3788" extrusionOk="0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41607" y="6704307"/>
              <a:ext cx="8833" cy="5436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368560" y="6806798"/>
              <a:ext cx="377632" cy="1047053"/>
            </a:xfrm>
            <a:custGeom>
              <a:avLst/>
              <a:gdLst/>
              <a:ahLst/>
              <a:cxnLst/>
              <a:rect l="l" t="t" r="r" b="b"/>
              <a:pathLst>
                <a:path w="6669" h="18491" extrusionOk="0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969467" y="5905385"/>
              <a:ext cx="60702" cy="666136"/>
            </a:xfrm>
            <a:custGeom>
              <a:avLst/>
              <a:gdLst/>
              <a:ahLst/>
              <a:cxnLst/>
              <a:rect l="l" t="t" r="r" b="b"/>
              <a:pathLst>
                <a:path w="1072" h="11764" extrusionOk="0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30112" y="5901987"/>
              <a:ext cx="313589" cy="814494"/>
            </a:xfrm>
            <a:custGeom>
              <a:avLst/>
              <a:gdLst/>
              <a:ahLst/>
              <a:cxnLst/>
              <a:rect l="l" t="t" r="r" b="b"/>
              <a:pathLst>
                <a:path w="5538" h="14384" extrusionOk="0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396250" y="6781827"/>
              <a:ext cx="349942" cy="147055"/>
            </a:xfrm>
            <a:custGeom>
              <a:avLst/>
              <a:gdLst/>
              <a:ahLst/>
              <a:cxnLst/>
              <a:rect l="l" t="t" r="r" b="b"/>
              <a:pathLst>
                <a:path w="6180" h="2597" extrusionOk="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46987" y="6647003"/>
              <a:ext cx="260305" cy="114666"/>
            </a:xfrm>
            <a:custGeom>
              <a:avLst/>
              <a:gdLst/>
              <a:ahLst/>
              <a:cxnLst/>
              <a:rect l="l" t="t" r="r" b="b"/>
              <a:pathLst>
                <a:path w="4597" h="2025" extrusionOk="0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36907" y="5890549"/>
              <a:ext cx="708605" cy="894732"/>
            </a:xfrm>
            <a:custGeom>
              <a:avLst/>
              <a:gdLst/>
              <a:ahLst/>
              <a:cxnLst/>
              <a:rect l="l" t="t" r="r" b="b"/>
              <a:pathLst>
                <a:path w="12514" h="15801" extrusionOk="0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03838" y="6708611"/>
              <a:ext cx="106625" cy="106398"/>
            </a:xfrm>
            <a:custGeom>
              <a:avLst/>
              <a:gdLst/>
              <a:ahLst/>
              <a:cxnLst/>
              <a:rect l="l" t="t" r="r" b="b"/>
              <a:pathLst>
                <a:path w="1883" h="1879" extrusionOk="0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889909" y="6570785"/>
              <a:ext cx="158493" cy="149773"/>
            </a:xfrm>
            <a:custGeom>
              <a:avLst/>
              <a:gdLst/>
              <a:ahLst/>
              <a:cxnLst/>
              <a:rect l="l" t="t" r="r" b="b"/>
              <a:pathLst>
                <a:path w="2799" h="2645" extrusionOk="0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66598" y="7476899"/>
              <a:ext cx="58041" cy="54530"/>
            </a:xfrm>
            <a:custGeom>
              <a:avLst/>
              <a:gdLst/>
              <a:ahLst/>
              <a:cxnLst/>
              <a:rect l="l" t="t" r="r" b="b"/>
              <a:pathLst>
                <a:path w="1025" h="963" extrusionOk="0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202705" y="7797170"/>
              <a:ext cx="77633" cy="55323"/>
            </a:xfrm>
            <a:custGeom>
              <a:avLst/>
              <a:gdLst/>
              <a:ahLst/>
              <a:cxnLst/>
              <a:rect l="l" t="t" r="r" b="b"/>
              <a:pathLst>
                <a:path w="1371" h="977" extrusionOk="0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603386" y="7218858"/>
              <a:ext cx="73556" cy="75255"/>
            </a:xfrm>
            <a:custGeom>
              <a:avLst/>
              <a:gdLst/>
              <a:ahLst/>
              <a:cxnLst/>
              <a:rect l="l" t="t" r="r" b="b"/>
              <a:pathLst>
                <a:path w="1299" h="1329" extrusionOk="0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83850" y="7767045"/>
              <a:ext cx="56682" cy="53397"/>
            </a:xfrm>
            <a:custGeom>
              <a:avLst/>
              <a:gdLst/>
              <a:ahLst/>
              <a:cxnLst/>
              <a:rect l="l" t="t" r="r" b="b"/>
              <a:pathLst>
                <a:path w="1001" h="943" extrusionOk="0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154857" y="7293887"/>
              <a:ext cx="58720" cy="53511"/>
            </a:xfrm>
            <a:custGeom>
              <a:avLst/>
              <a:gdLst/>
              <a:ahLst/>
              <a:cxnLst/>
              <a:rect l="l" t="t" r="r" b="b"/>
              <a:pathLst>
                <a:path w="1037" h="945" extrusionOk="0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784929" y="7344453"/>
              <a:ext cx="55323" cy="53284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977564" y="5832282"/>
              <a:ext cx="80917" cy="74349"/>
            </a:xfrm>
            <a:custGeom>
              <a:avLst/>
              <a:gdLst/>
              <a:ahLst/>
              <a:cxnLst/>
              <a:rect l="l" t="t" r="r" b="b"/>
              <a:pathLst>
                <a:path w="1429" h="1313" extrusionOk="0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920260" y="7329900"/>
              <a:ext cx="31031" cy="30691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382889" y="7588846"/>
              <a:ext cx="31767" cy="30408"/>
            </a:xfrm>
            <a:custGeom>
              <a:avLst/>
              <a:gdLst/>
              <a:ahLst/>
              <a:cxnLst/>
              <a:rect l="l" t="t" r="r" b="b"/>
              <a:pathLst>
                <a:path w="561" h="537" extrusionOk="0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62729" y="7700511"/>
              <a:ext cx="31031" cy="3103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77908" y="7790828"/>
              <a:ext cx="33805" cy="30521"/>
            </a:xfrm>
            <a:custGeom>
              <a:avLst/>
              <a:gdLst/>
              <a:ahLst/>
              <a:cxnLst/>
              <a:rect l="l" t="t" r="r" b="b"/>
              <a:pathLst>
                <a:path w="597" h="539" extrusionOk="0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76323" y="7697170"/>
              <a:ext cx="33126" cy="31030"/>
            </a:xfrm>
            <a:custGeom>
              <a:avLst/>
              <a:gdLst/>
              <a:ahLst/>
              <a:cxnLst/>
              <a:rect l="l" t="t" r="r" b="b"/>
              <a:pathLst>
                <a:path w="585" h="548" extrusionOk="0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9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6" name="Google Shape;1166;p9"/>
          <p:cNvSpPr txBox="1">
            <a:spLocks noGrp="1"/>
          </p:cNvSpPr>
          <p:nvPr>
            <p:ph type="subTitle" idx="1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21" name="Google Shape;1621;p1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690" name="Google Shape;1690;p14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14"/>
          <p:cNvSpPr txBox="1">
            <a:spLocks noGrp="1"/>
          </p:cNvSpPr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14"/>
          <p:cNvSpPr txBox="1">
            <a:spLocks noGrp="1"/>
          </p:cNvSpPr>
          <p:nvPr>
            <p:ph type="subTitle" idx="1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6" r:id="rId10"/>
    <p:sldLayoutId id="2147483673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mikefal.net/2016/05/11/azure-sql-databases-and-powershell-database-restor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openaire.eu/new-user-interface-for-provide-dashboar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eobrava.wordpress.com/2015/10/27/smart-home-service-revenue-will-reach-100-billion-by-202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</a:t>
            </a:r>
            <a:br>
              <a:rPr lang="en" dirty="0"/>
            </a:br>
            <a:r>
              <a:rPr lang="en" dirty="0"/>
              <a:t>SENSOR</a:t>
            </a:r>
            <a:br>
              <a:rPr lang="en" dirty="0"/>
            </a:br>
            <a:r>
              <a:rPr lang="en" dirty="0"/>
              <a:t>DETECTOR</a:t>
            </a:r>
            <a:endParaRPr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639669" y="3819200"/>
            <a:ext cx="204240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MICHAEL ASANTE</a:t>
            </a:r>
            <a:endParaRPr dirty="0"/>
          </a:p>
        </p:txBody>
      </p:sp>
      <p:pic>
        <p:nvPicPr>
          <p:cNvPr id="4338" name="Google Shape;4338;p33"/>
          <p:cNvPicPr preferRelativeResize="0"/>
          <p:nvPr/>
        </p:nvPicPr>
        <p:blipFill rotWithShape="1">
          <a:blip r:embed="rId3">
            <a:alphaModFix/>
          </a:blip>
          <a:srcRect l="31656" r="1627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9" name="Google Shape;4339;p33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37;p33">
            <a:extLst>
              <a:ext uri="{FF2B5EF4-FFF2-40B4-BE49-F238E27FC236}">
                <a16:creationId xmlns:a16="http://schemas.microsoft.com/office/drawing/2014/main" id="{6A19BA3C-6DB0-60CE-7827-A26D9A4241D8}"/>
              </a:ext>
            </a:extLst>
          </p:cNvPr>
          <p:cNvSpPr txBox="1">
            <a:spLocks/>
          </p:cNvSpPr>
          <p:nvPr/>
        </p:nvSpPr>
        <p:spPr>
          <a:xfrm>
            <a:off x="3627183" y="3425600"/>
            <a:ext cx="443143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b="1" dirty="0"/>
              <a:t>INTERNET OF THINGS- UNIVERSITY OF PISA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38"/>
          <p:cNvSpPr txBox="1">
            <a:spLocks noGrp="1"/>
          </p:cNvSpPr>
          <p:nvPr>
            <p:ph type="title" idx="2"/>
          </p:nvPr>
        </p:nvSpPr>
        <p:spPr>
          <a:xfrm>
            <a:off x="2038783" y="6638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</a:t>
            </a:r>
            <a:endParaRPr dirty="0"/>
          </a:p>
        </p:txBody>
      </p:sp>
      <p:sp>
        <p:nvSpPr>
          <p:cNvPr id="4403" name="Google Shape;4403;p38"/>
          <p:cNvSpPr txBox="1">
            <a:spLocks noGrp="1"/>
          </p:cNvSpPr>
          <p:nvPr>
            <p:ph type="subTitle" idx="4"/>
          </p:nvPr>
        </p:nvSpPr>
        <p:spPr>
          <a:xfrm>
            <a:off x="1723018" y="1203303"/>
            <a:ext cx="6610660" cy="2022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Air Quality value is generated by a random function which ranges from 0-199.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Message is sent as a buffer in the form of a JSON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the data is received, data is split using the key-value and is stored in the Database.</a:t>
            </a:r>
          </a:p>
        </p:txBody>
      </p:sp>
      <p:grpSp>
        <p:nvGrpSpPr>
          <p:cNvPr id="4404" name="Google Shape;4404;p38"/>
          <p:cNvGrpSpPr/>
          <p:nvPr/>
        </p:nvGrpSpPr>
        <p:grpSpPr>
          <a:xfrm>
            <a:off x="1232231" y="696865"/>
            <a:ext cx="585784" cy="525929"/>
            <a:chOff x="2107103" y="1439689"/>
            <a:chExt cx="369207" cy="331503"/>
          </a:xfrm>
        </p:grpSpPr>
        <p:sp>
          <p:nvSpPr>
            <p:cNvPr id="4405" name="Google Shape;4405;p38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662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COLLECTOR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29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7" name="Google Shape;4437;p39"/>
          <p:cNvGrpSpPr/>
          <p:nvPr/>
        </p:nvGrpSpPr>
        <p:grpSpPr>
          <a:xfrm>
            <a:off x="4279200" y="439723"/>
            <a:ext cx="585599" cy="572034"/>
            <a:chOff x="3468735" y="1425463"/>
            <a:chExt cx="369207" cy="360677"/>
          </a:xfrm>
        </p:grpSpPr>
        <p:sp>
          <p:nvSpPr>
            <p:cNvPr id="4438" name="Google Shape;4438;p39"/>
            <p:cNvSpPr/>
            <p:nvPr/>
          </p:nvSpPr>
          <p:spPr>
            <a:xfrm>
              <a:off x="3468735" y="1512125"/>
              <a:ext cx="369207" cy="274016"/>
            </a:xfrm>
            <a:custGeom>
              <a:avLst/>
              <a:gdLst/>
              <a:ahLst/>
              <a:cxnLst/>
              <a:rect l="l" t="t" r="r" b="b"/>
              <a:pathLst>
                <a:path w="13288" h="9862" extrusionOk="0">
                  <a:moveTo>
                    <a:pt x="1655" y="4906"/>
                  </a:moveTo>
                  <a:cubicBezTo>
                    <a:pt x="1619" y="5002"/>
                    <a:pt x="1596" y="5073"/>
                    <a:pt x="1584" y="5156"/>
                  </a:cubicBezTo>
                  <a:lnTo>
                    <a:pt x="643" y="5156"/>
                  </a:lnTo>
                  <a:cubicBezTo>
                    <a:pt x="634" y="5160"/>
                    <a:pt x="625" y="5162"/>
                    <a:pt x="616" y="5162"/>
                  </a:cubicBezTo>
                  <a:cubicBezTo>
                    <a:pt x="567" y="5162"/>
                    <a:pt x="524" y="5108"/>
                    <a:pt x="524" y="5037"/>
                  </a:cubicBezTo>
                  <a:lnTo>
                    <a:pt x="524" y="4906"/>
                  </a:lnTo>
                  <a:close/>
                  <a:moveTo>
                    <a:pt x="12752" y="4918"/>
                  </a:moveTo>
                  <a:lnTo>
                    <a:pt x="12752" y="5061"/>
                  </a:lnTo>
                  <a:cubicBezTo>
                    <a:pt x="12776" y="5121"/>
                    <a:pt x="12716" y="5180"/>
                    <a:pt x="12633" y="5180"/>
                  </a:cubicBezTo>
                  <a:lnTo>
                    <a:pt x="11966" y="5180"/>
                  </a:lnTo>
                  <a:cubicBezTo>
                    <a:pt x="11954" y="5085"/>
                    <a:pt x="11918" y="5002"/>
                    <a:pt x="11894" y="4918"/>
                  </a:cubicBezTo>
                  <a:close/>
                  <a:moveTo>
                    <a:pt x="3120" y="4403"/>
                  </a:moveTo>
                  <a:cubicBezTo>
                    <a:pt x="3690" y="4403"/>
                    <a:pt x="4155" y="4863"/>
                    <a:pt x="4155" y="5442"/>
                  </a:cubicBezTo>
                  <a:cubicBezTo>
                    <a:pt x="4155" y="6025"/>
                    <a:pt x="3679" y="6490"/>
                    <a:pt x="3108" y="6490"/>
                  </a:cubicBezTo>
                  <a:cubicBezTo>
                    <a:pt x="2512" y="6490"/>
                    <a:pt x="2036" y="5978"/>
                    <a:pt x="2072" y="5371"/>
                  </a:cubicBezTo>
                  <a:cubicBezTo>
                    <a:pt x="2096" y="4859"/>
                    <a:pt x="2512" y="4442"/>
                    <a:pt x="3036" y="4406"/>
                  </a:cubicBezTo>
                  <a:cubicBezTo>
                    <a:pt x="3064" y="4404"/>
                    <a:pt x="3092" y="4403"/>
                    <a:pt x="3120" y="4403"/>
                  </a:cubicBezTo>
                  <a:close/>
                  <a:moveTo>
                    <a:pt x="10430" y="4406"/>
                  </a:moveTo>
                  <a:cubicBezTo>
                    <a:pt x="11002" y="4406"/>
                    <a:pt x="11478" y="4859"/>
                    <a:pt x="11478" y="5442"/>
                  </a:cubicBezTo>
                  <a:cubicBezTo>
                    <a:pt x="11478" y="6025"/>
                    <a:pt x="11002" y="6490"/>
                    <a:pt x="10430" y="6490"/>
                  </a:cubicBezTo>
                  <a:cubicBezTo>
                    <a:pt x="9870" y="6490"/>
                    <a:pt x="9394" y="6025"/>
                    <a:pt x="9394" y="5442"/>
                  </a:cubicBezTo>
                  <a:cubicBezTo>
                    <a:pt x="9394" y="4882"/>
                    <a:pt x="9859" y="4406"/>
                    <a:pt x="10430" y="4406"/>
                  </a:cubicBezTo>
                  <a:close/>
                  <a:moveTo>
                    <a:pt x="6120" y="8288"/>
                  </a:moveTo>
                  <a:lnTo>
                    <a:pt x="6120" y="8419"/>
                  </a:lnTo>
                  <a:lnTo>
                    <a:pt x="6120" y="9193"/>
                  </a:lnTo>
                  <a:lnTo>
                    <a:pt x="6120" y="9324"/>
                  </a:lnTo>
                  <a:lnTo>
                    <a:pt x="5596" y="9324"/>
                  </a:lnTo>
                  <a:cubicBezTo>
                    <a:pt x="5525" y="9324"/>
                    <a:pt x="5465" y="9264"/>
                    <a:pt x="5465" y="9193"/>
                  </a:cubicBezTo>
                  <a:lnTo>
                    <a:pt x="5465" y="8419"/>
                  </a:lnTo>
                  <a:cubicBezTo>
                    <a:pt x="5477" y="8347"/>
                    <a:pt x="5537" y="8288"/>
                    <a:pt x="5596" y="8288"/>
                  </a:cubicBezTo>
                  <a:close/>
                  <a:moveTo>
                    <a:pt x="3882" y="1"/>
                  </a:moveTo>
                  <a:cubicBezTo>
                    <a:pt x="3501" y="1"/>
                    <a:pt x="3167" y="299"/>
                    <a:pt x="3108" y="739"/>
                  </a:cubicBezTo>
                  <a:lnTo>
                    <a:pt x="2893" y="2335"/>
                  </a:lnTo>
                  <a:lnTo>
                    <a:pt x="1167" y="2358"/>
                  </a:lnTo>
                  <a:cubicBezTo>
                    <a:pt x="726" y="2358"/>
                    <a:pt x="393" y="2751"/>
                    <a:pt x="393" y="3216"/>
                  </a:cubicBezTo>
                  <a:lnTo>
                    <a:pt x="393" y="4418"/>
                  </a:lnTo>
                  <a:lnTo>
                    <a:pt x="250" y="4418"/>
                  </a:lnTo>
                  <a:cubicBezTo>
                    <a:pt x="107" y="4418"/>
                    <a:pt x="0" y="4537"/>
                    <a:pt x="0" y="4668"/>
                  </a:cubicBezTo>
                  <a:lnTo>
                    <a:pt x="0" y="5049"/>
                  </a:lnTo>
                  <a:cubicBezTo>
                    <a:pt x="0" y="5406"/>
                    <a:pt x="298" y="5704"/>
                    <a:pt x="655" y="5704"/>
                  </a:cubicBezTo>
                  <a:lnTo>
                    <a:pt x="905" y="5704"/>
                  </a:lnTo>
                  <a:lnTo>
                    <a:pt x="905" y="9073"/>
                  </a:lnTo>
                  <a:cubicBezTo>
                    <a:pt x="905" y="9490"/>
                    <a:pt x="1226" y="9835"/>
                    <a:pt x="1619" y="9859"/>
                  </a:cubicBezTo>
                  <a:cubicBezTo>
                    <a:pt x="1641" y="9861"/>
                    <a:pt x="1662" y="9862"/>
                    <a:pt x="1683" y="9862"/>
                  </a:cubicBezTo>
                  <a:cubicBezTo>
                    <a:pt x="2117" y="9862"/>
                    <a:pt x="2453" y="9517"/>
                    <a:pt x="2453" y="9085"/>
                  </a:cubicBezTo>
                  <a:lnTo>
                    <a:pt x="2453" y="7990"/>
                  </a:lnTo>
                  <a:cubicBezTo>
                    <a:pt x="2453" y="7859"/>
                    <a:pt x="2548" y="7740"/>
                    <a:pt x="2679" y="7716"/>
                  </a:cubicBezTo>
                  <a:cubicBezTo>
                    <a:pt x="2692" y="7714"/>
                    <a:pt x="2705" y="7713"/>
                    <a:pt x="2718" y="7713"/>
                  </a:cubicBezTo>
                  <a:cubicBezTo>
                    <a:pt x="2866" y="7713"/>
                    <a:pt x="2977" y="7836"/>
                    <a:pt x="2977" y="7978"/>
                  </a:cubicBezTo>
                  <a:lnTo>
                    <a:pt x="2977" y="8300"/>
                  </a:lnTo>
                  <a:cubicBezTo>
                    <a:pt x="2977" y="8728"/>
                    <a:pt x="3322" y="9073"/>
                    <a:pt x="3751" y="9073"/>
                  </a:cubicBezTo>
                  <a:lnTo>
                    <a:pt x="4941" y="9073"/>
                  </a:lnTo>
                  <a:lnTo>
                    <a:pt x="4941" y="9466"/>
                  </a:lnTo>
                  <a:cubicBezTo>
                    <a:pt x="4941" y="9669"/>
                    <a:pt x="5120" y="9847"/>
                    <a:pt x="5334" y="9847"/>
                  </a:cubicBezTo>
                  <a:lnTo>
                    <a:pt x="6477" y="9847"/>
                  </a:lnTo>
                  <a:cubicBezTo>
                    <a:pt x="6560" y="9847"/>
                    <a:pt x="6620" y="9776"/>
                    <a:pt x="6620" y="9705"/>
                  </a:cubicBezTo>
                  <a:lnTo>
                    <a:pt x="6620" y="9466"/>
                  </a:lnTo>
                  <a:lnTo>
                    <a:pt x="7132" y="9466"/>
                  </a:lnTo>
                  <a:cubicBezTo>
                    <a:pt x="7263" y="9466"/>
                    <a:pt x="7382" y="9371"/>
                    <a:pt x="7394" y="9240"/>
                  </a:cubicBezTo>
                  <a:cubicBezTo>
                    <a:pt x="7430" y="9073"/>
                    <a:pt x="7299" y="8943"/>
                    <a:pt x="7144" y="8943"/>
                  </a:cubicBezTo>
                  <a:lnTo>
                    <a:pt x="6620" y="8943"/>
                  </a:lnTo>
                  <a:lnTo>
                    <a:pt x="6620" y="8692"/>
                  </a:lnTo>
                  <a:lnTo>
                    <a:pt x="7132" y="8692"/>
                  </a:lnTo>
                  <a:cubicBezTo>
                    <a:pt x="7263" y="8692"/>
                    <a:pt x="7382" y="8597"/>
                    <a:pt x="7394" y="8466"/>
                  </a:cubicBezTo>
                  <a:cubicBezTo>
                    <a:pt x="7430" y="8300"/>
                    <a:pt x="7299" y="8169"/>
                    <a:pt x="7144" y="8169"/>
                  </a:cubicBezTo>
                  <a:lnTo>
                    <a:pt x="6620" y="8169"/>
                  </a:lnTo>
                  <a:lnTo>
                    <a:pt x="6620" y="8038"/>
                  </a:lnTo>
                  <a:cubicBezTo>
                    <a:pt x="6620" y="7883"/>
                    <a:pt x="6501" y="7776"/>
                    <a:pt x="6370" y="7776"/>
                  </a:cubicBezTo>
                  <a:lnTo>
                    <a:pt x="5596" y="7776"/>
                  </a:lnTo>
                  <a:cubicBezTo>
                    <a:pt x="5239" y="7776"/>
                    <a:pt x="4941" y="8073"/>
                    <a:pt x="4941" y="8431"/>
                  </a:cubicBezTo>
                  <a:lnTo>
                    <a:pt x="4941" y="8562"/>
                  </a:lnTo>
                  <a:lnTo>
                    <a:pt x="3751" y="8562"/>
                  </a:lnTo>
                  <a:cubicBezTo>
                    <a:pt x="3608" y="8562"/>
                    <a:pt x="3501" y="8442"/>
                    <a:pt x="3501" y="8311"/>
                  </a:cubicBezTo>
                  <a:lnTo>
                    <a:pt x="3501" y="8002"/>
                  </a:lnTo>
                  <a:cubicBezTo>
                    <a:pt x="3501" y="7585"/>
                    <a:pt x="3191" y="7240"/>
                    <a:pt x="2786" y="7216"/>
                  </a:cubicBezTo>
                  <a:cubicBezTo>
                    <a:pt x="2765" y="7214"/>
                    <a:pt x="2743" y="7214"/>
                    <a:pt x="2722" y="7214"/>
                  </a:cubicBezTo>
                  <a:cubicBezTo>
                    <a:pt x="2288" y="7214"/>
                    <a:pt x="1953" y="7559"/>
                    <a:pt x="1953" y="7990"/>
                  </a:cubicBezTo>
                  <a:lnTo>
                    <a:pt x="1953" y="9085"/>
                  </a:lnTo>
                  <a:cubicBezTo>
                    <a:pt x="1953" y="9216"/>
                    <a:pt x="1858" y="9335"/>
                    <a:pt x="1727" y="9359"/>
                  </a:cubicBezTo>
                  <a:cubicBezTo>
                    <a:pt x="1713" y="9361"/>
                    <a:pt x="1700" y="9362"/>
                    <a:pt x="1687" y="9362"/>
                  </a:cubicBezTo>
                  <a:cubicBezTo>
                    <a:pt x="1540" y="9362"/>
                    <a:pt x="1429" y="9240"/>
                    <a:pt x="1429" y="9097"/>
                  </a:cubicBezTo>
                  <a:lnTo>
                    <a:pt x="1429" y="5728"/>
                  </a:lnTo>
                  <a:lnTo>
                    <a:pt x="1584" y="5728"/>
                  </a:lnTo>
                  <a:cubicBezTo>
                    <a:pt x="1703" y="6454"/>
                    <a:pt x="2334" y="7014"/>
                    <a:pt x="3108" y="7014"/>
                  </a:cubicBezTo>
                  <a:cubicBezTo>
                    <a:pt x="3882" y="7014"/>
                    <a:pt x="4525" y="6454"/>
                    <a:pt x="4644" y="5728"/>
                  </a:cubicBezTo>
                  <a:lnTo>
                    <a:pt x="6513" y="5728"/>
                  </a:lnTo>
                  <a:cubicBezTo>
                    <a:pt x="6656" y="5728"/>
                    <a:pt x="6775" y="5633"/>
                    <a:pt x="6787" y="5502"/>
                  </a:cubicBezTo>
                  <a:cubicBezTo>
                    <a:pt x="6811" y="5335"/>
                    <a:pt x="6680" y="5204"/>
                    <a:pt x="6537" y="5204"/>
                  </a:cubicBezTo>
                  <a:lnTo>
                    <a:pt x="4632" y="5204"/>
                  </a:lnTo>
                  <a:cubicBezTo>
                    <a:pt x="4608" y="5109"/>
                    <a:pt x="4584" y="5025"/>
                    <a:pt x="4548" y="4954"/>
                  </a:cubicBezTo>
                  <a:lnTo>
                    <a:pt x="8930" y="4954"/>
                  </a:lnTo>
                  <a:cubicBezTo>
                    <a:pt x="8894" y="5037"/>
                    <a:pt x="8870" y="5109"/>
                    <a:pt x="8858" y="5204"/>
                  </a:cubicBezTo>
                  <a:lnTo>
                    <a:pt x="8287" y="5204"/>
                  </a:lnTo>
                  <a:cubicBezTo>
                    <a:pt x="8156" y="5204"/>
                    <a:pt x="8037" y="5287"/>
                    <a:pt x="8025" y="5430"/>
                  </a:cubicBezTo>
                  <a:cubicBezTo>
                    <a:pt x="7989" y="5585"/>
                    <a:pt x="8132" y="5728"/>
                    <a:pt x="8275" y="5728"/>
                  </a:cubicBezTo>
                  <a:lnTo>
                    <a:pt x="8858" y="5728"/>
                  </a:lnTo>
                  <a:cubicBezTo>
                    <a:pt x="8977" y="6454"/>
                    <a:pt x="9620" y="7014"/>
                    <a:pt x="10382" y="7014"/>
                  </a:cubicBezTo>
                  <a:cubicBezTo>
                    <a:pt x="11168" y="7014"/>
                    <a:pt x="11799" y="6454"/>
                    <a:pt x="11918" y="5728"/>
                  </a:cubicBezTo>
                  <a:lnTo>
                    <a:pt x="12585" y="5728"/>
                  </a:lnTo>
                  <a:cubicBezTo>
                    <a:pt x="12942" y="5728"/>
                    <a:pt x="13240" y="5430"/>
                    <a:pt x="13240" y="5073"/>
                  </a:cubicBezTo>
                  <a:lnTo>
                    <a:pt x="13240" y="4680"/>
                  </a:lnTo>
                  <a:cubicBezTo>
                    <a:pt x="13288" y="4525"/>
                    <a:pt x="13168" y="4406"/>
                    <a:pt x="13026" y="4406"/>
                  </a:cubicBezTo>
                  <a:lnTo>
                    <a:pt x="12895" y="4406"/>
                  </a:lnTo>
                  <a:lnTo>
                    <a:pt x="12895" y="3228"/>
                  </a:lnTo>
                  <a:cubicBezTo>
                    <a:pt x="12895" y="2763"/>
                    <a:pt x="12549" y="2394"/>
                    <a:pt x="12121" y="2382"/>
                  </a:cubicBezTo>
                  <a:lnTo>
                    <a:pt x="9299" y="2346"/>
                  </a:lnTo>
                  <a:lnTo>
                    <a:pt x="8585" y="691"/>
                  </a:lnTo>
                  <a:cubicBezTo>
                    <a:pt x="8513" y="537"/>
                    <a:pt x="8311" y="25"/>
                    <a:pt x="7632" y="25"/>
                  </a:cubicBezTo>
                  <a:lnTo>
                    <a:pt x="5715" y="25"/>
                  </a:lnTo>
                  <a:cubicBezTo>
                    <a:pt x="5584" y="25"/>
                    <a:pt x="5465" y="132"/>
                    <a:pt x="5465" y="263"/>
                  </a:cubicBezTo>
                  <a:cubicBezTo>
                    <a:pt x="5453" y="418"/>
                    <a:pt x="5572" y="537"/>
                    <a:pt x="5715" y="537"/>
                  </a:cubicBezTo>
                  <a:lnTo>
                    <a:pt x="7632" y="537"/>
                  </a:lnTo>
                  <a:cubicBezTo>
                    <a:pt x="7870" y="537"/>
                    <a:pt x="8013" y="632"/>
                    <a:pt x="8108" y="894"/>
                  </a:cubicBezTo>
                  <a:lnTo>
                    <a:pt x="8882" y="2704"/>
                  </a:lnTo>
                  <a:cubicBezTo>
                    <a:pt x="8930" y="2799"/>
                    <a:pt x="9025" y="2858"/>
                    <a:pt x="9120" y="2870"/>
                  </a:cubicBezTo>
                  <a:lnTo>
                    <a:pt x="12121" y="2894"/>
                  </a:lnTo>
                  <a:cubicBezTo>
                    <a:pt x="12264" y="2894"/>
                    <a:pt x="12383" y="3049"/>
                    <a:pt x="12383" y="3228"/>
                  </a:cubicBezTo>
                  <a:lnTo>
                    <a:pt x="12383" y="3394"/>
                  </a:lnTo>
                  <a:lnTo>
                    <a:pt x="12216" y="3394"/>
                  </a:lnTo>
                  <a:cubicBezTo>
                    <a:pt x="12085" y="3394"/>
                    <a:pt x="11966" y="3478"/>
                    <a:pt x="11954" y="3609"/>
                  </a:cubicBezTo>
                  <a:cubicBezTo>
                    <a:pt x="11918" y="3775"/>
                    <a:pt x="12061" y="3906"/>
                    <a:pt x="12204" y="3906"/>
                  </a:cubicBezTo>
                  <a:lnTo>
                    <a:pt x="12383" y="3906"/>
                  </a:lnTo>
                  <a:lnTo>
                    <a:pt x="12383" y="4430"/>
                  </a:lnTo>
                  <a:lnTo>
                    <a:pt x="11597" y="4430"/>
                  </a:lnTo>
                  <a:cubicBezTo>
                    <a:pt x="11311" y="4120"/>
                    <a:pt x="10894" y="3906"/>
                    <a:pt x="10430" y="3906"/>
                  </a:cubicBezTo>
                  <a:cubicBezTo>
                    <a:pt x="9978" y="3906"/>
                    <a:pt x="9561" y="4109"/>
                    <a:pt x="9275" y="4430"/>
                  </a:cubicBezTo>
                  <a:lnTo>
                    <a:pt x="4274" y="4430"/>
                  </a:lnTo>
                  <a:cubicBezTo>
                    <a:pt x="3989" y="4120"/>
                    <a:pt x="3572" y="3906"/>
                    <a:pt x="3108" y="3906"/>
                  </a:cubicBezTo>
                  <a:cubicBezTo>
                    <a:pt x="2655" y="3906"/>
                    <a:pt x="2239" y="4109"/>
                    <a:pt x="1953" y="4430"/>
                  </a:cubicBezTo>
                  <a:lnTo>
                    <a:pt x="905" y="4430"/>
                  </a:lnTo>
                  <a:lnTo>
                    <a:pt x="905" y="3906"/>
                  </a:lnTo>
                  <a:lnTo>
                    <a:pt x="1072" y="3906"/>
                  </a:lnTo>
                  <a:cubicBezTo>
                    <a:pt x="1203" y="3906"/>
                    <a:pt x="1322" y="3823"/>
                    <a:pt x="1346" y="3692"/>
                  </a:cubicBezTo>
                  <a:cubicBezTo>
                    <a:pt x="1369" y="3525"/>
                    <a:pt x="1238" y="3394"/>
                    <a:pt x="1084" y="3394"/>
                  </a:cubicBezTo>
                  <a:lnTo>
                    <a:pt x="905" y="3394"/>
                  </a:lnTo>
                  <a:lnTo>
                    <a:pt x="905" y="3239"/>
                  </a:lnTo>
                  <a:cubicBezTo>
                    <a:pt x="905" y="3061"/>
                    <a:pt x="1024" y="2918"/>
                    <a:pt x="1179" y="2918"/>
                  </a:cubicBezTo>
                  <a:lnTo>
                    <a:pt x="3108" y="2882"/>
                  </a:lnTo>
                  <a:cubicBezTo>
                    <a:pt x="3251" y="2882"/>
                    <a:pt x="3346" y="2799"/>
                    <a:pt x="3370" y="2656"/>
                  </a:cubicBezTo>
                  <a:lnTo>
                    <a:pt x="3620" y="846"/>
                  </a:lnTo>
                  <a:cubicBezTo>
                    <a:pt x="3632" y="691"/>
                    <a:pt x="3727" y="549"/>
                    <a:pt x="3882" y="549"/>
                  </a:cubicBezTo>
                  <a:lnTo>
                    <a:pt x="3929" y="549"/>
                  </a:lnTo>
                  <a:cubicBezTo>
                    <a:pt x="4036" y="549"/>
                    <a:pt x="4144" y="489"/>
                    <a:pt x="4179" y="382"/>
                  </a:cubicBezTo>
                  <a:cubicBezTo>
                    <a:pt x="4263" y="191"/>
                    <a:pt x="4120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3736694" y="1641825"/>
              <a:ext cx="43011" cy="43011"/>
            </a:xfrm>
            <a:custGeom>
              <a:avLst/>
              <a:gdLst/>
              <a:ahLst/>
              <a:cxnLst/>
              <a:rect l="l" t="t" r="r" b="b"/>
              <a:pathLst>
                <a:path w="1548" h="1548" extrusionOk="0">
                  <a:moveTo>
                    <a:pt x="774" y="536"/>
                  </a:moveTo>
                  <a:cubicBezTo>
                    <a:pt x="905" y="536"/>
                    <a:pt x="1024" y="655"/>
                    <a:pt x="1024" y="786"/>
                  </a:cubicBezTo>
                  <a:cubicBezTo>
                    <a:pt x="1024" y="929"/>
                    <a:pt x="929" y="1048"/>
                    <a:pt x="774" y="1048"/>
                  </a:cubicBezTo>
                  <a:cubicBezTo>
                    <a:pt x="631" y="1048"/>
                    <a:pt x="524" y="929"/>
                    <a:pt x="524" y="786"/>
                  </a:cubicBezTo>
                  <a:cubicBezTo>
                    <a:pt x="524" y="643"/>
                    <a:pt x="643" y="536"/>
                    <a:pt x="774" y="536"/>
                  </a:cubicBezTo>
                  <a:close/>
                  <a:moveTo>
                    <a:pt x="774" y="0"/>
                  </a:moveTo>
                  <a:cubicBezTo>
                    <a:pt x="345" y="0"/>
                    <a:pt x="0" y="345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57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3533224" y="1641825"/>
              <a:ext cx="43372" cy="43011"/>
            </a:xfrm>
            <a:custGeom>
              <a:avLst/>
              <a:gdLst/>
              <a:ahLst/>
              <a:cxnLst/>
              <a:rect l="l" t="t" r="r" b="b"/>
              <a:pathLst>
                <a:path w="1561" h="1548" extrusionOk="0">
                  <a:moveTo>
                    <a:pt x="775" y="536"/>
                  </a:moveTo>
                  <a:cubicBezTo>
                    <a:pt x="906" y="536"/>
                    <a:pt x="1025" y="655"/>
                    <a:pt x="1025" y="786"/>
                  </a:cubicBezTo>
                  <a:cubicBezTo>
                    <a:pt x="1049" y="929"/>
                    <a:pt x="930" y="1048"/>
                    <a:pt x="775" y="1048"/>
                  </a:cubicBezTo>
                  <a:cubicBezTo>
                    <a:pt x="632" y="1048"/>
                    <a:pt x="525" y="929"/>
                    <a:pt x="525" y="786"/>
                  </a:cubicBezTo>
                  <a:cubicBezTo>
                    <a:pt x="525" y="643"/>
                    <a:pt x="644" y="536"/>
                    <a:pt x="775" y="536"/>
                  </a:cubicBezTo>
                  <a:close/>
                  <a:moveTo>
                    <a:pt x="775" y="0"/>
                  </a:moveTo>
                  <a:cubicBezTo>
                    <a:pt x="346" y="0"/>
                    <a:pt x="1" y="345"/>
                    <a:pt x="1" y="774"/>
                  </a:cubicBezTo>
                  <a:cubicBezTo>
                    <a:pt x="1" y="1203"/>
                    <a:pt x="346" y="1548"/>
                    <a:pt x="775" y="1548"/>
                  </a:cubicBezTo>
                  <a:cubicBezTo>
                    <a:pt x="1203" y="1548"/>
                    <a:pt x="1549" y="1203"/>
                    <a:pt x="1549" y="774"/>
                  </a:cubicBezTo>
                  <a:cubicBezTo>
                    <a:pt x="1561" y="357"/>
                    <a:pt x="120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3589794" y="1511486"/>
              <a:ext cx="18227" cy="14559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322" y="0"/>
                  </a:moveTo>
                  <a:cubicBezTo>
                    <a:pt x="215" y="0"/>
                    <a:pt x="120" y="60"/>
                    <a:pt x="72" y="167"/>
                  </a:cubicBezTo>
                  <a:cubicBezTo>
                    <a:pt x="1" y="357"/>
                    <a:pt x="156" y="524"/>
                    <a:pt x="334" y="524"/>
                  </a:cubicBezTo>
                  <a:cubicBezTo>
                    <a:pt x="513" y="524"/>
                    <a:pt x="656" y="333"/>
                    <a:pt x="560" y="143"/>
                  </a:cubicBezTo>
                  <a:cubicBezTo>
                    <a:pt x="513" y="48"/>
                    <a:pt x="418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3569622" y="1533630"/>
              <a:ext cx="136647" cy="57265"/>
            </a:xfrm>
            <a:custGeom>
              <a:avLst/>
              <a:gdLst/>
              <a:ahLst/>
              <a:cxnLst/>
              <a:rect l="l" t="t" r="r" b="b"/>
              <a:pathLst>
                <a:path w="4918" h="2061" extrusionOk="0">
                  <a:moveTo>
                    <a:pt x="3811" y="501"/>
                  </a:moveTo>
                  <a:lnTo>
                    <a:pt x="4263" y="1549"/>
                  </a:lnTo>
                  <a:lnTo>
                    <a:pt x="2751" y="1549"/>
                  </a:lnTo>
                  <a:lnTo>
                    <a:pt x="2751" y="501"/>
                  </a:lnTo>
                  <a:close/>
                  <a:moveTo>
                    <a:pt x="2239" y="513"/>
                  </a:moveTo>
                  <a:lnTo>
                    <a:pt x="2239" y="1561"/>
                  </a:lnTo>
                  <a:lnTo>
                    <a:pt x="572" y="1561"/>
                  </a:lnTo>
                  <a:lnTo>
                    <a:pt x="715" y="513"/>
                  </a:lnTo>
                  <a:close/>
                  <a:moveTo>
                    <a:pt x="465" y="1"/>
                  </a:moveTo>
                  <a:cubicBezTo>
                    <a:pt x="346" y="1"/>
                    <a:pt x="239" y="84"/>
                    <a:pt x="227" y="215"/>
                  </a:cubicBezTo>
                  <a:lnTo>
                    <a:pt x="1" y="1763"/>
                  </a:lnTo>
                  <a:lnTo>
                    <a:pt x="1" y="1870"/>
                  </a:lnTo>
                  <a:cubicBezTo>
                    <a:pt x="36" y="1989"/>
                    <a:pt x="132" y="2061"/>
                    <a:pt x="251" y="2061"/>
                  </a:cubicBezTo>
                  <a:lnTo>
                    <a:pt x="4632" y="2061"/>
                  </a:lnTo>
                  <a:cubicBezTo>
                    <a:pt x="4692" y="2061"/>
                    <a:pt x="4751" y="2049"/>
                    <a:pt x="4799" y="2001"/>
                  </a:cubicBezTo>
                  <a:cubicBezTo>
                    <a:pt x="4882" y="1930"/>
                    <a:pt x="4918" y="1811"/>
                    <a:pt x="4870" y="1703"/>
                  </a:cubicBezTo>
                  <a:lnTo>
                    <a:pt x="4227" y="203"/>
                  </a:lnTo>
                  <a:cubicBezTo>
                    <a:pt x="4227" y="191"/>
                    <a:pt x="4215" y="156"/>
                    <a:pt x="4203" y="144"/>
                  </a:cubicBezTo>
                  <a:cubicBezTo>
                    <a:pt x="4156" y="60"/>
                    <a:pt x="4061" y="1"/>
                    <a:pt x="3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3670510" y="1656051"/>
              <a:ext cx="16921" cy="14254"/>
            </a:xfrm>
            <a:custGeom>
              <a:avLst/>
              <a:gdLst/>
              <a:ahLst/>
              <a:cxnLst/>
              <a:rect l="l" t="t" r="r" b="b"/>
              <a:pathLst>
                <a:path w="609" h="513" extrusionOk="0">
                  <a:moveTo>
                    <a:pt x="311" y="0"/>
                  </a:moveTo>
                  <a:cubicBezTo>
                    <a:pt x="191" y="0"/>
                    <a:pt x="96" y="72"/>
                    <a:pt x="60" y="179"/>
                  </a:cubicBezTo>
                  <a:cubicBezTo>
                    <a:pt x="1" y="357"/>
                    <a:pt x="132" y="512"/>
                    <a:pt x="311" y="512"/>
                  </a:cubicBezTo>
                  <a:cubicBezTo>
                    <a:pt x="430" y="512"/>
                    <a:pt x="525" y="441"/>
                    <a:pt x="572" y="334"/>
                  </a:cubicBezTo>
                  <a:cubicBezTo>
                    <a:pt x="608" y="155"/>
                    <a:pt x="477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3620580" y="1483450"/>
              <a:ext cx="15560" cy="14726"/>
            </a:xfrm>
            <a:custGeom>
              <a:avLst/>
              <a:gdLst/>
              <a:ahLst/>
              <a:cxnLst/>
              <a:rect l="l" t="t" r="r" b="b"/>
              <a:pathLst>
                <a:path w="560" h="530" extrusionOk="0">
                  <a:moveTo>
                    <a:pt x="287" y="0"/>
                  </a:moveTo>
                  <a:cubicBezTo>
                    <a:pt x="220" y="0"/>
                    <a:pt x="155" y="27"/>
                    <a:pt x="107" y="80"/>
                  </a:cubicBezTo>
                  <a:cubicBezTo>
                    <a:pt x="0" y="176"/>
                    <a:pt x="0" y="342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60" y="330"/>
                    <a:pt x="560" y="164"/>
                    <a:pt x="476" y="80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3579208" y="1425463"/>
              <a:ext cx="97636" cy="31453"/>
            </a:xfrm>
            <a:custGeom>
              <a:avLst/>
              <a:gdLst/>
              <a:ahLst/>
              <a:cxnLst/>
              <a:rect l="l" t="t" r="r" b="b"/>
              <a:pathLst>
                <a:path w="3514" h="1132" extrusionOk="0">
                  <a:moveTo>
                    <a:pt x="1751" y="1"/>
                  </a:moveTo>
                  <a:cubicBezTo>
                    <a:pt x="1132" y="1"/>
                    <a:pt x="549" y="239"/>
                    <a:pt x="108" y="691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68" y="1108"/>
                    <a:pt x="236" y="1132"/>
                    <a:pt x="303" y="1132"/>
                  </a:cubicBezTo>
                  <a:cubicBezTo>
                    <a:pt x="370" y="1132"/>
                    <a:pt x="435" y="1108"/>
                    <a:pt x="489" y="1060"/>
                  </a:cubicBezTo>
                  <a:cubicBezTo>
                    <a:pt x="834" y="715"/>
                    <a:pt x="1299" y="524"/>
                    <a:pt x="1775" y="524"/>
                  </a:cubicBezTo>
                  <a:cubicBezTo>
                    <a:pt x="2263" y="524"/>
                    <a:pt x="2704" y="715"/>
                    <a:pt x="3049" y="1060"/>
                  </a:cubicBezTo>
                  <a:cubicBezTo>
                    <a:pt x="3096" y="1108"/>
                    <a:pt x="3168" y="1132"/>
                    <a:pt x="3227" y="1132"/>
                  </a:cubicBezTo>
                  <a:cubicBezTo>
                    <a:pt x="3287" y="1132"/>
                    <a:pt x="3358" y="1108"/>
                    <a:pt x="3406" y="1060"/>
                  </a:cubicBezTo>
                  <a:cubicBezTo>
                    <a:pt x="3513" y="953"/>
                    <a:pt x="3513" y="786"/>
                    <a:pt x="3406" y="691"/>
                  </a:cubicBezTo>
                  <a:cubicBezTo>
                    <a:pt x="2965" y="239"/>
                    <a:pt x="2382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3600380" y="1454415"/>
              <a:ext cx="56598" cy="23006"/>
            </a:xfrm>
            <a:custGeom>
              <a:avLst/>
              <a:gdLst/>
              <a:ahLst/>
              <a:cxnLst/>
              <a:rect l="l" t="t" r="r" b="b"/>
              <a:pathLst>
                <a:path w="2037" h="828" extrusionOk="0">
                  <a:moveTo>
                    <a:pt x="1017" y="0"/>
                  </a:moveTo>
                  <a:cubicBezTo>
                    <a:pt x="685" y="0"/>
                    <a:pt x="352" y="125"/>
                    <a:pt x="96" y="375"/>
                  </a:cubicBezTo>
                  <a:cubicBezTo>
                    <a:pt x="1" y="482"/>
                    <a:pt x="1" y="649"/>
                    <a:pt x="96" y="744"/>
                  </a:cubicBezTo>
                  <a:cubicBezTo>
                    <a:pt x="150" y="798"/>
                    <a:pt x="218" y="825"/>
                    <a:pt x="287" y="825"/>
                  </a:cubicBezTo>
                  <a:cubicBezTo>
                    <a:pt x="355" y="825"/>
                    <a:pt x="423" y="798"/>
                    <a:pt x="477" y="744"/>
                  </a:cubicBezTo>
                  <a:cubicBezTo>
                    <a:pt x="626" y="596"/>
                    <a:pt x="825" y="521"/>
                    <a:pt x="1025" y="521"/>
                  </a:cubicBezTo>
                  <a:cubicBezTo>
                    <a:pt x="1224" y="521"/>
                    <a:pt x="1424" y="596"/>
                    <a:pt x="1572" y="744"/>
                  </a:cubicBezTo>
                  <a:cubicBezTo>
                    <a:pt x="1620" y="792"/>
                    <a:pt x="1680" y="828"/>
                    <a:pt x="1751" y="828"/>
                  </a:cubicBezTo>
                  <a:cubicBezTo>
                    <a:pt x="1811" y="828"/>
                    <a:pt x="1882" y="792"/>
                    <a:pt x="1930" y="744"/>
                  </a:cubicBezTo>
                  <a:cubicBezTo>
                    <a:pt x="2037" y="649"/>
                    <a:pt x="2037" y="482"/>
                    <a:pt x="1930" y="375"/>
                  </a:cubicBezTo>
                  <a:cubicBezTo>
                    <a:pt x="1680" y="125"/>
                    <a:pt x="1349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3" name="Google Shape;4463;p39"/>
          <p:cNvSpPr txBox="1">
            <a:spLocks noGrp="1"/>
          </p:cNvSpPr>
          <p:nvPr>
            <p:ph type="subTitle" idx="4"/>
          </p:nvPr>
        </p:nvSpPr>
        <p:spPr>
          <a:xfrm>
            <a:off x="2210099" y="1181919"/>
            <a:ext cx="5885686" cy="1063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Collector is written in Python and a separate file is written for the MQTT as well as a separate to initiate the thread for different architectures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9F285-5BE0-0755-C51C-36A38263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96" y="1962791"/>
            <a:ext cx="6574405" cy="21523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2" name="Google Shape;4482;p42"/>
          <p:cNvSpPr/>
          <p:nvPr/>
        </p:nvSpPr>
        <p:spPr>
          <a:xfrm>
            <a:off x="86843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3" name="Google Shape;4483;p42"/>
          <p:cNvPicPr preferRelativeResize="0"/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37212" t="-19019" r="-23666" b="-34179"/>
          <a:stretch/>
        </p:blipFill>
        <p:spPr>
          <a:xfrm>
            <a:off x="1028038" y="1288350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84" name="Google Shape;4484;p42"/>
          <p:cNvSpPr txBox="1">
            <a:spLocks noGrp="1"/>
          </p:cNvSpPr>
          <p:nvPr>
            <p:ph type="title"/>
          </p:nvPr>
        </p:nvSpPr>
        <p:spPr>
          <a:xfrm>
            <a:off x="4463450" y="1568781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DB</a:t>
            </a:r>
            <a:endParaRPr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067F3-F00D-9D1D-5336-3C84864B4552}"/>
              </a:ext>
            </a:extLst>
          </p:cNvPr>
          <p:cNvSpPr txBox="1"/>
          <p:nvPr/>
        </p:nvSpPr>
        <p:spPr>
          <a:xfrm>
            <a:off x="1028038" y="3855149"/>
            <a:ext cx="1759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mikefal.net/2016/05/11/azure-sql-databases-and-powershell-database-restores/"/>
              </a:rPr>
              <a:t>This Photo</a:t>
            </a:r>
            <a:r>
              <a:rPr lang="en-US" sz="900" dirty="0"/>
              <a:t> by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  <p:sp>
        <p:nvSpPr>
          <p:cNvPr id="8" name="Google Shape;4484;p42">
            <a:extLst>
              <a:ext uri="{FF2B5EF4-FFF2-40B4-BE49-F238E27FC236}">
                <a16:creationId xmlns:a16="http://schemas.microsoft.com/office/drawing/2014/main" id="{7CAE1700-352E-9916-0592-2EE9F4331E3D}"/>
              </a:ext>
            </a:extLst>
          </p:cNvPr>
          <p:cNvSpPr txBox="1">
            <a:spLocks/>
          </p:cNvSpPr>
          <p:nvPr/>
        </p:nvSpPr>
        <p:spPr>
          <a:xfrm>
            <a:off x="4463450" y="977767"/>
            <a:ext cx="3812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4800" dirty="0"/>
              <a:t>03.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Google Shape;4493;p43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456ED-B767-7F20-1F3E-D3387A37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08" y="508366"/>
            <a:ext cx="2582232" cy="741600"/>
          </a:xfrm>
        </p:spPr>
        <p:txBody>
          <a:bodyPr/>
          <a:lstStyle/>
          <a:p>
            <a:pPr algn="l"/>
            <a:r>
              <a:rPr lang="en-US" sz="2800" dirty="0"/>
              <a:t>The Schema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A41FF0-2D8F-33B5-98A4-E636D60A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39" y="2366287"/>
            <a:ext cx="52387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463;p39">
            <a:extLst>
              <a:ext uri="{FF2B5EF4-FFF2-40B4-BE49-F238E27FC236}">
                <a16:creationId xmlns:a16="http://schemas.microsoft.com/office/drawing/2014/main" id="{CDC7D1AB-0BE7-71C2-C2E5-E4AFEBF6EE42}"/>
              </a:ext>
            </a:extLst>
          </p:cNvPr>
          <p:cNvSpPr txBox="1">
            <a:spLocks/>
          </p:cNvSpPr>
          <p:nvPr/>
        </p:nvSpPr>
        <p:spPr>
          <a:xfrm>
            <a:off x="843381" y="1127550"/>
            <a:ext cx="5885686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ABeeZee" panose="020B0604020202020204" charset="0"/>
              </a:rPr>
              <a:t>The structure of the database(`</a:t>
            </a:r>
            <a:r>
              <a:rPr lang="en-US" dirty="0" err="1">
                <a:latin typeface="ABeeZee" panose="020B0604020202020204" charset="0"/>
              </a:rPr>
              <a:t>air_sensor_iot</a:t>
            </a:r>
            <a:r>
              <a:rPr lang="en-US" dirty="0">
                <a:latin typeface="ABeeZee" panose="020B0604020202020204" charset="0"/>
              </a:rPr>
              <a:t>`) and tables(</a:t>
            </a:r>
            <a:r>
              <a:rPr lang="en-US" dirty="0" err="1">
                <a:latin typeface="ABeeZee" panose="020B0604020202020204" charset="0"/>
              </a:rPr>
              <a:t>mqttsensors</a:t>
            </a:r>
            <a:r>
              <a:rPr lang="en-US" dirty="0">
                <a:latin typeface="ABeeZee" panose="020B0604020202020204" charset="0"/>
              </a:rPr>
              <a:t> &amp; </a:t>
            </a:r>
            <a:r>
              <a:rPr lang="en-US" dirty="0" err="1">
                <a:latin typeface="ABeeZee" panose="020B0604020202020204" charset="0"/>
              </a:rPr>
              <a:t>coap</a:t>
            </a:r>
            <a:r>
              <a:rPr lang="en-US" dirty="0">
                <a:latin typeface="ABeeZee" panose="020B0604020202020204" charset="0"/>
              </a:rPr>
              <a:t>) are represented in the diagram below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GRAFANA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9308" t="-30280" r="-9308" b="-40918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414AB-27A0-A524-2220-0E2E45B521CB}"/>
              </a:ext>
            </a:extLst>
          </p:cNvPr>
          <p:cNvSpPr txBox="1"/>
          <p:nvPr/>
        </p:nvSpPr>
        <p:spPr>
          <a:xfrm>
            <a:off x="6071272" y="3365609"/>
            <a:ext cx="2589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www.openaire.eu/new-user-interface-for-provide-dashboard"/>
              </a:rPr>
              <a:t>This Photo</a:t>
            </a:r>
            <a:r>
              <a:rPr lang="en-US" sz="900" dirty="0"/>
              <a:t> by </a:t>
            </a:r>
            <a:r>
              <a:rPr lang="en-US" sz="900" dirty="0">
                <a:hlinkClick r:id="rId5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0166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38"/>
          <p:cNvSpPr txBox="1">
            <a:spLocks noGrp="1"/>
          </p:cNvSpPr>
          <p:nvPr>
            <p:ph type="title" idx="2"/>
          </p:nvPr>
        </p:nvSpPr>
        <p:spPr>
          <a:xfrm>
            <a:off x="2038783" y="6638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</a:t>
            </a:r>
            <a:endParaRPr dirty="0"/>
          </a:p>
        </p:txBody>
      </p:sp>
      <p:sp>
        <p:nvSpPr>
          <p:cNvPr id="4403" name="Google Shape;4403;p38"/>
          <p:cNvSpPr txBox="1">
            <a:spLocks noGrp="1"/>
          </p:cNvSpPr>
          <p:nvPr>
            <p:ph type="subTitle" idx="4"/>
          </p:nvPr>
        </p:nvSpPr>
        <p:spPr>
          <a:xfrm>
            <a:off x="1723018" y="1203303"/>
            <a:ext cx="6610660" cy="74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visualize the data inflow visually, Grafana was set up and used as a dashboard and the charts are refreshed every 30 seconds. </a:t>
            </a:r>
            <a:endParaRPr dirty="0"/>
          </a:p>
        </p:txBody>
      </p:sp>
      <p:grpSp>
        <p:nvGrpSpPr>
          <p:cNvPr id="4404" name="Google Shape;4404;p38"/>
          <p:cNvGrpSpPr/>
          <p:nvPr/>
        </p:nvGrpSpPr>
        <p:grpSpPr>
          <a:xfrm>
            <a:off x="1232231" y="696865"/>
            <a:ext cx="585784" cy="525929"/>
            <a:chOff x="2107103" y="1439689"/>
            <a:chExt cx="369207" cy="331503"/>
          </a:xfrm>
        </p:grpSpPr>
        <p:sp>
          <p:nvSpPr>
            <p:cNvPr id="4405" name="Google Shape;4405;p38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417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Google Shape;5121;p59"/>
          <p:cNvSpPr txBox="1"/>
          <p:nvPr/>
        </p:nvSpPr>
        <p:spPr>
          <a:xfrm>
            <a:off x="2470075" y="4078800"/>
            <a:ext cx="4203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5122" name="Google Shape;512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4352" name="Google Shape;4352;p35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of the Project</a:t>
            </a:r>
            <a:endParaRPr dirty="0"/>
          </a:p>
        </p:txBody>
      </p:sp>
      <p:sp>
        <p:nvSpPr>
          <p:cNvPr id="4353" name="Google Shape;4353;p35"/>
          <p:cNvSpPr txBox="1">
            <a:spLocks noGrp="1"/>
          </p:cNvSpPr>
          <p:nvPr>
            <p:ph type="title" idx="3"/>
          </p:nvPr>
        </p:nvSpPr>
        <p:spPr>
          <a:xfrm>
            <a:off x="1601250" y="3305696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</a:t>
            </a:r>
            <a:endParaRPr dirty="0"/>
          </a:p>
        </p:txBody>
      </p:sp>
      <p:sp>
        <p:nvSpPr>
          <p:cNvPr id="4354" name="Google Shape;4354;p35"/>
          <p:cNvSpPr txBox="1">
            <a:spLocks noGrp="1"/>
          </p:cNvSpPr>
          <p:nvPr>
            <p:ph type="subTitle" idx="4"/>
          </p:nvPr>
        </p:nvSpPr>
        <p:spPr>
          <a:xfrm>
            <a:off x="1601250" y="3583462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Schema Structure</a:t>
            </a:r>
            <a:endParaRPr dirty="0"/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250" y="2129600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ARCHITECTURE</a:t>
            </a:r>
            <a:endParaRPr dirty="0"/>
          </a:p>
        </p:txBody>
      </p:sp>
      <p:sp>
        <p:nvSpPr>
          <p:cNvPr id="4356" name="Google Shape;4356;p35"/>
          <p:cNvSpPr txBox="1">
            <a:spLocks noGrp="1"/>
          </p:cNvSpPr>
          <p:nvPr>
            <p:ph type="subTitle" idx="6"/>
          </p:nvPr>
        </p:nvSpPr>
        <p:spPr>
          <a:xfrm>
            <a:off x="1601250" y="2392841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MQTT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COLLECTOR</a:t>
            </a:r>
            <a:endParaRPr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15888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22232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" name="Google Shape;4360;p35">
            <a:extLst>
              <a:ext uri="{FF2B5EF4-FFF2-40B4-BE49-F238E27FC236}">
                <a16:creationId xmlns:a16="http://schemas.microsoft.com/office/drawing/2014/main" id="{D5157896-0630-4E66-737B-EB02FF7D3196}"/>
              </a:ext>
            </a:extLst>
          </p:cNvPr>
          <p:cNvSpPr txBox="1">
            <a:spLocks/>
          </p:cNvSpPr>
          <p:nvPr/>
        </p:nvSpPr>
        <p:spPr>
          <a:xfrm>
            <a:off x="767250" y="3794280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1" name="Google Shape;4353;p35">
            <a:extLst>
              <a:ext uri="{FF2B5EF4-FFF2-40B4-BE49-F238E27FC236}">
                <a16:creationId xmlns:a16="http://schemas.microsoft.com/office/drawing/2014/main" id="{F913E0A6-7729-EFCC-D3E3-09A72C5B4898}"/>
              </a:ext>
            </a:extLst>
          </p:cNvPr>
          <p:cNvSpPr txBox="1">
            <a:spLocks/>
          </p:cNvSpPr>
          <p:nvPr/>
        </p:nvSpPr>
        <p:spPr>
          <a:xfrm>
            <a:off x="1601250" y="3973865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36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36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375" name="Google Shape;4375;p36"/>
          <p:cNvSpPr txBox="1">
            <a:spLocks noGrp="1"/>
          </p:cNvSpPr>
          <p:nvPr>
            <p:ph type="subTitle" idx="1"/>
          </p:nvPr>
        </p:nvSpPr>
        <p:spPr>
          <a:xfrm>
            <a:off x="4000475" y="2446954"/>
            <a:ext cx="4749325" cy="2258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As the number of pollutants in the air tends to increase, this project focuses on creating an Air Detection system within homes to monitor the temperature and humidity as a pre-caution for monitoring the health of old people in a home simulation. It also measures the presence of the air and indicates either it safe, normal or toxic.</a:t>
            </a:r>
            <a:endParaRPr dirty="0"/>
          </a:p>
        </p:txBody>
      </p:sp>
      <p:pic>
        <p:nvPicPr>
          <p:cNvPr id="4376" name="Google Shape;4376;p36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848" r="12848"/>
          <a:stretch/>
        </p:blipFill>
        <p:spPr>
          <a:xfrm>
            <a:off x="734125" y="1159899"/>
            <a:ext cx="2507163" cy="2416485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CB51F4-6C38-D3BA-ABA2-7D1763DD9A7C}"/>
              </a:ext>
            </a:extLst>
          </p:cNvPr>
          <p:cNvSpPr txBox="1"/>
          <p:nvPr/>
        </p:nvSpPr>
        <p:spPr>
          <a:xfrm>
            <a:off x="1255619" y="3576384"/>
            <a:ext cx="1546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Photo Credit: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ARCHITECTURE</a:t>
            </a:r>
            <a:endParaRPr dirty="0"/>
          </a:p>
        </p:txBody>
      </p:sp>
      <p:sp>
        <p:nvSpPr>
          <p:cNvPr id="4345" name="Google Shape;4345;p34"/>
          <p:cNvSpPr txBox="1">
            <a:spLocks noGrp="1"/>
          </p:cNvSpPr>
          <p:nvPr>
            <p:ph type="body" idx="1"/>
          </p:nvPr>
        </p:nvSpPr>
        <p:spPr>
          <a:xfrm>
            <a:off x="720000" y="1097102"/>
            <a:ext cx="2565893" cy="1133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Project Consists of 3 Main parts: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CoAP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MQTT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Collector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F1DA768-6228-4680-A15F-A94475AB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46" y="1663672"/>
            <a:ext cx="5248290" cy="28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MQTT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38"/>
          <p:cNvSpPr txBox="1">
            <a:spLocks noGrp="1"/>
          </p:cNvSpPr>
          <p:nvPr>
            <p:ph type="title" idx="2"/>
          </p:nvPr>
        </p:nvSpPr>
        <p:spPr>
          <a:xfrm>
            <a:off x="2038783" y="6638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</a:t>
            </a:r>
            <a:endParaRPr dirty="0"/>
          </a:p>
        </p:txBody>
      </p:sp>
      <p:sp>
        <p:nvSpPr>
          <p:cNvPr id="4403" name="Google Shape;4403;p38"/>
          <p:cNvSpPr txBox="1">
            <a:spLocks noGrp="1"/>
          </p:cNvSpPr>
          <p:nvPr>
            <p:ph type="subTitle" idx="4"/>
          </p:nvPr>
        </p:nvSpPr>
        <p:spPr>
          <a:xfrm>
            <a:off x="2038782" y="1203303"/>
            <a:ext cx="6294895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MQTT Sensors are responsible for recording temperature and humidity.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Message from the sensor is constructed using random values to simulate a real sensor, these values are concatenated into a buffer, with the length and the message itself as a plain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Message is loaded in JSON format, splitted into the variables recorded and stored in the database.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Once the payload is received from the sensor, the light intensity value is converted.</a:t>
            </a:r>
            <a:endParaRPr dirty="0"/>
          </a:p>
        </p:txBody>
      </p:sp>
      <p:grpSp>
        <p:nvGrpSpPr>
          <p:cNvPr id="4404" name="Google Shape;4404;p38"/>
          <p:cNvGrpSpPr/>
          <p:nvPr/>
        </p:nvGrpSpPr>
        <p:grpSpPr>
          <a:xfrm>
            <a:off x="1232231" y="696865"/>
            <a:ext cx="585784" cy="525929"/>
            <a:chOff x="2107103" y="1439689"/>
            <a:chExt cx="369207" cy="331503"/>
          </a:xfrm>
        </p:grpSpPr>
        <p:sp>
          <p:nvSpPr>
            <p:cNvPr id="4405" name="Google Shape;4405;p38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38"/>
          <p:cNvSpPr txBox="1">
            <a:spLocks noGrp="1"/>
          </p:cNvSpPr>
          <p:nvPr>
            <p:ph type="title" idx="2"/>
          </p:nvPr>
        </p:nvSpPr>
        <p:spPr>
          <a:xfrm>
            <a:off x="2038783" y="6638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</a:t>
            </a:r>
            <a:endParaRPr dirty="0"/>
          </a:p>
        </p:txBody>
      </p:sp>
      <p:sp>
        <p:nvSpPr>
          <p:cNvPr id="4403" name="Google Shape;4403;p38"/>
          <p:cNvSpPr txBox="1">
            <a:spLocks noGrp="1"/>
          </p:cNvSpPr>
          <p:nvPr>
            <p:ph type="subTitle" idx="4"/>
          </p:nvPr>
        </p:nvSpPr>
        <p:spPr>
          <a:xfrm>
            <a:off x="2038782" y="1203303"/>
            <a:ext cx="6294895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stored in a MySQL tabled called ‘</a:t>
            </a:r>
            <a:r>
              <a:rPr lang="en-US" dirty="0" err="1"/>
              <a:t>mqttsensors</a:t>
            </a:r>
            <a:r>
              <a:rPr lang="en-US" dirty="0"/>
              <a:t>’. Boundaries of values generated for the temperature and the humidity are controlled.</a:t>
            </a:r>
            <a:endParaRPr dirty="0"/>
          </a:p>
        </p:txBody>
      </p:sp>
      <p:grpSp>
        <p:nvGrpSpPr>
          <p:cNvPr id="4404" name="Google Shape;4404;p38"/>
          <p:cNvGrpSpPr/>
          <p:nvPr/>
        </p:nvGrpSpPr>
        <p:grpSpPr>
          <a:xfrm>
            <a:off x="1232231" y="696865"/>
            <a:ext cx="585784" cy="525929"/>
            <a:chOff x="2107103" y="1439689"/>
            <a:chExt cx="369207" cy="331503"/>
          </a:xfrm>
        </p:grpSpPr>
        <p:sp>
          <p:nvSpPr>
            <p:cNvPr id="4405" name="Google Shape;4405;p38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659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CoAP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0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38"/>
          <p:cNvSpPr txBox="1">
            <a:spLocks noGrp="1"/>
          </p:cNvSpPr>
          <p:nvPr>
            <p:ph type="title" idx="2"/>
          </p:nvPr>
        </p:nvSpPr>
        <p:spPr>
          <a:xfrm>
            <a:off x="2038783" y="6638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</a:t>
            </a:r>
            <a:endParaRPr dirty="0"/>
          </a:p>
        </p:txBody>
      </p:sp>
      <p:sp>
        <p:nvSpPr>
          <p:cNvPr id="4403" name="Google Shape;4403;p38"/>
          <p:cNvSpPr txBox="1">
            <a:spLocks noGrp="1"/>
          </p:cNvSpPr>
          <p:nvPr>
            <p:ph type="subTitle" idx="4"/>
          </p:nvPr>
        </p:nvSpPr>
        <p:spPr>
          <a:xfrm>
            <a:off x="1723018" y="1203303"/>
            <a:ext cx="6610660" cy="2022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CoAP Sensor within this architecture senses for the quality of air within the house.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the value sensed,</a:t>
            </a:r>
            <a:r>
              <a:rPr lang="en" dirty="0"/>
              <a:t> </a:t>
            </a:r>
            <a:r>
              <a:rPr lang="en-US" dirty="0"/>
              <a:t>an information is triggered, and the corresponding LED light is turned on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MySQL table, `</a:t>
            </a:r>
            <a:r>
              <a:rPr lang="en-US" dirty="0" err="1"/>
              <a:t>coap</a:t>
            </a:r>
            <a:r>
              <a:rPr lang="en-US" dirty="0"/>
              <a:t>` stores the air-quality value and the timestamp.</a:t>
            </a:r>
            <a:endParaRPr dirty="0"/>
          </a:p>
        </p:txBody>
      </p:sp>
      <p:grpSp>
        <p:nvGrpSpPr>
          <p:cNvPr id="4404" name="Google Shape;4404;p38"/>
          <p:cNvGrpSpPr/>
          <p:nvPr/>
        </p:nvGrpSpPr>
        <p:grpSpPr>
          <a:xfrm>
            <a:off x="1232231" y="696865"/>
            <a:ext cx="585784" cy="525929"/>
            <a:chOff x="2107103" y="1439689"/>
            <a:chExt cx="369207" cy="331503"/>
          </a:xfrm>
        </p:grpSpPr>
        <p:sp>
          <p:nvSpPr>
            <p:cNvPr id="4405" name="Google Shape;4405;p38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4802869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434</Words>
  <Application>Microsoft Office PowerPoint</Application>
  <PresentationFormat>On-screen Show (16:9)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Roboto Condensed Light</vt:lpstr>
      <vt:lpstr>Black Han Sans</vt:lpstr>
      <vt:lpstr>Open Sans</vt:lpstr>
      <vt:lpstr>ABeeZee</vt:lpstr>
      <vt:lpstr>Smart Home Project Proposal by Slidesgo</vt:lpstr>
      <vt:lpstr>AIR SENSOR DETECTOR</vt:lpstr>
      <vt:lpstr>TABLE OF CONTENTS</vt:lpstr>
      <vt:lpstr>ABOUT THE PROJECT</vt:lpstr>
      <vt:lpstr>PROJECT ARCHITECTURE</vt:lpstr>
      <vt:lpstr>MQTT</vt:lpstr>
      <vt:lpstr>PROCEDURE</vt:lpstr>
      <vt:lpstr>PROCEDURE</vt:lpstr>
      <vt:lpstr>CoAP</vt:lpstr>
      <vt:lpstr>PROCEDURE</vt:lpstr>
      <vt:lpstr>PROCEDURE</vt:lpstr>
      <vt:lpstr>COLLECTOR</vt:lpstr>
      <vt:lpstr>PowerPoint Presentation</vt:lpstr>
      <vt:lpstr>DB</vt:lpstr>
      <vt:lpstr>The Schema</vt:lpstr>
      <vt:lpstr>GRAFANA</vt:lpstr>
      <vt:lpstr>PROCEDURE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SENSOR DETECTOR</dc:title>
  <cp:lastModifiedBy>Michael Asante</cp:lastModifiedBy>
  <cp:revision>2</cp:revision>
  <dcterms:modified xsi:type="dcterms:W3CDTF">2023-01-29T16:59:29Z</dcterms:modified>
</cp:coreProperties>
</file>