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81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C85027-D07E-4E67-8BB8-8F2B58BD1EF8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972816B-F11D-4AA3-A637-6ADE6DDE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urses.cs.washington.edu/courses/cse326/00wi/handouts/lecture21/sld014.htm" TargetMode="External"/><Relationship Id="rId13" Type="http://schemas.openxmlformats.org/officeDocument/2006/relationships/hyperlink" Target="https://www.youtube.com/watch?v=iaBEKo5sM7w" TargetMode="External"/><Relationship Id="rId3" Type="http://schemas.openxmlformats.org/officeDocument/2006/relationships/hyperlink" Target="https://www.khanacademy.org/computing/computer-science/algorithms/graph-representation/a/representing-graphs" TargetMode="External"/><Relationship Id="rId7" Type="http://schemas.openxmlformats.org/officeDocument/2006/relationships/hyperlink" Target="http://www.inf.ed.ac.uk/teaching/courses/cs2/LectureNotes/CS2Bh/ADS/lecture9.pdf" TargetMode="External"/><Relationship Id="rId12" Type="http://schemas.openxmlformats.org/officeDocument/2006/relationships/hyperlink" Target="https://en.wikipedia.org/wiki/Depth-first_search" TargetMode="External"/><Relationship Id="rId17" Type="http://schemas.openxmlformats.org/officeDocument/2006/relationships/hyperlink" Target="https://www.khanacademy.org/computing/computer-science/algorithms/breadth-first-search/a/the-breadth-first-search-algorithm" TargetMode="External"/><Relationship Id="rId2" Type="http://schemas.openxmlformats.org/officeDocument/2006/relationships/hyperlink" Target="https://en.wikipedia.org/wiki/Adjacency_list" TargetMode="External"/><Relationship Id="rId16" Type="http://schemas.openxmlformats.org/officeDocument/2006/relationships/hyperlink" Target="https://www.youtube.com/watch?v=QRq6p9s8N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rected_graph" TargetMode="External"/><Relationship Id="rId11" Type="http://schemas.openxmlformats.org/officeDocument/2006/relationships/hyperlink" Target="https://en.wikipedia.org/wiki/Cycle_graph" TargetMode="External"/><Relationship Id="rId5" Type="http://schemas.openxmlformats.org/officeDocument/2006/relationships/hyperlink" Target="https://en.wikipedia.org/wiki/Adjacency_matrix" TargetMode="External"/><Relationship Id="rId15" Type="http://schemas.openxmlformats.org/officeDocument/2006/relationships/hyperlink" Target="https://en.wikipedia.org/wiki/Breadth-first_search" TargetMode="External"/><Relationship Id="rId10" Type="http://schemas.openxmlformats.org/officeDocument/2006/relationships/hyperlink" Target="https://en.wikipedia.org/wiki/Cycle_(graph_theory)" TargetMode="External"/><Relationship Id="rId4" Type="http://schemas.openxmlformats.org/officeDocument/2006/relationships/hyperlink" Target="http://www.geeksforgeeks.org/graph-and-its-representations/" TargetMode="External"/><Relationship Id="rId9" Type="http://schemas.openxmlformats.org/officeDocument/2006/relationships/hyperlink" Target="https://en.wikipedia.org/wiki/Graph_(discrete_mathematics)" TargetMode="External"/><Relationship Id="rId14" Type="http://schemas.openxmlformats.org/officeDocument/2006/relationships/hyperlink" Target="http://www.geeksforgeeks.org/depth-first-traversal-for-a-graph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oftware.ucv.ro/~cmihaescu/ro/teaching/ACA/docs/Roy-Floyd.pdf" TargetMode="External"/><Relationship Id="rId13" Type="http://schemas.openxmlformats.org/officeDocument/2006/relationships/hyperlink" Target="http://www.programming-algorithms.net/article/43884/Kruskal's-algorithm" TargetMode="External"/><Relationship Id="rId18" Type="http://schemas.openxmlformats.org/officeDocument/2006/relationships/hyperlink" Target="https://en.wikipedia.org/wiki/Bor%C5%AFvka's_algorithm" TargetMode="External"/><Relationship Id="rId3" Type="http://schemas.openxmlformats.org/officeDocument/2006/relationships/hyperlink" Target="https://www.youtube.com/watch?v=gdmfOwyQlcI" TargetMode="External"/><Relationship Id="rId7" Type="http://schemas.openxmlformats.org/officeDocument/2006/relationships/hyperlink" Target="http://www.programming-algorithms.net/article/47389/Bellman-Ford-algorithm" TargetMode="External"/><Relationship Id="rId12" Type="http://schemas.openxmlformats.org/officeDocument/2006/relationships/hyperlink" Target="https://en.wikipedia.org/wiki/Kruskal's_algorithm" TargetMode="External"/><Relationship Id="rId17" Type="http://schemas.openxmlformats.org/officeDocument/2006/relationships/hyperlink" Target="https://www.tutorialspoint.com/data_structures_algorithms/prims_spanning_tree_algorithm.htm" TargetMode="External"/><Relationship Id="rId2" Type="http://schemas.openxmlformats.org/officeDocument/2006/relationships/hyperlink" Target="https://en.wikipedia.org/wiki/Dijkstra's_algorithm" TargetMode="External"/><Relationship Id="rId16" Type="http://schemas.openxmlformats.org/officeDocument/2006/relationships/hyperlink" Target="https://www.youtube.com/watch?v=cplfcGZmX7I" TargetMode="External"/><Relationship Id="rId20" Type="http://schemas.openxmlformats.org/officeDocument/2006/relationships/hyperlink" Target="https://www.youtube.com/watch?v=t92xyTDvl_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bWXjtg0L64" TargetMode="External"/><Relationship Id="rId11" Type="http://schemas.openxmlformats.org/officeDocument/2006/relationships/hyperlink" Target="https://www.youtube.com/watch?v=b6LOHvCzmkI" TargetMode="External"/><Relationship Id="rId5" Type="http://schemas.openxmlformats.org/officeDocument/2006/relationships/hyperlink" Target="https://en.wikipedia.org/wiki/Bellman%E2%80%93Ford_algorithm" TargetMode="External"/><Relationship Id="rId15" Type="http://schemas.openxmlformats.org/officeDocument/2006/relationships/hyperlink" Target="https://en.wikipedia.org/wiki/Prim's_algorithm" TargetMode="External"/><Relationship Id="rId10" Type="http://schemas.openxmlformats.org/officeDocument/2006/relationships/hyperlink" Target="https://docs.google.com/presentation/d/1G4wd6z2gFW_4M5oEOxkR1WcRDIO8tO5BN3kLCyGiE08/embed?slide=id.i104" TargetMode="External"/><Relationship Id="rId19" Type="http://schemas.openxmlformats.org/officeDocument/2006/relationships/hyperlink" Target="https://www.programming-algorithms.net/article/43803/Boruvka's-algorithm" TargetMode="External"/><Relationship Id="rId4" Type="http://schemas.openxmlformats.org/officeDocument/2006/relationships/hyperlink" Target="http://math.mit.edu/~rothvoss/18.304.3PM/Presentations/1-Melissa.pdf" TargetMode="External"/><Relationship Id="rId9" Type="http://schemas.openxmlformats.org/officeDocument/2006/relationships/hyperlink" Target="http://campion.edu.ro/arhiva/www/arhiva_2009/seds/7/html/moment_rf_3.html" TargetMode="External"/><Relationship Id="rId14" Type="http://schemas.openxmlformats.org/officeDocument/2006/relationships/hyperlink" Target="https://www.youtube.com/watch?v=71UQH7Pr9k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opological_sorting" TargetMode="External"/><Relationship Id="rId3" Type="http://schemas.openxmlformats.org/officeDocument/2006/relationships/hyperlink" Target="https://en.wikipedia.org/wiki/Connected_component_(graph_theory)" TargetMode="External"/><Relationship Id="rId7" Type="http://schemas.openxmlformats.org/officeDocument/2006/relationships/hyperlink" Target="https://www.youtube.com/watch?v=RpgcYiky7uw" TargetMode="External"/><Relationship Id="rId2" Type="http://schemas.openxmlformats.org/officeDocument/2006/relationships/hyperlink" Target="https://www.cs.umd.edu/class/sum2005/cmsc451/component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osaraju's_algorithm" TargetMode="External"/><Relationship Id="rId5" Type="http://schemas.openxmlformats.org/officeDocument/2006/relationships/hyperlink" Target="http://algs4.cs.princeton.edu/42digraph/" TargetMode="External"/><Relationship Id="rId10" Type="http://schemas.openxmlformats.org/officeDocument/2006/relationships/hyperlink" Target="https://www.cs.usfca.edu/~galles/visualization/TopoSortDFS.html" TargetMode="External"/><Relationship Id="rId4" Type="http://schemas.openxmlformats.org/officeDocument/2006/relationships/hyperlink" Target="https://en.wikipedia.org/wiki/Strongly_connected_component" TargetMode="External"/><Relationship Id="rId9" Type="http://schemas.openxmlformats.org/officeDocument/2006/relationships/hyperlink" Target="http://www.geeksforgeeks.org/topological-sortin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arena.ro/problema/sortaret" TargetMode="External"/><Relationship Id="rId3" Type="http://schemas.openxmlformats.org/officeDocument/2006/relationships/hyperlink" Target="http://www.infoarena.ro/problema/bfs" TargetMode="External"/><Relationship Id="rId7" Type="http://schemas.openxmlformats.org/officeDocument/2006/relationships/hyperlink" Target="http://www.infoarena.ro/problema/apm" TargetMode="External"/><Relationship Id="rId2" Type="http://schemas.openxmlformats.org/officeDocument/2006/relationships/hyperlink" Target="http://www.infoarena.ro/problema/d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arena.ro/problema/royfloyd" TargetMode="External"/><Relationship Id="rId5" Type="http://schemas.openxmlformats.org/officeDocument/2006/relationships/hyperlink" Target="http://www.infoarena.ro/problema/bellmanford" TargetMode="External"/><Relationship Id="rId4" Type="http://schemas.openxmlformats.org/officeDocument/2006/relationships/hyperlink" Target="http://www.infoarena.ro/problema/dijkst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arena.ro/problema/autobuze" TargetMode="External"/><Relationship Id="rId7" Type="http://schemas.openxmlformats.org/officeDocument/2006/relationships/hyperlink" Target="http://www.infoarena.ro/problema/srevni" TargetMode="External"/><Relationship Id="rId2" Type="http://schemas.openxmlformats.org/officeDocument/2006/relationships/hyperlink" Target="http://www.infoarena.ro/problema/al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arena.ro/problema/rfinv" TargetMode="External"/><Relationship Id="rId5" Type="http://schemas.openxmlformats.org/officeDocument/2006/relationships/hyperlink" Target="http://www.infoarena.ro/problema/fof" TargetMode="External"/><Relationship Id="rId4" Type="http://schemas.openxmlformats.org/officeDocument/2006/relationships/hyperlink" Target="http://www.infoarena.ro/problema/catu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6671" y="1476613"/>
            <a:ext cx="5648623" cy="1204306"/>
          </a:xfrm>
        </p:spPr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70560" y="2283490"/>
            <a:ext cx="6511131" cy="660058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De </a:t>
            </a:r>
            <a:r>
              <a:rPr lang="en-US" dirty="0" err="1" smtClean="0"/>
              <a:t>Grafuri</a:t>
            </a:r>
            <a:r>
              <a:rPr lang="en-US" dirty="0" smtClean="0"/>
              <a:t> </a:t>
            </a:r>
            <a:r>
              <a:rPr lang="en-US" dirty="0" err="1" smtClean="0"/>
              <a:t>facuta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Cercului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Mickey\Desktop\logoNetR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6600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ey\Desktop\logo_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5791200"/>
            <a:ext cx="38957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key\Desktop\small-logo-caphy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791327"/>
            <a:ext cx="2524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863840" cy="548640"/>
          </a:xfrm>
        </p:spPr>
        <p:txBody>
          <a:bodyPr/>
          <a:lstStyle/>
          <a:p>
            <a:pPr algn="ctr"/>
            <a:r>
              <a:rPr lang="en-US" dirty="0" smtClean="0"/>
              <a:t>Part 1: Theoretical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and aspects that will be discussed in this part: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Adjacency list.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2"/>
              </a:rPr>
              <a:t>Link1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3"/>
              </a:rPr>
              <a:t>Link2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4"/>
              </a:rPr>
              <a:t>Link3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Adjacency matrix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5"/>
              </a:rPr>
              <a:t>Link1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3"/>
              </a:rPr>
              <a:t>Link2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4"/>
              </a:rPr>
              <a:t>Link3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graph types: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Directed/Undirected. 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6"/>
              </a:rPr>
              <a:t>Link1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7"/>
              </a:rPr>
              <a:t>Link2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8"/>
              </a:rPr>
              <a:t>Link3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9"/>
              </a:rPr>
              <a:t>Link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path/Cycle    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10"/>
              </a:rPr>
              <a:t>Link1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11"/>
              </a:rPr>
              <a:t>Link2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 search: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Depth-first-search(DFS) 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12"/>
              </a:rPr>
              <a:t>Link1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13"/>
              </a:rPr>
              <a:t>Link2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14"/>
              </a:rPr>
              <a:t>Link3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Breadth-first-search(BFS) 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hlinkClick r:id="rId15"/>
              </a:rPr>
              <a:t>Link1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16"/>
              </a:rPr>
              <a:t>Link2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  <a:hlinkClick r:id="rId17"/>
              </a:rPr>
              <a:t>Link3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3657600"/>
          </a:xfrm>
        </p:spPr>
        <p:txBody>
          <a:bodyPr>
            <a:normAutofit/>
          </a:bodyPr>
          <a:lstStyle/>
          <a:p>
            <a:pPr>
              <a:buAutoNum type="arabicPeriod" startAt="4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Distances in graphs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source shortest paths (SSSP)</a:t>
            </a:r>
          </a:p>
          <a:p>
            <a:pPr marL="457200" lvl="3" indent="-16916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Dijkstra     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2"/>
              </a:rPr>
              <a:t>Link1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3"/>
              </a:rPr>
              <a:t>Link2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4"/>
              </a:rPr>
              <a:t>Link3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3" indent="-169164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Bellman-Ford     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5"/>
              </a:rPr>
              <a:t>Link1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6"/>
              </a:rPr>
              <a:t>Link2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7"/>
              </a:rPr>
              <a:t>Link3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pairs shortest paths (APSP)</a:t>
            </a:r>
          </a:p>
          <a:p>
            <a:pPr marL="573786" lvl="3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Roy-Floyd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hlinkClick r:id="rId8"/>
              </a:rPr>
              <a:t>Link1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hlinkClick r:id="rId9"/>
              </a:rPr>
              <a:t>Link2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hlinkClick r:id="rId10"/>
              </a:rPr>
              <a:t>Link3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573786" lvl="3" indent="-285750"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Johnson’s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11"/>
              </a:rPr>
              <a:t>Link1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spanning trees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Kruskal’s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      </a:t>
            </a:r>
            <a:r>
              <a:rPr lang="en-US" sz="17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Link1</a:t>
            </a:r>
            <a:r>
              <a:rPr lang="en-US" sz="17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3"/>
              </a:rPr>
              <a:t>Link2</a:t>
            </a:r>
            <a:r>
              <a:rPr lang="en-US" sz="17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4"/>
              </a:rPr>
              <a:t>Link3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Prim’s algorithm     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5"/>
              </a:rPr>
              <a:t>Link1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6"/>
              </a:rPr>
              <a:t>Link2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7"/>
              </a:rPr>
              <a:t>Link3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Borůvka's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       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8"/>
              </a:rPr>
              <a:t>Link1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9"/>
              </a:rPr>
              <a:t>Link2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0"/>
              </a:rPr>
              <a:t>Link3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6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863840" cy="548640"/>
          </a:xfrm>
        </p:spPr>
        <p:txBody>
          <a:bodyPr/>
          <a:lstStyle/>
          <a:p>
            <a:pPr algn="ctr"/>
            <a:r>
              <a:rPr lang="en-US" dirty="0" smtClean="0"/>
              <a:t>Part 1: Theoretical Aspects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Theoretical Aspects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 startAt="6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Connected components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Undirected graphs    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Link1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Link2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Directed graphs (SCCs)	 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Link1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Link2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800"/>
              </a:spcBef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Kosaraju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Link1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Link2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8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7.    Topological sort    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Link1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Link2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Link3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ctr">
              <a:spcBef>
                <a:spcPts val="8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[ADVANCED]</a:t>
            </a:r>
          </a:p>
          <a:p>
            <a:pPr marL="0" lvl="1" indent="0">
              <a:spcBef>
                <a:spcPts val="8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   Maximum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Flow Problems</a:t>
            </a:r>
          </a:p>
          <a:p>
            <a:pPr marL="514350" lvl="3" indent="-285750">
              <a:spcBef>
                <a:spcPts val="800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Ford-Fulkerson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spcBef>
                <a:spcPts val="8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   Push-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Relabel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8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   Bipartite Matching</a:t>
            </a:r>
          </a:p>
          <a:p>
            <a:pPr marL="0" lvl="1" indent="0">
              <a:spcBef>
                <a:spcPts val="8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   Maximum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coupling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sample graph problems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90800"/>
            <a:ext cx="788540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95400"/>
            <a:ext cx="7520940" cy="363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u="sng" dirty="0" smtClean="0"/>
              <a:t>A. Canonical Problems</a:t>
            </a:r>
          </a:p>
          <a:p>
            <a:pPr>
              <a:buFont typeface="Arial" pitchFamily="34" charset="0"/>
              <a:buAutoNum type="arabicPeriod"/>
            </a:pPr>
            <a:r>
              <a:rPr lang="en-US" dirty="0" smtClean="0"/>
              <a:t>DFS</a:t>
            </a:r>
            <a:r>
              <a:rPr lang="en-US" dirty="0"/>
              <a:t>	-    </a:t>
            </a:r>
            <a:r>
              <a:rPr lang="en-US" dirty="0" smtClean="0">
                <a:hlinkClick r:id="rId2"/>
              </a:rPr>
              <a:t>http://www.infoarena.ro/problema/dfs</a:t>
            </a:r>
            <a:endParaRPr lang="en-US" dirty="0"/>
          </a:p>
          <a:p>
            <a:pPr>
              <a:buFont typeface="Arial" pitchFamily="34" charset="0"/>
              <a:buAutoNum type="arabicPeriod"/>
            </a:pPr>
            <a:r>
              <a:rPr lang="en-US" dirty="0"/>
              <a:t>BFS	-    </a:t>
            </a:r>
            <a:r>
              <a:rPr lang="en-US" dirty="0" smtClean="0">
                <a:hlinkClick r:id="rId3"/>
              </a:rPr>
              <a:t>http://www.infoarena.ro/problema/bfs</a:t>
            </a:r>
            <a:endParaRPr lang="en-US" dirty="0" smtClean="0"/>
          </a:p>
          <a:p>
            <a:pPr marL="0" indent="0"/>
            <a:r>
              <a:rPr lang="en-US" dirty="0" smtClean="0"/>
              <a:t>3.   Dijkstra    </a:t>
            </a:r>
            <a:r>
              <a:rPr lang="en-US" dirty="0"/>
              <a:t>-    </a:t>
            </a:r>
            <a:r>
              <a:rPr lang="en-US" dirty="0" smtClean="0">
                <a:hlinkClick r:id="rId4"/>
              </a:rPr>
              <a:t>http://www.infoarena.ro/problema/dijkstra</a:t>
            </a:r>
            <a:endParaRPr lang="en-US" dirty="0"/>
          </a:p>
          <a:p>
            <a:pPr>
              <a:buAutoNum type="arabicPeriod" startAt="4"/>
            </a:pPr>
            <a:r>
              <a:rPr lang="en-US" dirty="0" smtClean="0"/>
              <a:t>Bellman-Ford    </a:t>
            </a:r>
            <a:r>
              <a:rPr lang="en-US" dirty="0"/>
              <a:t>-  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www.infoarena.ro/problema/bellmanford</a:t>
            </a:r>
            <a:endParaRPr lang="en-US" dirty="0" smtClean="0"/>
          </a:p>
          <a:p>
            <a:pPr>
              <a:buAutoNum type="arabicPeriod" startAt="4"/>
            </a:pPr>
            <a:r>
              <a:rPr lang="en-US" dirty="0"/>
              <a:t>Roy-Floyd    -    </a:t>
            </a:r>
            <a:r>
              <a:rPr lang="en-US" dirty="0" smtClean="0">
                <a:hlinkClick r:id="rId6"/>
              </a:rPr>
              <a:t>http://www.infoarena.ro/problema/royfloyd</a:t>
            </a:r>
            <a:endParaRPr lang="en-US" dirty="0" smtClean="0"/>
          </a:p>
          <a:p>
            <a:r>
              <a:rPr lang="en-US" dirty="0" smtClean="0"/>
              <a:t>6.	Minimum spanning trees	-    </a:t>
            </a:r>
            <a:r>
              <a:rPr lang="en-US" dirty="0" smtClean="0">
                <a:hlinkClick r:id="rId7"/>
              </a:rPr>
              <a:t>http://www.infoarena.ro/problema/apm</a:t>
            </a:r>
            <a:endParaRPr lang="en-US" dirty="0" smtClean="0"/>
          </a:p>
          <a:p>
            <a:pPr>
              <a:buAutoNum type="arabicPeriod" startAt="7"/>
            </a:pPr>
            <a:r>
              <a:rPr lang="en-US" dirty="0" smtClean="0"/>
              <a:t>Topological sort    -    </a:t>
            </a:r>
            <a:r>
              <a:rPr lang="en-US" dirty="0" smtClean="0">
                <a:hlinkClick r:id="rId8"/>
              </a:rPr>
              <a:t>http://www.infoarena.ro/problema/sortaret</a:t>
            </a:r>
            <a:endParaRPr lang="en-US" dirty="0" smtClean="0"/>
          </a:p>
          <a:p>
            <a:pPr>
              <a:buAutoNum type="arabicPeriod" startAt="7"/>
            </a:pPr>
            <a:r>
              <a:rPr lang="en-US" dirty="0" smtClean="0"/>
              <a:t>…</a:t>
            </a:r>
          </a:p>
          <a:p>
            <a:pPr>
              <a:buAutoNum type="arabicPeriod" startAt="7"/>
            </a:pPr>
            <a:r>
              <a:rPr lang="en-US" dirty="0" smtClean="0"/>
              <a:t>…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sample graph problems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1800" u="sng" dirty="0" smtClean="0"/>
              <a:t>B. Problems that reduce to canonical problems </a:t>
            </a:r>
          </a:p>
          <a:p>
            <a:pPr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www.infoarena.ro/problema/alee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>
                <a:hlinkClick r:id="rId3"/>
              </a:rPr>
              <a:t>http://www.infoarena.ro/problema/autobuze</a:t>
            </a:r>
            <a:endParaRPr lang="en-US" dirty="0"/>
          </a:p>
          <a:p>
            <a:pPr>
              <a:buAutoNum type="arabicPeriod"/>
            </a:pPr>
            <a:r>
              <a:rPr lang="en-US" dirty="0" smtClean="0">
                <a:hlinkClick r:id="rId4"/>
              </a:rPr>
              <a:t>http://www.infoarena.ro/problema/catun</a:t>
            </a:r>
            <a:endParaRPr lang="en-US" dirty="0" smtClean="0"/>
          </a:p>
          <a:p>
            <a:pPr>
              <a:buFont typeface="Arial" pitchFamily="34" charset="0"/>
              <a:buAutoNum type="arabicPeriod"/>
            </a:pPr>
            <a:r>
              <a:rPr lang="en-US" dirty="0" smtClean="0">
                <a:hlinkClick r:id="rId5"/>
              </a:rPr>
              <a:t>http://www.infoarena.ro/problema/fof</a:t>
            </a:r>
            <a:endParaRPr lang="en-US" dirty="0"/>
          </a:p>
          <a:p>
            <a:pPr>
              <a:buFont typeface="Arial" pitchFamily="34" charset="0"/>
              <a:buAutoNum type="arabicPeriod"/>
            </a:pPr>
            <a:r>
              <a:rPr lang="en-US" dirty="0" smtClean="0">
                <a:hlinkClick r:id="rId6"/>
              </a:rPr>
              <a:t>http://www.infoarena.ro/problema/rfinv</a:t>
            </a:r>
            <a:endParaRPr lang="en-US" dirty="0" smtClean="0"/>
          </a:p>
          <a:p>
            <a:pPr>
              <a:buFont typeface="Arial" pitchFamily="34" charset="0"/>
              <a:buAutoNum type="arabicPeriod"/>
            </a:pPr>
            <a:r>
              <a:rPr lang="en-US" dirty="0" smtClean="0">
                <a:hlinkClick r:id="rId7"/>
              </a:rPr>
              <a:t>http://www.infoarena.ro/problema/srevni</a:t>
            </a: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155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Turcu Gabriel </vt:lpstr>
      <vt:lpstr>Part 1: Theoretical Aspects</vt:lpstr>
      <vt:lpstr>Part 1: Theoretical Aspects (cont.)</vt:lpstr>
      <vt:lpstr>Part 1: Theoretical Aspects (cont.)</vt:lpstr>
      <vt:lpstr>Part 2: sample graph problems</vt:lpstr>
      <vt:lpstr>Part 2: sample graph problems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Turcu Gabriel </dc:title>
  <dc:creator>Mickey</dc:creator>
  <cp:lastModifiedBy>Mickey</cp:lastModifiedBy>
  <cp:revision>65</cp:revision>
  <dcterms:created xsi:type="dcterms:W3CDTF">2016-11-06T13:11:56Z</dcterms:created>
  <dcterms:modified xsi:type="dcterms:W3CDTF">2017-03-04T15:56:36Z</dcterms:modified>
</cp:coreProperties>
</file>