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File Systems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How to manage files?</a:t>
            </a:r>
          </a:p>
          <a:p>
            <a:r>
              <a:rPr lang="en-US" altLang="en-US" smtClean="0"/>
              <a:t>How to ensure file uniqueness?</a:t>
            </a:r>
          </a:p>
          <a:p>
            <a:r>
              <a:rPr lang="en-US" altLang="en-US" smtClean="0"/>
              <a:t>Folders (directories)</a:t>
            </a:r>
          </a:p>
          <a:p>
            <a:r>
              <a:rPr lang="en-US" altLang="en-US" smtClean="0"/>
              <a:t>Naming conflicts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F3438-BDAC-42E8-9D1A-487AEB16064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648200" y="3733800"/>
            <a:ext cx="3657600" cy="1981200"/>
            <a:chOff x="2286000" y="4267200"/>
            <a:chExt cx="2895600" cy="1524000"/>
          </a:xfrm>
        </p:grpSpPr>
        <p:sp>
          <p:nvSpPr>
            <p:cNvPr id="6151" name="Rectangle 4"/>
            <p:cNvSpPr>
              <a:spLocks noChangeArrowheads="1"/>
            </p:cNvSpPr>
            <p:nvPr/>
          </p:nvSpPr>
          <p:spPr bwMode="auto">
            <a:xfrm>
              <a:off x="2667000" y="4267200"/>
              <a:ext cx="2057400" cy="503238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2000" b="1">
                  <a:latin typeface="Comic Sans MS" pitchFamily="66" charset="0"/>
                </a:rPr>
                <a:t>Root Directory</a:t>
              </a:r>
            </a:p>
          </p:txBody>
        </p:sp>
        <p:sp>
          <p:nvSpPr>
            <p:cNvPr id="6152" name="Oval 5"/>
            <p:cNvSpPr>
              <a:spLocks noChangeArrowheads="1"/>
            </p:cNvSpPr>
            <p:nvPr/>
          </p:nvSpPr>
          <p:spPr bwMode="auto">
            <a:xfrm>
              <a:off x="3886200" y="5410200"/>
              <a:ext cx="381000" cy="381000"/>
            </a:xfrm>
            <a:prstGeom prst="ellips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2000" b="1">
                  <a:solidFill>
                    <a:srgbClr val="0000FF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6153" name="Oval 6"/>
            <p:cNvSpPr>
              <a:spLocks noChangeArrowheads="1"/>
            </p:cNvSpPr>
            <p:nvPr/>
          </p:nvSpPr>
          <p:spPr bwMode="auto">
            <a:xfrm>
              <a:off x="4800600" y="5410200"/>
              <a:ext cx="381000" cy="381000"/>
            </a:xfrm>
            <a:prstGeom prst="ellips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2000" b="1">
                  <a:solidFill>
                    <a:srgbClr val="0000FF"/>
                  </a:solidFill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6154" name="AutoShape 7"/>
            <p:cNvCxnSpPr>
              <a:cxnSpLocks noChangeShapeType="1"/>
              <a:stCxn id="6151" idx="2"/>
              <a:endCxn id="6152" idx="0"/>
            </p:cNvCxnSpPr>
            <p:nvPr/>
          </p:nvCxnSpPr>
          <p:spPr bwMode="auto">
            <a:xfrm>
              <a:off x="3695700" y="4784725"/>
              <a:ext cx="381000" cy="611188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55" name="AutoShape 8"/>
            <p:cNvCxnSpPr>
              <a:cxnSpLocks noChangeShapeType="1"/>
              <a:stCxn id="6151" idx="2"/>
              <a:endCxn id="6153" idx="0"/>
            </p:cNvCxnSpPr>
            <p:nvPr/>
          </p:nvCxnSpPr>
          <p:spPr bwMode="auto">
            <a:xfrm>
              <a:off x="3695700" y="4784725"/>
              <a:ext cx="1295400" cy="611188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156" name="Oval 9"/>
            <p:cNvSpPr>
              <a:spLocks noChangeArrowheads="1"/>
            </p:cNvSpPr>
            <p:nvPr/>
          </p:nvSpPr>
          <p:spPr bwMode="auto">
            <a:xfrm>
              <a:off x="2286000" y="5410200"/>
              <a:ext cx="381000" cy="381000"/>
            </a:xfrm>
            <a:prstGeom prst="ellips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2000" b="1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6157" name="Oval 10"/>
            <p:cNvSpPr>
              <a:spLocks noChangeArrowheads="1"/>
            </p:cNvSpPr>
            <p:nvPr/>
          </p:nvSpPr>
          <p:spPr bwMode="auto">
            <a:xfrm>
              <a:off x="3124200" y="5410200"/>
              <a:ext cx="381000" cy="381000"/>
            </a:xfrm>
            <a:prstGeom prst="ellips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2000" b="1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6158" name="AutoShape 11"/>
            <p:cNvCxnSpPr>
              <a:cxnSpLocks noChangeShapeType="1"/>
              <a:stCxn id="6151" idx="2"/>
              <a:endCxn id="6156" idx="0"/>
            </p:cNvCxnSpPr>
            <p:nvPr/>
          </p:nvCxnSpPr>
          <p:spPr bwMode="auto">
            <a:xfrm flipH="1">
              <a:off x="2476500" y="4784725"/>
              <a:ext cx="1219200" cy="611188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59" name="AutoShape 12"/>
            <p:cNvCxnSpPr>
              <a:cxnSpLocks noChangeShapeType="1"/>
              <a:stCxn id="6151" idx="2"/>
              <a:endCxn id="6157" idx="0"/>
            </p:cNvCxnSpPr>
            <p:nvPr/>
          </p:nvCxnSpPr>
          <p:spPr bwMode="auto">
            <a:xfrm flipH="1">
              <a:off x="3314700" y="4784725"/>
              <a:ext cx="381000" cy="611188"/>
            </a:xfrm>
            <a:prstGeom prst="straightConnector1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16" name="Straight Arrow Connector 15"/>
          <p:cNvCxnSpPr/>
          <p:nvPr/>
        </p:nvCxnSpPr>
        <p:spPr>
          <a:xfrm>
            <a:off x="2895600" y="4060825"/>
            <a:ext cx="1993900" cy="511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Multi-level Directory System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Every user has a directory</a:t>
            </a:r>
          </a:p>
          <a:p>
            <a:r>
              <a:rPr lang="en-US" altLang="en-US" smtClean="0"/>
              <a:t>Name conflicts resolved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FF58F-5541-41EC-985A-058EE031577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4267200" y="2971800"/>
            <a:ext cx="2057400" cy="503238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Root Directory</a:t>
            </a:r>
          </a:p>
        </p:txBody>
      </p:sp>
      <p:cxnSp>
        <p:nvCxnSpPr>
          <p:cNvPr id="11270" name="AutoShape 5"/>
          <p:cNvCxnSpPr>
            <a:cxnSpLocks noChangeShapeType="1"/>
            <a:stCxn id="11269" idx="2"/>
            <a:endCxn id="11288" idx="0"/>
          </p:cNvCxnSpPr>
          <p:nvPr/>
        </p:nvCxnSpPr>
        <p:spPr bwMode="auto">
          <a:xfrm>
            <a:off x="5295900" y="3489325"/>
            <a:ext cx="1143000" cy="8397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1271" name="AutoShape 6"/>
          <p:cNvCxnSpPr>
            <a:cxnSpLocks noChangeShapeType="1"/>
            <a:stCxn id="11269" idx="2"/>
            <a:endCxn id="11295" idx="0"/>
          </p:cNvCxnSpPr>
          <p:nvPr/>
        </p:nvCxnSpPr>
        <p:spPr bwMode="auto">
          <a:xfrm>
            <a:off x="5295900" y="3489325"/>
            <a:ext cx="2743200" cy="8397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1272" name="AutoShape 7"/>
          <p:cNvCxnSpPr>
            <a:cxnSpLocks noChangeShapeType="1"/>
            <a:stCxn id="11269" idx="2"/>
            <a:endCxn id="11274" idx="0"/>
          </p:cNvCxnSpPr>
          <p:nvPr/>
        </p:nvCxnSpPr>
        <p:spPr bwMode="auto">
          <a:xfrm flipH="1">
            <a:off x="1638300" y="3489325"/>
            <a:ext cx="3657600" cy="8397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1273" name="AutoShape 8"/>
          <p:cNvCxnSpPr>
            <a:cxnSpLocks noChangeShapeType="1"/>
            <a:stCxn id="11269" idx="2"/>
            <a:endCxn id="11281" idx="0"/>
          </p:cNvCxnSpPr>
          <p:nvPr/>
        </p:nvCxnSpPr>
        <p:spPr bwMode="auto">
          <a:xfrm flipH="1">
            <a:off x="4267200" y="3475038"/>
            <a:ext cx="1028700" cy="868362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1143000" y="4343400"/>
            <a:ext cx="990600" cy="427038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harry</a:t>
            </a:r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2209800" y="54102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c</a:t>
            </a:r>
          </a:p>
        </p:txBody>
      </p:sp>
      <p:cxnSp>
        <p:nvCxnSpPr>
          <p:cNvPr id="11276" name="AutoShape 11"/>
          <p:cNvCxnSpPr>
            <a:cxnSpLocks noChangeShapeType="1"/>
            <a:stCxn id="11274" idx="2"/>
            <a:endCxn id="11275" idx="0"/>
          </p:cNvCxnSpPr>
          <p:nvPr/>
        </p:nvCxnSpPr>
        <p:spPr bwMode="auto">
          <a:xfrm>
            <a:off x="1638300" y="4784725"/>
            <a:ext cx="762000" cy="6111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11277" name="Oval 12"/>
          <p:cNvSpPr>
            <a:spLocks noChangeArrowheads="1"/>
          </p:cNvSpPr>
          <p:nvPr/>
        </p:nvSpPr>
        <p:spPr bwMode="auto">
          <a:xfrm>
            <a:off x="609600" y="54102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1278" name="Oval 13"/>
          <p:cNvSpPr>
            <a:spLocks noChangeArrowheads="1"/>
          </p:cNvSpPr>
          <p:nvPr/>
        </p:nvSpPr>
        <p:spPr bwMode="auto">
          <a:xfrm>
            <a:off x="1371600" y="54102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cxnSp>
        <p:nvCxnSpPr>
          <p:cNvPr id="11279" name="AutoShape 14"/>
          <p:cNvCxnSpPr>
            <a:cxnSpLocks noChangeShapeType="1"/>
            <a:stCxn id="11274" idx="2"/>
            <a:endCxn id="11277" idx="0"/>
          </p:cNvCxnSpPr>
          <p:nvPr/>
        </p:nvCxnSpPr>
        <p:spPr bwMode="auto">
          <a:xfrm flipH="1">
            <a:off x="800100" y="4784725"/>
            <a:ext cx="838200" cy="6111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1280" name="AutoShape 15"/>
          <p:cNvCxnSpPr>
            <a:cxnSpLocks noChangeShapeType="1"/>
            <a:stCxn id="11274" idx="2"/>
            <a:endCxn id="11278" idx="0"/>
          </p:cNvCxnSpPr>
          <p:nvPr/>
        </p:nvCxnSpPr>
        <p:spPr bwMode="auto">
          <a:xfrm flipH="1">
            <a:off x="1562100" y="4784725"/>
            <a:ext cx="76200" cy="6111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11281" name="Rectangle 16"/>
          <p:cNvSpPr>
            <a:spLocks noChangeArrowheads="1"/>
          </p:cNvSpPr>
          <p:nvPr/>
        </p:nvSpPr>
        <p:spPr bwMode="auto">
          <a:xfrm>
            <a:off x="3657600" y="4343400"/>
            <a:ext cx="1219200" cy="427038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ec2-user</a:t>
            </a:r>
          </a:p>
        </p:txBody>
      </p:sp>
      <p:sp>
        <p:nvSpPr>
          <p:cNvPr id="11282" name="Oval 17"/>
          <p:cNvSpPr>
            <a:spLocks noChangeArrowheads="1"/>
          </p:cNvSpPr>
          <p:nvPr/>
        </p:nvSpPr>
        <p:spPr bwMode="auto">
          <a:xfrm>
            <a:off x="4495800" y="54102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c</a:t>
            </a:r>
          </a:p>
        </p:txBody>
      </p:sp>
      <p:cxnSp>
        <p:nvCxnSpPr>
          <p:cNvPr id="11283" name="AutoShape 18"/>
          <p:cNvCxnSpPr>
            <a:cxnSpLocks noChangeShapeType="1"/>
            <a:stCxn id="11281" idx="2"/>
            <a:endCxn id="11282" idx="0"/>
          </p:cNvCxnSpPr>
          <p:nvPr/>
        </p:nvCxnSpPr>
        <p:spPr bwMode="auto">
          <a:xfrm>
            <a:off x="4267200" y="4770438"/>
            <a:ext cx="419100" cy="639762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11284" name="Oval 19"/>
          <p:cNvSpPr>
            <a:spLocks noChangeArrowheads="1"/>
          </p:cNvSpPr>
          <p:nvPr/>
        </p:nvSpPr>
        <p:spPr bwMode="auto">
          <a:xfrm>
            <a:off x="2895600" y="54102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d</a:t>
            </a:r>
          </a:p>
        </p:txBody>
      </p:sp>
      <p:sp>
        <p:nvSpPr>
          <p:cNvPr id="11285" name="Oval 20"/>
          <p:cNvSpPr>
            <a:spLocks noChangeArrowheads="1"/>
          </p:cNvSpPr>
          <p:nvPr/>
        </p:nvSpPr>
        <p:spPr bwMode="auto">
          <a:xfrm>
            <a:off x="3657600" y="54102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</p:txBody>
      </p:sp>
      <p:cxnSp>
        <p:nvCxnSpPr>
          <p:cNvPr id="11286" name="AutoShape 21"/>
          <p:cNvCxnSpPr>
            <a:cxnSpLocks noChangeShapeType="1"/>
            <a:stCxn id="11281" idx="2"/>
            <a:endCxn id="11284" idx="0"/>
          </p:cNvCxnSpPr>
          <p:nvPr/>
        </p:nvCxnSpPr>
        <p:spPr bwMode="auto">
          <a:xfrm flipH="1">
            <a:off x="3086100" y="4770438"/>
            <a:ext cx="1181100" cy="639762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1287" name="AutoShape 22"/>
          <p:cNvCxnSpPr>
            <a:cxnSpLocks noChangeShapeType="1"/>
            <a:stCxn id="11281" idx="2"/>
            <a:endCxn id="11285" idx="0"/>
          </p:cNvCxnSpPr>
          <p:nvPr/>
        </p:nvCxnSpPr>
        <p:spPr bwMode="auto">
          <a:xfrm flipH="1">
            <a:off x="3848100" y="4770438"/>
            <a:ext cx="419100" cy="639762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11288" name="Rectangle 23"/>
          <p:cNvSpPr>
            <a:spLocks noChangeArrowheads="1"/>
          </p:cNvSpPr>
          <p:nvPr/>
        </p:nvSpPr>
        <p:spPr bwMode="auto">
          <a:xfrm>
            <a:off x="5943600" y="4343400"/>
            <a:ext cx="990600" cy="427038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todd</a:t>
            </a:r>
          </a:p>
        </p:txBody>
      </p:sp>
      <p:sp>
        <p:nvSpPr>
          <p:cNvPr id="11289" name="Oval 24"/>
          <p:cNvSpPr>
            <a:spLocks noChangeArrowheads="1"/>
          </p:cNvSpPr>
          <p:nvPr/>
        </p:nvSpPr>
        <p:spPr bwMode="auto">
          <a:xfrm>
            <a:off x="6705600" y="54102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d</a:t>
            </a:r>
          </a:p>
        </p:txBody>
      </p:sp>
      <p:cxnSp>
        <p:nvCxnSpPr>
          <p:cNvPr id="11290" name="AutoShape 25"/>
          <p:cNvCxnSpPr>
            <a:cxnSpLocks noChangeShapeType="1"/>
            <a:stCxn id="11288" idx="2"/>
            <a:endCxn id="11289" idx="0"/>
          </p:cNvCxnSpPr>
          <p:nvPr/>
        </p:nvCxnSpPr>
        <p:spPr bwMode="auto">
          <a:xfrm>
            <a:off x="6438900" y="4784725"/>
            <a:ext cx="457200" cy="6111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11291" name="Oval 26"/>
          <p:cNvSpPr>
            <a:spLocks noChangeArrowheads="1"/>
          </p:cNvSpPr>
          <p:nvPr/>
        </p:nvSpPr>
        <p:spPr bwMode="auto">
          <a:xfrm>
            <a:off x="5105400" y="54102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g</a:t>
            </a:r>
          </a:p>
        </p:txBody>
      </p:sp>
      <p:sp>
        <p:nvSpPr>
          <p:cNvPr id="11292" name="Oval 27"/>
          <p:cNvSpPr>
            <a:spLocks noChangeArrowheads="1"/>
          </p:cNvSpPr>
          <p:nvPr/>
        </p:nvSpPr>
        <p:spPr bwMode="auto">
          <a:xfrm>
            <a:off x="5867400" y="54102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cxnSp>
        <p:nvCxnSpPr>
          <p:cNvPr id="11293" name="AutoShape 28"/>
          <p:cNvCxnSpPr>
            <a:cxnSpLocks noChangeShapeType="1"/>
            <a:stCxn id="11281" idx="2"/>
            <a:endCxn id="11291" idx="0"/>
          </p:cNvCxnSpPr>
          <p:nvPr/>
        </p:nvCxnSpPr>
        <p:spPr bwMode="auto">
          <a:xfrm>
            <a:off x="4267200" y="4770438"/>
            <a:ext cx="1028700" cy="639762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1294" name="AutoShape 29"/>
          <p:cNvCxnSpPr>
            <a:cxnSpLocks noChangeShapeType="1"/>
            <a:stCxn id="11288" idx="2"/>
            <a:endCxn id="11292" idx="0"/>
          </p:cNvCxnSpPr>
          <p:nvPr/>
        </p:nvCxnSpPr>
        <p:spPr bwMode="auto">
          <a:xfrm flipH="1">
            <a:off x="6057900" y="4784725"/>
            <a:ext cx="381000" cy="6111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11295" name="Rectangle 30"/>
          <p:cNvSpPr>
            <a:spLocks noChangeArrowheads="1"/>
          </p:cNvSpPr>
          <p:nvPr/>
        </p:nvSpPr>
        <p:spPr bwMode="auto">
          <a:xfrm>
            <a:off x="7543800" y="4343400"/>
            <a:ext cx="990600" cy="427038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micah</a:t>
            </a:r>
          </a:p>
        </p:txBody>
      </p:sp>
      <p:sp>
        <p:nvSpPr>
          <p:cNvPr id="11296" name="Oval 31"/>
          <p:cNvSpPr>
            <a:spLocks noChangeArrowheads="1"/>
          </p:cNvSpPr>
          <p:nvPr/>
        </p:nvSpPr>
        <p:spPr bwMode="auto">
          <a:xfrm>
            <a:off x="8305800" y="54102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e</a:t>
            </a:r>
          </a:p>
        </p:txBody>
      </p:sp>
      <p:cxnSp>
        <p:nvCxnSpPr>
          <p:cNvPr id="11297" name="AutoShape 32"/>
          <p:cNvCxnSpPr>
            <a:cxnSpLocks noChangeShapeType="1"/>
            <a:stCxn id="11295" idx="2"/>
            <a:endCxn id="11296" idx="0"/>
          </p:cNvCxnSpPr>
          <p:nvPr/>
        </p:nvCxnSpPr>
        <p:spPr bwMode="auto">
          <a:xfrm>
            <a:off x="8039100" y="4784725"/>
            <a:ext cx="457200" cy="6111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11298" name="Oval 33"/>
          <p:cNvSpPr>
            <a:spLocks noChangeArrowheads="1"/>
          </p:cNvSpPr>
          <p:nvPr/>
        </p:nvSpPr>
        <p:spPr bwMode="auto">
          <a:xfrm>
            <a:off x="7467600" y="54102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cxnSp>
        <p:nvCxnSpPr>
          <p:cNvPr id="11299" name="AutoShape 34"/>
          <p:cNvCxnSpPr>
            <a:cxnSpLocks noChangeShapeType="1"/>
            <a:stCxn id="11295" idx="2"/>
            <a:endCxn id="11298" idx="0"/>
          </p:cNvCxnSpPr>
          <p:nvPr/>
        </p:nvCxnSpPr>
        <p:spPr bwMode="auto">
          <a:xfrm flipH="1">
            <a:off x="7658100" y="4784725"/>
            <a:ext cx="381000" cy="611188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Directory System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tree of directories</a:t>
            </a:r>
          </a:p>
          <a:p>
            <a:r>
              <a:rPr lang="en-US" altLang="en-US" smtClean="0"/>
              <a:t>Nodes = directories</a:t>
            </a:r>
          </a:p>
          <a:p>
            <a:r>
              <a:rPr lang="en-US" altLang="en-US" smtClean="0"/>
              <a:t>Leaves =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DF8C6-2799-4685-A2FC-01FC4D65C09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5791200" y="1981200"/>
            <a:ext cx="381000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/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5715000" y="3886200"/>
            <a:ext cx="381000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E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4343400" y="3886200"/>
            <a:ext cx="381000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D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7086600" y="2971800"/>
            <a:ext cx="914400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home</a:t>
            </a: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4914900" y="2971800"/>
            <a:ext cx="647700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tmp</a:t>
            </a: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3352800" y="2971800"/>
            <a:ext cx="647700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bin</a:t>
            </a:r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6324600" y="3886200"/>
            <a:ext cx="1219200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ec2-user</a:t>
            </a:r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5867400" y="4953000"/>
            <a:ext cx="381000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G</a:t>
            </a:r>
          </a:p>
        </p:txBody>
      </p:sp>
      <p:sp>
        <p:nvSpPr>
          <p:cNvPr id="12301" name="Rectangle 12"/>
          <p:cNvSpPr>
            <a:spLocks noChangeArrowheads="1"/>
          </p:cNvSpPr>
          <p:nvPr/>
        </p:nvSpPr>
        <p:spPr bwMode="auto">
          <a:xfrm>
            <a:off x="6762750" y="4953000"/>
            <a:ext cx="1619250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hadoop-…</a:t>
            </a:r>
          </a:p>
        </p:txBody>
      </p:sp>
      <p:sp>
        <p:nvSpPr>
          <p:cNvPr id="12302" name="Oval 13"/>
          <p:cNvSpPr>
            <a:spLocks noChangeArrowheads="1"/>
          </p:cNvSpPr>
          <p:nvPr/>
        </p:nvSpPr>
        <p:spPr bwMode="auto">
          <a:xfrm>
            <a:off x="3505200" y="38862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i</a:t>
            </a:r>
          </a:p>
        </p:txBody>
      </p:sp>
      <p:sp>
        <p:nvSpPr>
          <p:cNvPr id="12303" name="Oval 14"/>
          <p:cNvSpPr>
            <a:spLocks noChangeArrowheads="1"/>
          </p:cNvSpPr>
          <p:nvPr/>
        </p:nvSpPr>
        <p:spPr bwMode="auto">
          <a:xfrm>
            <a:off x="5029200" y="38862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j</a:t>
            </a:r>
          </a:p>
        </p:txBody>
      </p:sp>
      <p:sp>
        <p:nvSpPr>
          <p:cNvPr id="12304" name="Oval 15"/>
          <p:cNvSpPr>
            <a:spLocks noChangeArrowheads="1"/>
          </p:cNvSpPr>
          <p:nvPr/>
        </p:nvSpPr>
        <p:spPr bwMode="auto">
          <a:xfrm>
            <a:off x="3810000" y="48006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m</a:t>
            </a:r>
          </a:p>
        </p:txBody>
      </p:sp>
      <p:sp>
        <p:nvSpPr>
          <p:cNvPr id="12305" name="Oval 16"/>
          <p:cNvSpPr>
            <a:spLocks noChangeArrowheads="1"/>
          </p:cNvSpPr>
          <p:nvPr/>
        </p:nvSpPr>
        <p:spPr bwMode="auto">
          <a:xfrm>
            <a:off x="4724400" y="48006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</p:txBody>
      </p:sp>
      <p:sp>
        <p:nvSpPr>
          <p:cNvPr id="12306" name="Oval 17"/>
          <p:cNvSpPr>
            <a:spLocks noChangeArrowheads="1"/>
          </p:cNvSpPr>
          <p:nvPr/>
        </p:nvSpPr>
        <p:spPr bwMode="auto">
          <a:xfrm>
            <a:off x="5878513" y="5878513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o</a:t>
            </a:r>
          </a:p>
        </p:txBody>
      </p:sp>
      <p:sp>
        <p:nvSpPr>
          <p:cNvPr id="12307" name="Oval 20"/>
          <p:cNvSpPr>
            <a:spLocks noChangeArrowheads="1"/>
          </p:cNvSpPr>
          <p:nvPr/>
        </p:nvSpPr>
        <p:spPr bwMode="auto">
          <a:xfrm>
            <a:off x="7010400" y="58674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</p:txBody>
      </p:sp>
      <p:sp>
        <p:nvSpPr>
          <p:cNvPr id="12308" name="Oval 21"/>
          <p:cNvSpPr>
            <a:spLocks noChangeArrowheads="1"/>
          </p:cNvSpPr>
          <p:nvPr/>
        </p:nvSpPr>
        <p:spPr bwMode="auto">
          <a:xfrm>
            <a:off x="7848600" y="58674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q</a:t>
            </a:r>
          </a:p>
        </p:txBody>
      </p:sp>
      <p:cxnSp>
        <p:nvCxnSpPr>
          <p:cNvPr id="12309" name="AutoShape 22"/>
          <p:cNvCxnSpPr>
            <a:cxnSpLocks noChangeShapeType="1"/>
            <a:stCxn id="12293" idx="2"/>
            <a:endCxn id="12298" idx="0"/>
          </p:cNvCxnSpPr>
          <p:nvPr/>
        </p:nvCxnSpPr>
        <p:spPr bwMode="auto">
          <a:xfrm flipH="1">
            <a:off x="3676650" y="2362200"/>
            <a:ext cx="2305050" cy="6096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2310" name="AutoShape 23"/>
          <p:cNvCxnSpPr>
            <a:cxnSpLocks noChangeShapeType="1"/>
            <a:stCxn id="12293" idx="2"/>
            <a:endCxn id="12297" idx="0"/>
          </p:cNvCxnSpPr>
          <p:nvPr/>
        </p:nvCxnSpPr>
        <p:spPr bwMode="auto">
          <a:xfrm flipH="1">
            <a:off x="5238750" y="2362200"/>
            <a:ext cx="742950" cy="6096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2311" name="AutoShape 24"/>
          <p:cNvCxnSpPr>
            <a:cxnSpLocks noChangeShapeType="1"/>
            <a:stCxn id="12293" idx="2"/>
            <a:endCxn id="12296" idx="0"/>
          </p:cNvCxnSpPr>
          <p:nvPr/>
        </p:nvCxnSpPr>
        <p:spPr bwMode="auto">
          <a:xfrm>
            <a:off x="5981700" y="2362200"/>
            <a:ext cx="1562100" cy="6096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2312" name="AutoShape 25"/>
          <p:cNvCxnSpPr>
            <a:cxnSpLocks noChangeShapeType="1"/>
            <a:stCxn id="12298" idx="2"/>
            <a:endCxn id="12302" idx="0"/>
          </p:cNvCxnSpPr>
          <p:nvPr/>
        </p:nvCxnSpPr>
        <p:spPr bwMode="auto">
          <a:xfrm>
            <a:off x="3676650" y="3352800"/>
            <a:ext cx="19050" cy="5334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2313" name="AutoShape 26"/>
          <p:cNvCxnSpPr>
            <a:cxnSpLocks noChangeShapeType="1"/>
            <a:stCxn id="12297" idx="2"/>
            <a:endCxn id="12295" idx="0"/>
          </p:cNvCxnSpPr>
          <p:nvPr/>
        </p:nvCxnSpPr>
        <p:spPr bwMode="auto">
          <a:xfrm flipH="1">
            <a:off x="4533900" y="3352800"/>
            <a:ext cx="704850" cy="5334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2314" name="AutoShape 27"/>
          <p:cNvCxnSpPr>
            <a:cxnSpLocks noChangeShapeType="1"/>
            <a:stCxn id="12297" idx="2"/>
            <a:endCxn id="12303" idx="0"/>
          </p:cNvCxnSpPr>
          <p:nvPr/>
        </p:nvCxnSpPr>
        <p:spPr bwMode="auto">
          <a:xfrm flipH="1">
            <a:off x="5219700" y="3352800"/>
            <a:ext cx="19050" cy="5334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2315" name="AutoShape 28"/>
          <p:cNvCxnSpPr>
            <a:cxnSpLocks noChangeShapeType="1"/>
            <a:stCxn id="12297" idx="2"/>
            <a:endCxn id="12294" idx="0"/>
          </p:cNvCxnSpPr>
          <p:nvPr/>
        </p:nvCxnSpPr>
        <p:spPr bwMode="auto">
          <a:xfrm>
            <a:off x="5238750" y="3352800"/>
            <a:ext cx="666750" cy="5334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2316" name="AutoShape 29"/>
          <p:cNvCxnSpPr>
            <a:cxnSpLocks noChangeShapeType="1"/>
            <a:stCxn id="12296" idx="2"/>
            <a:endCxn id="12299" idx="0"/>
          </p:cNvCxnSpPr>
          <p:nvPr/>
        </p:nvCxnSpPr>
        <p:spPr bwMode="auto">
          <a:xfrm flipH="1">
            <a:off x="6934200" y="3352800"/>
            <a:ext cx="609600" cy="5334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2317" name="AutoShape 32"/>
          <p:cNvCxnSpPr>
            <a:cxnSpLocks noChangeShapeType="1"/>
            <a:stCxn id="12295" idx="2"/>
            <a:endCxn id="12304" idx="0"/>
          </p:cNvCxnSpPr>
          <p:nvPr/>
        </p:nvCxnSpPr>
        <p:spPr bwMode="auto">
          <a:xfrm flipH="1">
            <a:off x="4000500" y="4281488"/>
            <a:ext cx="533400" cy="504825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2318" name="AutoShape 33"/>
          <p:cNvCxnSpPr>
            <a:cxnSpLocks noChangeShapeType="1"/>
            <a:stCxn id="12295" idx="2"/>
            <a:endCxn id="12305" idx="0"/>
          </p:cNvCxnSpPr>
          <p:nvPr/>
        </p:nvCxnSpPr>
        <p:spPr bwMode="auto">
          <a:xfrm>
            <a:off x="4533900" y="4281488"/>
            <a:ext cx="381000" cy="504825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2319" name="AutoShape 34"/>
          <p:cNvCxnSpPr>
            <a:cxnSpLocks noChangeShapeType="1"/>
            <a:stCxn id="12299" idx="2"/>
            <a:endCxn id="12300" idx="0"/>
          </p:cNvCxnSpPr>
          <p:nvPr/>
        </p:nvCxnSpPr>
        <p:spPr bwMode="auto">
          <a:xfrm flipH="1">
            <a:off x="6057900" y="4267200"/>
            <a:ext cx="876300" cy="6858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2320" name="AutoShape 35"/>
          <p:cNvCxnSpPr>
            <a:cxnSpLocks noChangeShapeType="1"/>
            <a:stCxn id="12299" idx="2"/>
            <a:endCxn id="12301" idx="0"/>
          </p:cNvCxnSpPr>
          <p:nvPr/>
        </p:nvCxnSpPr>
        <p:spPr bwMode="auto">
          <a:xfrm>
            <a:off x="6934200" y="4267200"/>
            <a:ext cx="638175" cy="6858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2321" name="AutoShape 36"/>
          <p:cNvCxnSpPr>
            <a:cxnSpLocks noChangeShapeType="1"/>
            <a:stCxn id="12300" idx="2"/>
            <a:endCxn id="12306" idx="0"/>
          </p:cNvCxnSpPr>
          <p:nvPr/>
        </p:nvCxnSpPr>
        <p:spPr bwMode="auto">
          <a:xfrm>
            <a:off x="6057900" y="5348288"/>
            <a:ext cx="11113" cy="515937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2322" name="AutoShape 37"/>
          <p:cNvCxnSpPr>
            <a:cxnSpLocks noChangeShapeType="1"/>
            <a:stCxn id="12301" idx="2"/>
            <a:endCxn id="12307" idx="0"/>
          </p:cNvCxnSpPr>
          <p:nvPr/>
        </p:nvCxnSpPr>
        <p:spPr bwMode="auto">
          <a:xfrm flipH="1">
            <a:off x="7200900" y="5334000"/>
            <a:ext cx="371475" cy="5334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2323" name="AutoShape 38"/>
          <p:cNvCxnSpPr>
            <a:cxnSpLocks noChangeShapeType="1"/>
            <a:stCxn id="12301" idx="2"/>
            <a:endCxn id="12308" idx="0"/>
          </p:cNvCxnSpPr>
          <p:nvPr/>
        </p:nvCxnSpPr>
        <p:spPr bwMode="auto">
          <a:xfrm>
            <a:off x="7572375" y="5334000"/>
            <a:ext cx="466725" cy="5334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12324" name="Rectangle 79"/>
          <p:cNvSpPr>
            <a:spLocks noChangeArrowheads="1"/>
          </p:cNvSpPr>
          <p:nvPr/>
        </p:nvSpPr>
        <p:spPr bwMode="auto">
          <a:xfrm>
            <a:off x="7772400" y="3886200"/>
            <a:ext cx="900113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alexr</a:t>
            </a:r>
          </a:p>
        </p:txBody>
      </p:sp>
      <p:cxnSp>
        <p:nvCxnSpPr>
          <p:cNvPr id="12325" name="AutoShape 29"/>
          <p:cNvCxnSpPr>
            <a:cxnSpLocks noChangeShapeType="1"/>
            <a:endCxn id="12324" idx="0"/>
          </p:cNvCxnSpPr>
          <p:nvPr/>
        </p:nvCxnSpPr>
        <p:spPr bwMode="auto">
          <a:xfrm>
            <a:off x="7543800" y="3352800"/>
            <a:ext cx="679450" cy="5334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89" name="AutoShape 41"/>
          <p:cNvSpPr>
            <a:spLocks noChangeArrowheads="1"/>
          </p:cNvSpPr>
          <p:nvPr/>
        </p:nvSpPr>
        <p:spPr bwMode="auto">
          <a:xfrm>
            <a:off x="7086600" y="1219200"/>
            <a:ext cx="1981200" cy="457200"/>
          </a:xfrm>
          <a:prstGeom prst="wedgeRoundRectCallout">
            <a:avLst>
              <a:gd name="adj1" fmla="val -92468"/>
              <a:gd name="adj2" fmla="val 165972"/>
              <a:gd name="adj3" fmla="val 16667"/>
            </a:avLst>
          </a:prstGeom>
          <a:solidFill>
            <a:schemeClr val="bg1"/>
          </a:solidFill>
          <a:ln w="1905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en-US" b="1" i="1">
                <a:solidFill>
                  <a:srgbClr val="990000"/>
                </a:solidFill>
                <a:latin typeface="Comic Sans MS" pitchFamily="66" charset="0"/>
              </a:rPr>
              <a:t>Root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Linux (vs Windows)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Root directory</a:t>
            </a:r>
          </a:p>
          <a:p>
            <a:pPr lvl="1"/>
            <a:r>
              <a:rPr lang="en-US" altLang="en-US" smtClean="0"/>
              <a:t>/   (think C:\)</a:t>
            </a:r>
          </a:p>
          <a:p>
            <a:r>
              <a:rPr lang="en-US" altLang="en-US" smtClean="0"/>
              <a:t>Relative and absolute path</a:t>
            </a:r>
          </a:p>
          <a:p>
            <a:pPr marL="742950" lvl="2" indent="-342900"/>
            <a:r>
              <a:rPr lang="en-US" altLang="en-US" sz="2800" smtClean="0"/>
              <a:t>/bin vs bin</a:t>
            </a:r>
          </a:p>
          <a:p>
            <a:r>
              <a:rPr lang="en-US" altLang="en-US" smtClean="0"/>
              <a:t>Shortcuts</a:t>
            </a:r>
          </a:p>
          <a:p>
            <a:pPr lvl="1"/>
            <a:r>
              <a:rPr lang="en-US" altLang="en-US" smtClean="0"/>
              <a:t>. means current directory</a:t>
            </a:r>
          </a:p>
          <a:p>
            <a:pPr lvl="1"/>
            <a:r>
              <a:rPr lang="en-US" altLang="en-US" smtClean="0"/>
              <a:t>.. means directory one level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88C40-4389-4AA1-8857-2DD9C27A43F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FS and HDFS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55E6AB-965D-451E-B4A0-4A20FB32696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676400" y="1981200"/>
            <a:ext cx="381000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/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600200" y="3886200"/>
            <a:ext cx="381000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E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28600" y="3886200"/>
            <a:ext cx="381000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D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971800" y="2971800"/>
            <a:ext cx="914400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home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800100" y="2971800"/>
            <a:ext cx="647700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tmp</a:t>
            </a: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2376488" y="3886200"/>
            <a:ext cx="1204912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ec2-user</a:t>
            </a:r>
          </a:p>
        </p:txBody>
      </p:sp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1600200" y="4953000"/>
            <a:ext cx="685800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hive</a:t>
            </a:r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2647950" y="4953000"/>
            <a:ext cx="1619250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hadoop-…</a:t>
            </a:r>
          </a:p>
        </p:txBody>
      </p:sp>
      <p:sp>
        <p:nvSpPr>
          <p:cNvPr id="14348" name="Oval 14"/>
          <p:cNvSpPr>
            <a:spLocks noChangeArrowheads="1"/>
          </p:cNvSpPr>
          <p:nvPr/>
        </p:nvSpPr>
        <p:spPr bwMode="auto">
          <a:xfrm>
            <a:off x="914400" y="38862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j</a:t>
            </a:r>
          </a:p>
        </p:txBody>
      </p:sp>
      <p:sp>
        <p:nvSpPr>
          <p:cNvPr id="14349" name="Oval 16"/>
          <p:cNvSpPr>
            <a:spLocks noChangeArrowheads="1"/>
          </p:cNvSpPr>
          <p:nvPr/>
        </p:nvSpPr>
        <p:spPr bwMode="auto">
          <a:xfrm>
            <a:off x="609600" y="48006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</p:txBody>
      </p:sp>
      <p:sp>
        <p:nvSpPr>
          <p:cNvPr id="14350" name="Oval 17"/>
          <p:cNvSpPr>
            <a:spLocks noChangeArrowheads="1"/>
          </p:cNvSpPr>
          <p:nvPr/>
        </p:nvSpPr>
        <p:spPr bwMode="auto">
          <a:xfrm>
            <a:off x="1763713" y="5878513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o</a:t>
            </a:r>
          </a:p>
        </p:txBody>
      </p:sp>
      <p:sp>
        <p:nvSpPr>
          <p:cNvPr id="14351" name="Oval 18"/>
          <p:cNvSpPr>
            <a:spLocks noChangeArrowheads="1"/>
          </p:cNvSpPr>
          <p:nvPr/>
        </p:nvSpPr>
        <p:spPr bwMode="auto">
          <a:xfrm>
            <a:off x="2895600" y="58674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</p:txBody>
      </p:sp>
      <p:cxnSp>
        <p:nvCxnSpPr>
          <p:cNvPr id="14352" name="AutoShape 23"/>
          <p:cNvCxnSpPr>
            <a:cxnSpLocks noChangeShapeType="1"/>
            <a:stCxn id="14340" idx="2"/>
            <a:endCxn id="14344" idx="0"/>
          </p:cNvCxnSpPr>
          <p:nvPr/>
        </p:nvCxnSpPr>
        <p:spPr bwMode="auto">
          <a:xfrm flipH="1">
            <a:off x="1123950" y="2362200"/>
            <a:ext cx="742950" cy="6096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4353" name="AutoShape 24"/>
          <p:cNvCxnSpPr>
            <a:cxnSpLocks noChangeShapeType="1"/>
            <a:stCxn id="14340" idx="2"/>
            <a:endCxn id="14343" idx="0"/>
          </p:cNvCxnSpPr>
          <p:nvPr/>
        </p:nvCxnSpPr>
        <p:spPr bwMode="auto">
          <a:xfrm>
            <a:off x="1866900" y="2362200"/>
            <a:ext cx="1562100" cy="6096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4354" name="AutoShape 26"/>
          <p:cNvCxnSpPr>
            <a:cxnSpLocks noChangeShapeType="1"/>
            <a:stCxn id="14344" idx="2"/>
            <a:endCxn id="14342" idx="0"/>
          </p:cNvCxnSpPr>
          <p:nvPr/>
        </p:nvCxnSpPr>
        <p:spPr bwMode="auto">
          <a:xfrm flipH="1">
            <a:off x="419100" y="3352800"/>
            <a:ext cx="704850" cy="5334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4355" name="AutoShape 27"/>
          <p:cNvCxnSpPr>
            <a:cxnSpLocks noChangeShapeType="1"/>
            <a:stCxn id="14344" idx="2"/>
            <a:endCxn id="14348" idx="0"/>
          </p:cNvCxnSpPr>
          <p:nvPr/>
        </p:nvCxnSpPr>
        <p:spPr bwMode="auto">
          <a:xfrm flipH="1">
            <a:off x="1104900" y="3352800"/>
            <a:ext cx="19050" cy="5334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4356" name="AutoShape 28"/>
          <p:cNvCxnSpPr>
            <a:cxnSpLocks noChangeShapeType="1"/>
            <a:stCxn id="14344" idx="2"/>
            <a:endCxn id="14341" idx="0"/>
          </p:cNvCxnSpPr>
          <p:nvPr/>
        </p:nvCxnSpPr>
        <p:spPr bwMode="auto">
          <a:xfrm>
            <a:off x="1123950" y="3352800"/>
            <a:ext cx="666750" cy="5334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4357" name="AutoShape 29"/>
          <p:cNvCxnSpPr>
            <a:cxnSpLocks noChangeShapeType="1"/>
            <a:stCxn id="14343" idx="2"/>
            <a:endCxn id="14345" idx="0"/>
          </p:cNvCxnSpPr>
          <p:nvPr/>
        </p:nvCxnSpPr>
        <p:spPr bwMode="auto">
          <a:xfrm flipH="1">
            <a:off x="2979738" y="3352800"/>
            <a:ext cx="449262" cy="5334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4358" name="AutoShape 33"/>
          <p:cNvCxnSpPr>
            <a:cxnSpLocks noChangeShapeType="1"/>
            <a:stCxn id="14342" idx="2"/>
            <a:endCxn id="14349" idx="0"/>
          </p:cNvCxnSpPr>
          <p:nvPr/>
        </p:nvCxnSpPr>
        <p:spPr bwMode="auto">
          <a:xfrm>
            <a:off x="419100" y="4281488"/>
            <a:ext cx="381000" cy="504825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4359" name="AutoShape 34"/>
          <p:cNvCxnSpPr>
            <a:cxnSpLocks noChangeShapeType="1"/>
            <a:stCxn id="14345" idx="2"/>
            <a:endCxn id="14346" idx="0"/>
          </p:cNvCxnSpPr>
          <p:nvPr/>
        </p:nvCxnSpPr>
        <p:spPr bwMode="auto">
          <a:xfrm flipH="1">
            <a:off x="1943100" y="4267200"/>
            <a:ext cx="1036638" cy="6858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4360" name="AutoShape 35"/>
          <p:cNvCxnSpPr>
            <a:cxnSpLocks noChangeShapeType="1"/>
            <a:stCxn id="14345" idx="2"/>
            <a:endCxn id="14347" idx="0"/>
          </p:cNvCxnSpPr>
          <p:nvPr/>
        </p:nvCxnSpPr>
        <p:spPr bwMode="auto">
          <a:xfrm>
            <a:off x="2979738" y="4267200"/>
            <a:ext cx="477837" cy="6858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4361" name="AutoShape 36"/>
          <p:cNvCxnSpPr>
            <a:cxnSpLocks noChangeShapeType="1"/>
            <a:stCxn id="14346" idx="2"/>
            <a:endCxn id="14350" idx="0"/>
          </p:cNvCxnSpPr>
          <p:nvPr/>
        </p:nvCxnSpPr>
        <p:spPr bwMode="auto">
          <a:xfrm>
            <a:off x="1943100" y="5334000"/>
            <a:ext cx="11113" cy="544513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4362" name="AutoShape 37"/>
          <p:cNvCxnSpPr>
            <a:cxnSpLocks noChangeShapeType="1"/>
            <a:stCxn id="14347" idx="2"/>
            <a:endCxn id="14351" idx="0"/>
          </p:cNvCxnSpPr>
          <p:nvPr/>
        </p:nvCxnSpPr>
        <p:spPr bwMode="auto">
          <a:xfrm flipH="1">
            <a:off x="3086100" y="5334000"/>
            <a:ext cx="371475" cy="5334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14363" name="Rectangle 37"/>
          <p:cNvSpPr>
            <a:spLocks noChangeArrowheads="1"/>
          </p:cNvSpPr>
          <p:nvPr/>
        </p:nvSpPr>
        <p:spPr bwMode="auto">
          <a:xfrm>
            <a:off x="5957888" y="1981200"/>
            <a:ext cx="381000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/</a:t>
            </a:r>
          </a:p>
        </p:txBody>
      </p:sp>
      <p:sp>
        <p:nvSpPr>
          <p:cNvPr id="14364" name="Rectangle 39"/>
          <p:cNvSpPr>
            <a:spLocks noChangeArrowheads="1"/>
          </p:cNvSpPr>
          <p:nvPr/>
        </p:nvSpPr>
        <p:spPr bwMode="auto">
          <a:xfrm>
            <a:off x="4510088" y="3886200"/>
            <a:ext cx="381000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D</a:t>
            </a:r>
          </a:p>
        </p:txBody>
      </p:sp>
      <p:sp>
        <p:nvSpPr>
          <p:cNvPr id="14365" name="Rectangle 40"/>
          <p:cNvSpPr>
            <a:spLocks noChangeArrowheads="1"/>
          </p:cNvSpPr>
          <p:nvPr/>
        </p:nvSpPr>
        <p:spPr bwMode="auto">
          <a:xfrm>
            <a:off x="7253288" y="2971800"/>
            <a:ext cx="914400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data</a:t>
            </a:r>
          </a:p>
        </p:txBody>
      </p:sp>
      <p:sp>
        <p:nvSpPr>
          <p:cNvPr id="14366" name="Rectangle 41"/>
          <p:cNvSpPr>
            <a:spLocks noChangeArrowheads="1"/>
          </p:cNvSpPr>
          <p:nvPr/>
        </p:nvSpPr>
        <p:spPr bwMode="auto">
          <a:xfrm>
            <a:off x="5081588" y="2971800"/>
            <a:ext cx="647700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tmp</a:t>
            </a:r>
          </a:p>
        </p:txBody>
      </p:sp>
      <p:sp>
        <p:nvSpPr>
          <p:cNvPr id="14367" name="Rectangle 42"/>
          <p:cNvSpPr>
            <a:spLocks noChangeArrowheads="1"/>
          </p:cNvSpPr>
          <p:nvPr/>
        </p:nvSpPr>
        <p:spPr bwMode="auto">
          <a:xfrm>
            <a:off x="6096000" y="3886200"/>
            <a:ext cx="1219200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outputX</a:t>
            </a:r>
          </a:p>
        </p:txBody>
      </p:sp>
      <p:sp>
        <p:nvSpPr>
          <p:cNvPr id="14368" name="Oval 45"/>
          <p:cNvSpPr>
            <a:spLocks noChangeArrowheads="1"/>
          </p:cNvSpPr>
          <p:nvPr/>
        </p:nvSpPr>
        <p:spPr bwMode="auto">
          <a:xfrm>
            <a:off x="5195888" y="38862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j</a:t>
            </a:r>
          </a:p>
        </p:txBody>
      </p:sp>
      <p:sp>
        <p:nvSpPr>
          <p:cNvPr id="14369" name="Oval 46"/>
          <p:cNvSpPr>
            <a:spLocks noChangeArrowheads="1"/>
          </p:cNvSpPr>
          <p:nvPr/>
        </p:nvSpPr>
        <p:spPr bwMode="auto">
          <a:xfrm>
            <a:off x="4891088" y="48006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</p:txBody>
      </p:sp>
      <p:sp>
        <p:nvSpPr>
          <p:cNvPr id="14370" name="Oval 47"/>
          <p:cNvSpPr>
            <a:spLocks noChangeArrowheads="1"/>
          </p:cNvSpPr>
          <p:nvPr/>
        </p:nvSpPr>
        <p:spPr bwMode="auto">
          <a:xfrm>
            <a:off x="6045200" y="4953000"/>
            <a:ext cx="1041400" cy="762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out.txt</a:t>
            </a:r>
          </a:p>
        </p:txBody>
      </p:sp>
      <p:sp>
        <p:nvSpPr>
          <p:cNvPr id="14371" name="Oval 48"/>
          <p:cNvSpPr>
            <a:spLocks noChangeArrowheads="1"/>
          </p:cNvSpPr>
          <p:nvPr/>
        </p:nvSpPr>
        <p:spPr bwMode="auto">
          <a:xfrm>
            <a:off x="7696200" y="3886200"/>
            <a:ext cx="471488" cy="4572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txt</a:t>
            </a:r>
          </a:p>
        </p:txBody>
      </p:sp>
      <p:sp>
        <p:nvSpPr>
          <p:cNvPr id="14372" name="Oval 49"/>
          <p:cNvSpPr>
            <a:spLocks noChangeArrowheads="1"/>
          </p:cNvSpPr>
          <p:nvPr/>
        </p:nvSpPr>
        <p:spPr bwMode="auto">
          <a:xfrm>
            <a:off x="8534400" y="3886200"/>
            <a:ext cx="381000" cy="381000"/>
          </a:xfrm>
          <a:prstGeom prst="ellipse">
            <a:avLst/>
          </a:prstGeom>
          <a:noFill/>
          <a:ln w="28575" cap="sq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solidFill>
                  <a:srgbClr val="0000FF"/>
                </a:solidFill>
                <a:latin typeface="Comic Sans MS" pitchFamily="66" charset="0"/>
              </a:rPr>
              <a:t>q</a:t>
            </a:r>
          </a:p>
        </p:txBody>
      </p:sp>
      <p:cxnSp>
        <p:nvCxnSpPr>
          <p:cNvPr id="14373" name="AutoShape 23"/>
          <p:cNvCxnSpPr>
            <a:cxnSpLocks noChangeShapeType="1"/>
            <a:stCxn id="14363" idx="2"/>
            <a:endCxn id="14366" idx="0"/>
          </p:cNvCxnSpPr>
          <p:nvPr/>
        </p:nvCxnSpPr>
        <p:spPr bwMode="auto">
          <a:xfrm flipH="1">
            <a:off x="5405438" y="2362200"/>
            <a:ext cx="742950" cy="6096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4374" name="AutoShape 24"/>
          <p:cNvCxnSpPr>
            <a:cxnSpLocks noChangeShapeType="1"/>
            <a:stCxn id="14363" idx="2"/>
            <a:endCxn id="14365" idx="0"/>
          </p:cNvCxnSpPr>
          <p:nvPr/>
        </p:nvCxnSpPr>
        <p:spPr bwMode="auto">
          <a:xfrm>
            <a:off x="6148388" y="2362200"/>
            <a:ext cx="1562100" cy="6096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4375" name="AutoShape 26"/>
          <p:cNvCxnSpPr>
            <a:cxnSpLocks noChangeShapeType="1"/>
            <a:stCxn id="14366" idx="2"/>
            <a:endCxn id="14364" idx="0"/>
          </p:cNvCxnSpPr>
          <p:nvPr/>
        </p:nvCxnSpPr>
        <p:spPr bwMode="auto">
          <a:xfrm flipH="1">
            <a:off x="4700588" y="3352800"/>
            <a:ext cx="704850" cy="5334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4376" name="AutoShape 27"/>
          <p:cNvCxnSpPr>
            <a:cxnSpLocks noChangeShapeType="1"/>
            <a:stCxn id="14366" idx="2"/>
            <a:endCxn id="14368" idx="0"/>
          </p:cNvCxnSpPr>
          <p:nvPr/>
        </p:nvCxnSpPr>
        <p:spPr bwMode="auto">
          <a:xfrm flipH="1">
            <a:off x="5386388" y="3352800"/>
            <a:ext cx="19050" cy="5334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4377" name="AutoShape 29"/>
          <p:cNvCxnSpPr>
            <a:cxnSpLocks noChangeShapeType="1"/>
            <a:stCxn id="14365" idx="2"/>
            <a:endCxn id="14367" idx="0"/>
          </p:cNvCxnSpPr>
          <p:nvPr/>
        </p:nvCxnSpPr>
        <p:spPr bwMode="auto">
          <a:xfrm flipH="1">
            <a:off x="6705600" y="3352800"/>
            <a:ext cx="1004888" cy="5334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4378" name="AutoShape 33"/>
          <p:cNvCxnSpPr>
            <a:cxnSpLocks noChangeShapeType="1"/>
            <a:stCxn id="14364" idx="2"/>
            <a:endCxn id="14369" idx="0"/>
          </p:cNvCxnSpPr>
          <p:nvPr/>
        </p:nvCxnSpPr>
        <p:spPr bwMode="auto">
          <a:xfrm>
            <a:off x="4700588" y="4281488"/>
            <a:ext cx="381000" cy="504825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4379" name="AutoShape 34"/>
          <p:cNvCxnSpPr>
            <a:cxnSpLocks noChangeShapeType="1"/>
            <a:stCxn id="14367" idx="2"/>
            <a:endCxn id="14370" idx="0"/>
          </p:cNvCxnSpPr>
          <p:nvPr/>
        </p:nvCxnSpPr>
        <p:spPr bwMode="auto">
          <a:xfrm flipH="1">
            <a:off x="6565900" y="4267200"/>
            <a:ext cx="139700" cy="6858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4380" name="AutoShape 37"/>
          <p:cNvCxnSpPr>
            <a:cxnSpLocks noChangeShapeType="1"/>
            <a:stCxn id="14365" idx="2"/>
            <a:endCxn id="14371" idx="0"/>
          </p:cNvCxnSpPr>
          <p:nvPr/>
        </p:nvCxnSpPr>
        <p:spPr bwMode="auto">
          <a:xfrm>
            <a:off x="7710488" y="3352800"/>
            <a:ext cx="220662" cy="5334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14381" name="AutoShape 38"/>
          <p:cNvCxnSpPr>
            <a:cxnSpLocks noChangeShapeType="1"/>
            <a:stCxn id="14365" idx="2"/>
            <a:endCxn id="14372" idx="0"/>
          </p:cNvCxnSpPr>
          <p:nvPr/>
        </p:nvCxnSpPr>
        <p:spPr bwMode="auto">
          <a:xfrm>
            <a:off x="7710488" y="3352800"/>
            <a:ext cx="1014412" cy="533400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14382" name="Rectangle 75"/>
          <p:cNvSpPr>
            <a:spLocks noChangeArrowheads="1"/>
          </p:cNvSpPr>
          <p:nvPr/>
        </p:nvSpPr>
        <p:spPr bwMode="auto">
          <a:xfrm>
            <a:off x="3695700" y="5878513"/>
            <a:ext cx="814388" cy="3810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2000" b="1">
                <a:latin typeface="Comic Sans MS" pitchFamily="66" charset="0"/>
              </a:rPr>
              <a:t>bin</a:t>
            </a:r>
          </a:p>
        </p:txBody>
      </p:sp>
      <p:cxnSp>
        <p:nvCxnSpPr>
          <p:cNvPr id="14383" name="AutoShape 34"/>
          <p:cNvCxnSpPr>
            <a:cxnSpLocks noChangeShapeType="1"/>
            <a:stCxn id="14347" idx="2"/>
            <a:endCxn id="14382" idx="0"/>
          </p:cNvCxnSpPr>
          <p:nvPr/>
        </p:nvCxnSpPr>
        <p:spPr bwMode="auto">
          <a:xfrm>
            <a:off x="3457575" y="5334000"/>
            <a:ext cx="644525" cy="544513"/>
          </a:xfrm>
          <a:prstGeom prst="straightConnector1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pic>
        <p:nvPicPr>
          <p:cNvPr id="14384" name="Picture 2" descr="http://www.notstatic.com/images/InWhichIGetRidofTransformsonPathDatainBl_9C12/image0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4100" y="1751013"/>
            <a:ext cx="171450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Rectangle 79"/>
          <p:cNvSpPr/>
          <p:nvPr/>
        </p:nvSpPr>
        <p:spPr>
          <a:xfrm>
            <a:off x="4573588" y="1535113"/>
            <a:ext cx="508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put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835400" y="1524000"/>
            <a:ext cx="508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2090738" y="1138238"/>
            <a:ext cx="1104900" cy="7715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678488" y="1066800"/>
            <a:ext cx="569912" cy="84296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151</Words>
  <Application>Microsoft Office PowerPoint</Application>
  <PresentationFormat>On-screen Show (4:3)</PresentationFormat>
  <Paragraphs>90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File Systems</vt:lpstr>
      <vt:lpstr>Multi-level Directory System</vt:lpstr>
      <vt:lpstr>Hierarchical Directory System</vt:lpstr>
      <vt:lpstr>Linux (vs Windows)</vt:lpstr>
      <vt:lpstr>FS and HDFS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Multi-level Directory System</dc:title>
  <dc:creator>user</dc:creator>
  <cp:lastModifiedBy>Windows User</cp:lastModifiedBy>
  <cp:revision>2</cp:revision>
  <dcterms:created xsi:type="dcterms:W3CDTF">2006-08-16T00:00:00Z</dcterms:created>
  <dcterms:modified xsi:type="dcterms:W3CDTF">2019-02-04T19:39:46Z</dcterms:modified>
</cp:coreProperties>
</file>