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684" r:id="rId2"/>
    <p:sldId id="648" r:id="rId3"/>
    <p:sldId id="670" r:id="rId4"/>
    <p:sldId id="671" r:id="rId5"/>
    <p:sldId id="672" r:id="rId6"/>
    <p:sldId id="693" r:id="rId7"/>
    <p:sldId id="694" r:id="rId8"/>
    <p:sldId id="695" r:id="rId9"/>
    <p:sldId id="696" r:id="rId10"/>
    <p:sldId id="697" r:id="rId11"/>
    <p:sldId id="698" r:id="rId12"/>
    <p:sldId id="699" r:id="rId13"/>
    <p:sldId id="701"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D3"/>
    <a:srgbClr val="3333CC"/>
    <a:srgbClr val="0066FF"/>
    <a:srgbClr val="0066CC"/>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0712" autoAdjust="0"/>
  </p:normalViewPr>
  <p:slideViewPr>
    <p:cSldViewPr>
      <p:cViewPr varScale="1">
        <p:scale>
          <a:sx n="131" d="100"/>
          <a:sy n="131" d="100"/>
        </p:scale>
        <p:origin x="384" y="19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44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0AECF2-4ECE-4B77-9B63-89B555F968CE}" type="datetimeFigureOut">
              <a:rPr lang="en-US" smtClean="0"/>
              <a:pPr/>
              <a:t>12/2/18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33131-76A5-42A0-BF8E-B774CBD27D96}" type="slidenum">
              <a:rPr lang="en-US" smtClean="0"/>
              <a:pPr/>
              <a:t>‹#›</a:t>
            </a:fld>
            <a:endParaRPr lang="en-US"/>
          </a:p>
        </p:txBody>
      </p:sp>
    </p:spTree>
    <p:extLst>
      <p:ext uri="{BB962C8B-B14F-4D97-AF65-F5344CB8AC3E}">
        <p14:creationId xmlns:p14="http://schemas.microsoft.com/office/powerpoint/2010/main" val="323788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FD701F-107A-4495-8369-668AFAEB2A32}" type="datetimeFigureOut">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203094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D701F-107A-4495-8369-668AFAEB2A32}" type="datetimeFigureOut">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411783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D701F-107A-4495-8369-668AFAEB2A32}" type="datetimeFigureOut">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194624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D701F-107A-4495-8369-668AFAEB2A32}" type="datetimeFigureOut">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75416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D701F-107A-4495-8369-668AFAEB2A32}" type="datetimeFigureOut">
              <a:rPr lang="en-US" smtClean="0"/>
              <a:pPr/>
              <a:t>12/2/18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255073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FD701F-107A-4495-8369-668AFAEB2A32}" type="datetimeFigureOut">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267204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FD701F-107A-4495-8369-668AFAEB2A32}" type="datetimeFigureOut">
              <a:rPr lang="en-US" smtClean="0"/>
              <a:pPr/>
              <a:t>12/2/18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399452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FD701F-107A-4495-8369-668AFAEB2A32}" type="datetimeFigureOut">
              <a:rPr lang="en-US" smtClean="0"/>
              <a:pPr/>
              <a:t>12/2/18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144906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D701F-107A-4495-8369-668AFAEB2A32}" type="datetimeFigureOut">
              <a:rPr lang="en-US" smtClean="0"/>
              <a:pPr/>
              <a:t>12/2/18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130201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FD701F-107A-4495-8369-668AFAEB2A32}" type="datetimeFigureOut">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67211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FD701F-107A-4495-8369-668AFAEB2A32}" type="datetimeFigureOut">
              <a:rPr lang="en-US" smtClean="0"/>
              <a:pPr/>
              <a:t>12/2/18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226E7-B064-439A-91B8-0D06E2D4BA96}" type="slidenum">
              <a:rPr lang="en-US" smtClean="0"/>
              <a:pPr/>
              <a:t>‹#›</a:t>
            </a:fld>
            <a:endParaRPr lang="en-US"/>
          </a:p>
        </p:txBody>
      </p:sp>
    </p:spTree>
    <p:extLst>
      <p:ext uri="{BB962C8B-B14F-4D97-AF65-F5344CB8AC3E}">
        <p14:creationId xmlns:p14="http://schemas.microsoft.com/office/powerpoint/2010/main" val="403229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D701F-107A-4495-8369-668AFAEB2A32}" type="datetimeFigureOut">
              <a:rPr lang="en-US" smtClean="0"/>
              <a:pPr/>
              <a:t>12/2/18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226E7-B064-439A-91B8-0D06E2D4BA96}" type="slidenum">
              <a:rPr lang="en-US" smtClean="0"/>
              <a:pPr/>
              <a:t>‹#›</a:t>
            </a:fld>
            <a:endParaRPr lang="en-US"/>
          </a:p>
        </p:txBody>
      </p:sp>
    </p:spTree>
    <p:extLst>
      <p:ext uri="{BB962C8B-B14F-4D97-AF65-F5344CB8AC3E}">
        <p14:creationId xmlns:p14="http://schemas.microsoft.com/office/powerpoint/2010/main" val="314661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scipy.org/doc/numpy/reference/generated/numpy.random.uniform.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custDataLst>
              <p:tags r:id="rId1"/>
            </p:custDataLst>
          </p:nvPr>
        </p:nvPicPr>
        <p:blipFill>
          <a:blip r:embed="rId3"/>
          <a:stretch>
            <a:fillRect/>
          </a:stretch>
        </p:blipFill>
        <p:spPr>
          <a:xfrm>
            <a:off x="2540000" y="2540000"/>
            <a:ext cx="1905" cy="1905"/>
          </a:xfrm>
          <a:prstGeom prst="rect">
            <a:avLst/>
          </a:prstGeom>
        </p:spPr>
      </p:pic>
      <p:sp>
        <p:nvSpPr>
          <p:cNvPr id="6" name="Subtitle 9"/>
          <p:cNvSpPr txBox="1">
            <a:spLocks/>
          </p:cNvSpPr>
          <p:nvPr/>
        </p:nvSpPr>
        <p:spPr>
          <a:xfrm>
            <a:off x="1219200" y="3429000"/>
            <a:ext cx="6934200" cy="2286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2" name="Title 6"/>
          <p:cNvSpPr>
            <a:spLocks noGrp="1"/>
          </p:cNvSpPr>
          <p:nvPr>
            <p:ph type="ctrTitle"/>
          </p:nvPr>
        </p:nvSpPr>
        <p:spPr>
          <a:xfrm>
            <a:off x="685800" y="1219200"/>
            <a:ext cx="7772400" cy="2895600"/>
          </a:xfrm>
        </p:spPr>
        <p:txBody>
          <a:bodyPr>
            <a:normAutofit/>
          </a:bodyPr>
          <a:lstStyle/>
          <a:p>
            <a:r>
              <a:rPr lang="en-US" altLang="zh-CN" dirty="0"/>
              <a:t>Module</a:t>
            </a:r>
            <a:r>
              <a:rPr lang="zh-CN" altLang="en-US" dirty="0"/>
              <a:t> </a:t>
            </a:r>
            <a:r>
              <a:rPr lang="en-US" altLang="zh-CN" dirty="0"/>
              <a:t>1.4:</a:t>
            </a:r>
            <a:r>
              <a:rPr lang="zh-CN" altLang="en-US" dirty="0"/>
              <a:t> </a:t>
            </a:r>
            <a:br>
              <a:rPr lang="en-US" altLang="zh-CN" dirty="0"/>
            </a:br>
            <a:r>
              <a:rPr lang="en-US" dirty="0"/>
              <a:t>Intro to Python/</a:t>
            </a:r>
            <a:r>
              <a:rPr lang="en-US" dirty="0" err="1"/>
              <a:t>Jupyter</a:t>
            </a:r>
            <a:br>
              <a:rPr lang="en-US" dirty="0"/>
            </a:br>
            <a:r>
              <a:rPr lang="en-US" dirty="0"/>
              <a:t>-- Python Packages and </a:t>
            </a:r>
            <a:r>
              <a:rPr lang="en-US" dirty="0" err="1"/>
              <a:t>Numpy</a:t>
            </a:r>
            <a:br>
              <a:rPr lang="en-US" dirty="0"/>
            </a:br>
            <a:endParaRPr lang="en-US" dirty="0"/>
          </a:p>
        </p:txBody>
      </p:sp>
      <p:sp>
        <p:nvSpPr>
          <p:cNvPr id="3" name="TextBox 2"/>
          <p:cNvSpPr txBox="1"/>
          <p:nvPr/>
        </p:nvSpPr>
        <p:spPr>
          <a:xfrm>
            <a:off x="3124200" y="6477000"/>
            <a:ext cx="3124200" cy="369332"/>
          </a:xfrm>
          <a:prstGeom prst="rect">
            <a:avLst/>
          </a:prstGeom>
          <a:noFill/>
        </p:spPr>
        <p:txBody>
          <a:bodyPr wrap="square" rtlCol="0">
            <a:spAutoFit/>
          </a:bodyPr>
          <a:lstStyle/>
          <a:p>
            <a:r>
              <a:rPr lang="en-US" dirty="0"/>
              <a:t> </a:t>
            </a:r>
          </a:p>
        </p:txBody>
      </p:sp>
      <p:pic>
        <p:nvPicPr>
          <p:cNvPr id="5" name="Picture 4"/>
          <p:cNvPicPr>
            <a:picLocks noChangeAspect="1"/>
          </p:cNvPicPr>
          <p:nvPr/>
        </p:nvPicPr>
        <p:blipFill>
          <a:blip r:embed="rId4"/>
          <a:stretch>
            <a:fillRect/>
          </a:stretch>
        </p:blipFill>
        <p:spPr>
          <a:xfrm>
            <a:off x="2030704" y="3784600"/>
            <a:ext cx="4914900" cy="1651000"/>
          </a:xfrm>
          <a:prstGeom prst="rect">
            <a:avLst/>
          </a:prstGeom>
        </p:spPr>
      </p:pic>
      <p:sp>
        <p:nvSpPr>
          <p:cNvPr id="7" name="Rectangle 6">
            <a:extLst>
              <a:ext uri="{FF2B5EF4-FFF2-40B4-BE49-F238E27FC236}">
                <a16:creationId xmlns:a16="http://schemas.microsoft.com/office/drawing/2014/main" id="{EE849406-04EE-5140-805D-755EDECBDE39}"/>
              </a:ext>
            </a:extLst>
          </p:cNvPr>
          <p:cNvSpPr/>
          <p:nvPr/>
        </p:nvSpPr>
        <p:spPr>
          <a:xfrm>
            <a:off x="2426995" y="5435600"/>
            <a:ext cx="4518609" cy="830997"/>
          </a:xfrm>
          <a:prstGeom prst="rect">
            <a:avLst/>
          </a:prstGeom>
        </p:spPr>
        <p:txBody>
          <a:bodyPr wrap="none">
            <a:spAutoFit/>
          </a:bodyPr>
          <a:lstStyle/>
          <a:p>
            <a:pPr algn="ctr"/>
            <a:r>
              <a:rPr lang="en-US" altLang="zh-CN" sz="2400" b="1" dirty="0"/>
              <a:t>Dennis</a:t>
            </a:r>
            <a:r>
              <a:rPr lang="zh-CN" altLang="en-US" sz="2400" b="1" dirty="0"/>
              <a:t> </a:t>
            </a:r>
            <a:r>
              <a:rPr lang="en-US" altLang="zh-CN" sz="2400" b="1" dirty="0"/>
              <a:t>J.</a:t>
            </a:r>
            <a:r>
              <a:rPr lang="zh-CN" altLang="en-US" sz="2400" b="1" dirty="0"/>
              <a:t> </a:t>
            </a:r>
            <a:r>
              <a:rPr lang="en-US" altLang="zh-CN" sz="2400" b="1" dirty="0"/>
              <a:t>Zhang</a:t>
            </a:r>
          </a:p>
          <a:p>
            <a:pPr algn="ctr"/>
            <a:r>
              <a:rPr lang="en-US" altLang="zh-CN" sz="2400" b="1" dirty="0"/>
              <a:t>Washington</a:t>
            </a:r>
            <a:r>
              <a:rPr lang="zh-CN" altLang="en-US" sz="2400" b="1" dirty="0"/>
              <a:t> </a:t>
            </a:r>
            <a:r>
              <a:rPr lang="en-US" altLang="zh-CN" sz="2400" b="1" dirty="0"/>
              <a:t>University</a:t>
            </a:r>
            <a:r>
              <a:rPr lang="zh-CN" altLang="en-US" sz="2400" b="1" dirty="0"/>
              <a:t> </a:t>
            </a:r>
            <a:r>
              <a:rPr lang="en-US" altLang="zh-CN" sz="2400" b="1" dirty="0"/>
              <a:t>in</a:t>
            </a:r>
            <a:r>
              <a:rPr lang="zh-CN" altLang="en-US" sz="2400" b="1" dirty="0"/>
              <a:t> </a:t>
            </a:r>
            <a:r>
              <a:rPr lang="en-US" altLang="zh-CN" sz="2400" b="1" dirty="0"/>
              <a:t>St.</a:t>
            </a:r>
            <a:r>
              <a:rPr lang="zh-CN" altLang="en-US" sz="2400" b="1" dirty="0"/>
              <a:t> </a:t>
            </a:r>
            <a:r>
              <a:rPr lang="en-US" altLang="zh-CN" sz="2400" b="1" dirty="0"/>
              <a:t>Louis</a:t>
            </a:r>
            <a:endParaRPr lang="en-US" sz="2400" b="1" dirty="0"/>
          </a:p>
        </p:txBody>
      </p:sp>
    </p:spTree>
    <p:extLst>
      <p:ext uri="{BB962C8B-B14F-4D97-AF65-F5344CB8AC3E}">
        <p14:creationId xmlns:p14="http://schemas.microsoft.com/office/powerpoint/2010/main" val="383708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634927" y="0"/>
            <a:ext cx="3855928"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Math</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98901" y="826350"/>
            <a:ext cx="8458200" cy="1200329"/>
          </a:xfrm>
          <a:prstGeom prst="rect">
            <a:avLst/>
          </a:prstGeom>
          <a:noFill/>
        </p:spPr>
        <p:txBody>
          <a:bodyPr wrap="square" rtlCol="0">
            <a:spAutoFit/>
          </a:bodyPr>
          <a:lstStyle/>
          <a:p>
            <a:r>
              <a:rPr lang="en-US" dirty="0"/>
              <a:t>Note that unlike MATLAB, * is elementwise multiplication, not matrix multiplication. We instead use the </a:t>
            </a:r>
            <a:r>
              <a:rPr lang="en-US" dirty="0" err="1"/>
              <a:t>dotfunction</a:t>
            </a:r>
            <a:r>
              <a:rPr lang="en-US" dirty="0"/>
              <a:t> to compute inner products of vectors, to multiply a vector by a matrix, and to multiply matrices. dot is available both as a function in the </a:t>
            </a:r>
            <a:r>
              <a:rPr lang="en-US" dirty="0" err="1"/>
              <a:t>numpy</a:t>
            </a:r>
            <a:r>
              <a:rPr lang="en-US" dirty="0"/>
              <a:t> module and as an instance method of array objects:</a:t>
            </a:r>
          </a:p>
        </p:txBody>
      </p:sp>
      <p:pic>
        <p:nvPicPr>
          <p:cNvPr id="3" name="Picture 2">
            <a:extLst>
              <a:ext uri="{FF2B5EF4-FFF2-40B4-BE49-F238E27FC236}">
                <a16:creationId xmlns:a16="http://schemas.microsoft.com/office/drawing/2014/main" id="{3E034C91-1AA8-BC4F-A87E-4957E12D8BAC}"/>
              </a:ext>
            </a:extLst>
          </p:cNvPr>
          <p:cNvPicPr>
            <a:picLocks noChangeAspect="1"/>
          </p:cNvPicPr>
          <p:nvPr/>
        </p:nvPicPr>
        <p:blipFill>
          <a:blip r:embed="rId2"/>
          <a:stretch>
            <a:fillRect/>
          </a:stretch>
        </p:blipFill>
        <p:spPr>
          <a:xfrm>
            <a:off x="2057400" y="2141313"/>
            <a:ext cx="4667250" cy="3661044"/>
          </a:xfrm>
          <a:prstGeom prst="rect">
            <a:avLst/>
          </a:prstGeom>
        </p:spPr>
      </p:pic>
    </p:spTree>
    <p:extLst>
      <p:ext uri="{BB962C8B-B14F-4D97-AF65-F5344CB8AC3E}">
        <p14:creationId xmlns:p14="http://schemas.microsoft.com/office/powerpoint/2010/main" val="420162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634927" y="0"/>
            <a:ext cx="3855928"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Math</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646331"/>
          </a:xfrm>
          <a:prstGeom prst="rect">
            <a:avLst/>
          </a:prstGeom>
          <a:noFill/>
        </p:spPr>
        <p:txBody>
          <a:bodyPr wrap="square" rtlCol="0">
            <a:spAutoFit/>
          </a:bodyPr>
          <a:lstStyle/>
          <a:p>
            <a:r>
              <a:rPr lang="en-US" dirty="0" err="1"/>
              <a:t>Numpy</a:t>
            </a:r>
            <a:r>
              <a:rPr lang="en-US" dirty="0"/>
              <a:t> provides many useful functions for performing computations on arrays; one of the most useful is </a:t>
            </a:r>
            <a:r>
              <a:rPr lang="en-US" b="1" dirty="0"/>
              <a:t>sum</a:t>
            </a:r>
            <a:r>
              <a:rPr lang="en-US" dirty="0"/>
              <a:t>:</a:t>
            </a:r>
          </a:p>
        </p:txBody>
      </p:sp>
      <p:pic>
        <p:nvPicPr>
          <p:cNvPr id="3" name="Picture 2">
            <a:extLst>
              <a:ext uri="{FF2B5EF4-FFF2-40B4-BE49-F238E27FC236}">
                <a16:creationId xmlns:a16="http://schemas.microsoft.com/office/drawing/2014/main" id="{5A86ACE6-1C26-0141-A510-8BBC0A9E4D2D}"/>
              </a:ext>
            </a:extLst>
          </p:cNvPr>
          <p:cNvPicPr>
            <a:picLocks noChangeAspect="1"/>
          </p:cNvPicPr>
          <p:nvPr/>
        </p:nvPicPr>
        <p:blipFill>
          <a:blip r:embed="rId2"/>
          <a:stretch>
            <a:fillRect/>
          </a:stretch>
        </p:blipFill>
        <p:spPr>
          <a:xfrm>
            <a:off x="486191" y="1855011"/>
            <a:ext cx="8153400" cy="1536700"/>
          </a:xfrm>
          <a:prstGeom prst="rect">
            <a:avLst/>
          </a:prstGeom>
        </p:spPr>
      </p:pic>
      <p:sp>
        <p:nvSpPr>
          <p:cNvPr id="10" name="TextBox 9">
            <a:extLst>
              <a:ext uri="{FF2B5EF4-FFF2-40B4-BE49-F238E27FC236}">
                <a16:creationId xmlns:a16="http://schemas.microsoft.com/office/drawing/2014/main" id="{44B65B49-72B7-C943-AB5B-22914E082927}"/>
              </a:ext>
            </a:extLst>
          </p:cNvPr>
          <p:cNvSpPr txBox="1"/>
          <p:nvPr/>
        </p:nvSpPr>
        <p:spPr>
          <a:xfrm>
            <a:off x="390728" y="3581400"/>
            <a:ext cx="8458200" cy="1200329"/>
          </a:xfrm>
          <a:prstGeom prst="rect">
            <a:avLst/>
          </a:prstGeom>
          <a:noFill/>
        </p:spPr>
        <p:txBody>
          <a:bodyPr wrap="square" rtlCol="0">
            <a:spAutoFit/>
          </a:bodyPr>
          <a:lstStyle/>
          <a:p>
            <a:r>
              <a:rPr lang="en-US" dirty="0"/>
              <a:t>Apart from computing mathematical functions using arrays, we frequently need to reshape or otherwise manipulate data in arrays. The simplest example of this type of operation is transposing a matrix; to transpose a matrix, simply use the </a:t>
            </a:r>
            <a:r>
              <a:rPr lang="en-US" b="1" dirty="0"/>
              <a:t>T</a:t>
            </a:r>
            <a:r>
              <a:rPr lang="en-US" dirty="0"/>
              <a:t> attribute of an array object:</a:t>
            </a:r>
          </a:p>
        </p:txBody>
      </p:sp>
      <p:pic>
        <p:nvPicPr>
          <p:cNvPr id="8" name="Picture 7">
            <a:extLst>
              <a:ext uri="{FF2B5EF4-FFF2-40B4-BE49-F238E27FC236}">
                <a16:creationId xmlns:a16="http://schemas.microsoft.com/office/drawing/2014/main" id="{70E6BA4A-2CEF-B64B-A88C-DE3E407C761B}"/>
              </a:ext>
            </a:extLst>
          </p:cNvPr>
          <p:cNvPicPr>
            <a:picLocks noChangeAspect="1"/>
          </p:cNvPicPr>
          <p:nvPr/>
        </p:nvPicPr>
        <p:blipFill>
          <a:blip r:embed="rId3"/>
          <a:stretch>
            <a:fillRect/>
          </a:stretch>
        </p:blipFill>
        <p:spPr>
          <a:xfrm>
            <a:off x="2634927" y="4953000"/>
            <a:ext cx="3746500" cy="1524000"/>
          </a:xfrm>
          <a:prstGeom prst="rect">
            <a:avLst/>
          </a:prstGeom>
        </p:spPr>
      </p:pic>
    </p:spTree>
    <p:extLst>
      <p:ext uri="{BB962C8B-B14F-4D97-AF65-F5344CB8AC3E}">
        <p14:creationId xmlns:p14="http://schemas.microsoft.com/office/powerpoint/2010/main" val="236924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1912586" y="0"/>
            <a:ext cx="5300618"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Broadcasting</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98975" y="892822"/>
            <a:ext cx="8458200" cy="3416320"/>
          </a:xfrm>
          <a:prstGeom prst="rect">
            <a:avLst/>
          </a:prstGeom>
          <a:noFill/>
        </p:spPr>
        <p:txBody>
          <a:bodyPr wrap="square" rtlCol="0">
            <a:spAutoFit/>
          </a:bodyPr>
          <a:lstStyle/>
          <a:p>
            <a:r>
              <a:rPr lang="en-US" dirty="0"/>
              <a:t>Broadcasting is a powerful mechanism that </a:t>
            </a:r>
            <a:r>
              <a:rPr lang="en-US" b="1" dirty="0"/>
              <a:t>allows </a:t>
            </a:r>
            <a:r>
              <a:rPr lang="en-US" b="1" dirty="0" err="1"/>
              <a:t>numpy</a:t>
            </a:r>
            <a:r>
              <a:rPr lang="en-US" b="1" dirty="0"/>
              <a:t> to work with arrays of different shapes when performing arithmetic operations. </a:t>
            </a:r>
            <a:r>
              <a:rPr lang="en-US" dirty="0"/>
              <a:t>Frequently we have a smaller array and a larger array, and we want to use the smaller array multiple times to perform some operation on the larger array.</a:t>
            </a:r>
          </a:p>
          <a:p>
            <a:endParaRPr lang="en-US" dirty="0"/>
          </a:p>
          <a:p>
            <a:r>
              <a:rPr lang="en-US" dirty="0"/>
              <a:t>For example, suppose that we want to add a constant vector to each row of a matrix. We could do it like this:</a:t>
            </a:r>
          </a:p>
          <a:p>
            <a:br>
              <a:rPr lang="en-US" dirty="0"/>
            </a:br>
            <a:endParaRPr lang="en-US" dirty="0"/>
          </a:p>
          <a:p>
            <a:endParaRPr lang="en-US" dirty="0"/>
          </a:p>
          <a:p>
            <a:br>
              <a:rPr lang="en-US" dirty="0"/>
            </a:br>
            <a:endParaRPr lang="en-US" dirty="0"/>
          </a:p>
        </p:txBody>
      </p:sp>
      <p:pic>
        <p:nvPicPr>
          <p:cNvPr id="3" name="Picture 2">
            <a:extLst>
              <a:ext uri="{FF2B5EF4-FFF2-40B4-BE49-F238E27FC236}">
                <a16:creationId xmlns:a16="http://schemas.microsoft.com/office/drawing/2014/main" id="{1B41AB58-62BA-6240-8D2A-72D1A679B684}"/>
              </a:ext>
            </a:extLst>
          </p:cNvPr>
          <p:cNvPicPr>
            <a:picLocks noChangeAspect="1"/>
          </p:cNvPicPr>
          <p:nvPr/>
        </p:nvPicPr>
        <p:blipFill>
          <a:blip r:embed="rId2"/>
          <a:stretch>
            <a:fillRect/>
          </a:stretch>
        </p:blipFill>
        <p:spPr>
          <a:xfrm>
            <a:off x="1255175" y="2941858"/>
            <a:ext cx="6633650" cy="3666231"/>
          </a:xfrm>
          <a:prstGeom prst="rect">
            <a:avLst/>
          </a:prstGeom>
        </p:spPr>
      </p:pic>
    </p:spTree>
    <p:extLst>
      <p:ext uri="{BB962C8B-B14F-4D97-AF65-F5344CB8AC3E}">
        <p14:creationId xmlns:p14="http://schemas.microsoft.com/office/powerpoint/2010/main" val="133660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1912586" y="0"/>
            <a:ext cx="5300618"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Broadcasting</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98975" y="892822"/>
            <a:ext cx="8458200" cy="646331"/>
          </a:xfrm>
          <a:prstGeom prst="rect">
            <a:avLst/>
          </a:prstGeom>
          <a:noFill/>
        </p:spPr>
        <p:txBody>
          <a:bodyPr wrap="square" rtlCol="0">
            <a:spAutoFit/>
          </a:bodyPr>
          <a:lstStyle/>
          <a:p>
            <a:r>
              <a:rPr lang="en-US" dirty="0" err="1"/>
              <a:t>Numpy</a:t>
            </a:r>
            <a:r>
              <a:rPr lang="en-US" dirty="0"/>
              <a:t> broadcasting allows us to perform this computation without actually creating multiple copies of v. Consider this version, using broadcasting:</a:t>
            </a:r>
          </a:p>
        </p:txBody>
      </p:sp>
      <p:pic>
        <p:nvPicPr>
          <p:cNvPr id="5" name="Picture 4">
            <a:extLst>
              <a:ext uri="{FF2B5EF4-FFF2-40B4-BE49-F238E27FC236}">
                <a16:creationId xmlns:a16="http://schemas.microsoft.com/office/drawing/2014/main" id="{C733DF5D-BDC8-B248-A37D-EF4DCF88E74C}"/>
              </a:ext>
            </a:extLst>
          </p:cNvPr>
          <p:cNvPicPr>
            <a:picLocks noChangeAspect="1"/>
          </p:cNvPicPr>
          <p:nvPr/>
        </p:nvPicPr>
        <p:blipFill>
          <a:blip r:embed="rId2"/>
          <a:stretch>
            <a:fillRect/>
          </a:stretch>
        </p:blipFill>
        <p:spPr>
          <a:xfrm>
            <a:off x="2133600" y="1539153"/>
            <a:ext cx="4572000" cy="1846729"/>
          </a:xfrm>
          <a:prstGeom prst="rect">
            <a:avLst/>
          </a:prstGeom>
        </p:spPr>
      </p:pic>
      <p:sp>
        <p:nvSpPr>
          <p:cNvPr id="9" name="TextBox 8">
            <a:extLst>
              <a:ext uri="{FF2B5EF4-FFF2-40B4-BE49-F238E27FC236}">
                <a16:creationId xmlns:a16="http://schemas.microsoft.com/office/drawing/2014/main" id="{7B8982E7-074B-E040-8D62-543C576CC410}"/>
              </a:ext>
            </a:extLst>
          </p:cNvPr>
          <p:cNvSpPr txBox="1"/>
          <p:nvPr/>
        </p:nvSpPr>
        <p:spPr>
          <a:xfrm>
            <a:off x="398975" y="3709047"/>
            <a:ext cx="8458200" cy="3139321"/>
          </a:xfrm>
          <a:prstGeom prst="rect">
            <a:avLst/>
          </a:prstGeom>
          <a:noFill/>
        </p:spPr>
        <p:txBody>
          <a:bodyPr wrap="square" rtlCol="0">
            <a:spAutoFit/>
          </a:bodyPr>
          <a:lstStyle/>
          <a:p>
            <a:r>
              <a:rPr lang="en-US" dirty="0"/>
              <a:t>The line y = x + v works even though x has shape (4, 3) and v has shape (3,) due to broadcasting; this line works as if v actually had shape (4, 3), where each row was a copy of v, and the sum was performed elementwise.</a:t>
            </a:r>
          </a:p>
          <a:p>
            <a:endParaRPr lang="en-US" dirty="0"/>
          </a:p>
          <a:p>
            <a:r>
              <a:rPr lang="en-US" dirty="0"/>
              <a:t>Broadcasting two arrays together follows these rules:</a:t>
            </a:r>
          </a:p>
          <a:p>
            <a:pPr marL="342900" indent="-342900">
              <a:buFont typeface="+mj-lt"/>
              <a:buAutoNum type="arabicPeriod"/>
            </a:pPr>
            <a:r>
              <a:rPr lang="en-US" dirty="0"/>
              <a:t>If the arrays do not have the same rank, prepend the shape of the lower rank array with 1s until both shapes have the same length.</a:t>
            </a:r>
          </a:p>
          <a:p>
            <a:pPr marL="342900" indent="-342900">
              <a:buFont typeface="+mj-lt"/>
              <a:buAutoNum type="arabicPeriod"/>
            </a:pPr>
            <a:r>
              <a:rPr lang="en-US" dirty="0"/>
              <a:t>The two arrays are said to be </a:t>
            </a:r>
            <a:r>
              <a:rPr lang="en-US" i="1" dirty="0"/>
              <a:t>compatible</a:t>
            </a:r>
            <a:r>
              <a:rPr lang="en-US" dirty="0"/>
              <a:t> in a dimension if they have the same size in the dimension, or if one of the arrays has size 1 in that dimension.</a:t>
            </a:r>
          </a:p>
          <a:p>
            <a:pPr marL="342900" indent="-342900">
              <a:buFont typeface="+mj-lt"/>
              <a:buAutoNum type="arabicPeriod"/>
            </a:pPr>
            <a:r>
              <a:rPr lang="en-US" dirty="0"/>
              <a:t>The arrays can be broadcast together if they are compatible in all dimensions.</a:t>
            </a:r>
            <a:br>
              <a:rPr lang="en-US" dirty="0"/>
            </a:br>
            <a:endParaRPr lang="en-US" dirty="0"/>
          </a:p>
        </p:txBody>
      </p:sp>
    </p:spTree>
    <p:extLst>
      <p:ext uri="{BB962C8B-B14F-4D97-AF65-F5344CB8AC3E}">
        <p14:creationId xmlns:p14="http://schemas.microsoft.com/office/powerpoint/2010/main" val="109380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858446" y="0"/>
            <a:ext cx="3408881" cy="646331"/>
          </a:xfrm>
          <a:prstGeom prst="rect">
            <a:avLst/>
          </a:prstGeom>
          <a:noFill/>
        </p:spPr>
        <p:txBody>
          <a:bodyPr wrap="none" rtlCol="0" anchor="ctr">
            <a:spAutoFit/>
          </a:bodyPr>
          <a:lstStyle/>
          <a:p>
            <a:pPr algn="ctr"/>
            <a:r>
              <a:rPr lang="en-US" sz="3600" b="1" dirty="0">
                <a:solidFill>
                  <a:schemeClr val="bg1"/>
                </a:solidFill>
              </a:rPr>
              <a:t>Python Packages</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4401205"/>
          </a:xfrm>
          <a:prstGeom prst="rect">
            <a:avLst/>
          </a:prstGeom>
          <a:noFill/>
        </p:spPr>
        <p:txBody>
          <a:bodyPr wrap="square" rtlCol="0">
            <a:spAutoFit/>
          </a:bodyPr>
          <a:lstStyle/>
          <a:p>
            <a:pPr marL="342900" indent="-342900">
              <a:buFont typeface="Arial"/>
              <a:buChar char="•"/>
            </a:pPr>
            <a:r>
              <a:rPr lang="en-US" sz="2000" dirty="0"/>
              <a:t>Python has many built in packages that makes things a lot easier.</a:t>
            </a:r>
          </a:p>
          <a:p>
            <a:pPr marL="342900" indent="-342900">
              <a:buFont typeface="Arial"/>
              <a:buChar char="•"/>
            </a:pPr>
            <a:endParaRPr lang="en-US" sz="2000" dirty="0"/>
          </a:p>
          <a:p>
            <a:pPr marL="342900" indent="-342900">
              <a:buFont typeface="Arial"/>
              <a:buChar char="•"/>
            </a:pPr>
            <a:r>
              <a:rPr lang="en-US" sz="2000" dirty="0"/>
              <a:t>Here are the main ones we will consider</a:t>
            </a:r>
          </a:p>
          <a:p>
            <a:pPr marL="342900" indent="-342900">
              <a:buFont typeface="Arial"/>
              <a:buChar char="•"/>
            </a:pPr>
            <a:endParaRPr lang="en-US" sz="2000" dirty="0"/>
          </a:p>
          <a:p>
            <a:pPr marL="800100" lvl="1" indent="-342900">
              <a:buFont typeface="Arial"/>
              <a:buChar char="•"/>
            </a:pPr>
            <a:r>
              <a:rPr lang="en-US" sz="2000" b="1" dirty="0" err="1"/>
              <a:t>os</a:t>
            </a:r>
            <a:r>
              <a:rPr lang="en-US" sz="2000" dirty="0"/>
              <a:t>: operator system interface</a:t>
            </a:r>
          </a:p>
          <a:p>
            <a:pPr marL="800100" lvl="1" indent="-342900">
              <a:buFont typeface="Arial"/>
              <a:buChar char="•"/>
            </a:pPr>
            <a:endParaRPr lang="en-US" sz="2000" dirty="0"/>
          </a:p>
          <a:p>
            <a:pPr marL="800100" lvl="1" indent="-342900">
              <a:buFont typeface="Arial"/>
              <a:buChar char="•"/>
            </a:pPr>
            <a:r>
              <a:rPr lang="en-US" sz="2000" b="1" dirty="0" err="1"/>
              <a:t>numpy</a:t>
            </a:r>
            <a:r>
              <a:rPr lang="en-US" sz="2000" dirty="0"/>
              <a:t>: matrix algebra, random number generation</a:t>
            </a:r>
          </a:p>
          <a:p>
            <a:pPr marL="800100" lvl="1" indent="-342900">
              <a:buFont typeface="Arial"/>
              <a:buChar char="•"/>
            </a:pPr>
            <a:endParaRPr lang="en-US" sz="2000" dirty="0"/>
          </a:p>
          <a:p>
            <a:pPr marL="800100" lvl="1" indent="-342900">
              <a:buFont typeface="Arial"/>
              <a:buChar char="•"/>
            </a:pPr>
            <a:r>
              <a:rPr lang="en-US" sz="2000" b="1" dirty="0" err="1"/>
              <a:t>scipy</a:t>
            </a:r>
            <a:r>
              <a:rPr lang="en-US" sz="2000" dirty="0"/>
              <a:t>: random number generation, optimization </a:t>
            </a:r>
          </a:p>
          <a:p>
            <a:pPr marL="800100" lvl="1" indent="-342900">
              <a:buFont typeface="Arial"/>
              <a:buChar char="•"/>
            </a:pPr>
            <a:endParaRPr lang="en-US" sz="2000" dirty="0"/>
          </a:p>
          <a:p>
            <a:pPr marL="800100" lvl="1" indent="-342900">
              <a:buFont typeface="Arial"/>
              <a:buChar char="•"/>
            </a:pPr>
            <a:r>
              <a:rPr lang="en-US" sz="2000" b="1" dirty="0"/>
              <a:t>pandas</a:t>
            </a:r>
            <a:r>
              <a:rPr lang="en-US" sz="2000" dirty="0"/>
              <a:t>: reading </a:t>
            </a:r>
            <a:r>
              <a:rPr lang="en-US" sz="2000" dirty="0" err="1"/>
              <a:t>csv</a:t>
            </a:r>
            <a:r>
              <a:rPr lang="en-US" sz="2000" dirty="0"/>
              <a:t>/</a:t>
            </a:r>
            <a:r>
              <a:rPr lang="en-US" sz="2000" dirty="0" err="1"/>
              <a:t>xls</a:t>
            </a:r>
            <a:r>
              <a:rPr lang="en-US" sz="2000" dirty="0"/>
              <a:t> files, data analytics, plotting</a:t>
            </a:r>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332387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3060810" y="0"/>
            <a:ext cx="3004156"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 </a:t>
            </a:r>
            <a:r>
              <a:rPr lang="en-US" sz="3600" b="1" dirty="0" err="1">
                <a:solidFill>
                  <a:schemeClr val="bg1"/>
                </a:solidFill>
              </a:rPr>
              <a:t>Scipy</a:t>
            </a:r>
            <a:endParaRPr lang="en-US" sz="3600" b="1" dirty="0">
              <a:solidFill>
                <a:schemeClr val="bg1"/>
              </a:solidFill>
            </a:endParaRP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1323439"/>
          </a:xfrm>
          <a:prstGeom prst="rect">
            <a:avLst/>
          </a:prstGeom>
          <a:noFill/>
        </p:spPr>
        <p:txBody>
          <a:bodyPr wrap="square" rtlCol="0">
            <a:spAutoFit/>
          </a:bodyPr>
          <a:lstStyle/>
          <a:p>
            <a:pPr marL="342900" indent="-342900">
              <a:buFont typeface="Arial"/>
              <a:buChar char="•"/>
            </a:pPr>
            <a:r>
              <a:rPr lang="en-US" sz="2000" dirty="0"/>
              <a:t>The </a:t>
            </a:r>
            <a:r>
              <a:rPr lang="en-US" sz="2000" dirty="0" err="1"/>
              <a:t>Numpy</a:t>
            </a:r>
            <a:r>
              <a:rPr lang="en-US" sz="2000" dirty="0"/>
              <a:t> and </a:t>
            </a:r>
            <a:r>
              <a:rPr lang="en-US" sz="2000" dirty="0" err="1"/>
              <a:t>Scipy</a:t>
            </a:r>
            <a:r>
              <a:rPr lang="en-US" sz="2000" dirty="0"/>
              <a:t> packages are used for scientific computation in Python</a:t>
            </a:r>
          </a:p>
          <a:p>
            <a:pPr marL="342900" indent="-342900">
              <a:buFont typeface="Arial"/>
              <a:buChar char="•"/>
            </a:pPr>
            <a:endParaRPr lang="en-US" sz="2000" dirty="0"/>
          </a:p>
          <a:p>
            <a:pPr marL="342900" indent="-342900">
              <a:buFont typeface="Arial"/>
              <a:buChar char="•"/>
            </a:pPr>
            <a:r>
              <a:rPr lang="en-US" sz="2000" dirty="0"/>
              <a:t>For example, you want to use it to generate uniform variable:</a:t>
            </a:r>
          </a:p>
          <a:p>
            <a:pPr lvl="1"/>
            <a:endParaRPr lang="en-US" sz="2000" dirty="0"/>
          </a:p>
        </p:txBody>
      </p:sp>
      <p:pic>
        <p:nvPicPr>
          <p:cNvPr id="8" name="Picture 7">
            <a:extLst>
              <a:ext uri="{FF2B5EF4-FFF2-40B4-BE49-F238E27FC236}">
                <a16:creationId xmlns:a16="http://schemas.microsoft.com/office/drawing/2014/main" id="{05B6336F-7998-E546-835F-D7A3830F7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810" y="2466439"/>
            <a:ext cx="3098800" cy="1574800"/>
          </a:xfrm>
          <a:prstGeom prst="rect">
            <a:avLst/>
          </a:prstGeom>
        </p:spPr>
      </p:pic>
    </p:spTree>
    <p:extLst>
      <p:ext uri="{BB962C8B-B14F-4D97-AF65-F5344CB8AC3E}">
        <p14:creationId xmlns:p14="http://schemas.microsoft.com/office/powerpoint/2010/main" val="260909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3060810" y="0"/>
            <a:ext cx="3004156"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 </a:t>
            </a:r>
            <a:r>
              <a:rPr lang="en-US" sz="3600" b="1" dirty="0" err="1">
                <a:solidFill>
                  <a:schemeClr val="bg1"/>
                </a:solidFill>
              </a:rPr>
              <a:t>Scipy</a:t>
            </a:r>
            <a:endParaRPr lang="en-US" sz="3600" b="1" dirty="0">
              <a:solidFill>
                <a:schemeClr val="bg1"/>
              </a:solidFill>
            </a:endParaRP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2000548"/>
          </a:xfrm>
          <a:prstGeom prst="rect">
            <a:avLst/>
          </a:prstGeom>
          <a:noFill/>
        </p:spPr>
        <p:txBody>
          <a:bodyPr wrap="square" rtlCol="0">
            <a:spAutoFit/>
          </a:bodyPr>
          <a:lstStyle/>
          <a:p>
            <a:r>
              <a:rPr lang="en-US" sz="2000" dirty="0"/>
              <a:t>How to generate 100 random variables which are uniform between 100 and 150?</a:t>
            </a:r>
          </a:p>
          <a:p>
            <a:r>
              <a:rPr lang="en-US" sz="2000" dirty="0"/>
              <a:t>If you are not sure what a function does, </a:t>
            </a:r>
            <a:r>
              <a:rPr lang="en-US" sz="2000" b="1" dirty="0"/>
              <a:t>Google it</a:t>
            </a:r>
            <a:r>
              <a:rPr lang="en-US" sz="2000" dirty="0"/>
              <a:t>.</a:t>
            </a:r>
          </a:p>
          <a:p>
            <a:r>
              <a:rPr lang="en-US" sz="1200" dirty="0"/>
              <a:t>    Documentation for </a:t>
            </a:r>
            <a:r>
              <a:rPr lang="en-US" sz="1200" dirty="0" err="1"/>
              <a:t>numpy.random.uniform</a:t>
            </a:r>
            <a:r>
              <a:rPr lang="en-US" sz="1200" dirty="0"/>
              <a:t>(): </a:t>
            </a:r>
            <a:r>
              <a:rPr lang="en-US" sz="1200" dirty="0">
                <a:hlinkClick r:id="rId2"/>
              </a:rPr>
              <a:t>https://docs.scipy.org/doc/numpy/reference/generated/numpy.random.uniform.html</a:t>
            </a:r>
            <a:endParaRPr lang="en-US" sz="1200" dirty="0"/>
          </a:p>
          <a:p>
            <a:pPr lvl="1"/>
            <a:endParaRPr lang="en-US" sz="2000" dirty="0"/>
          </a:p>
          <a:p>
            <a:pPr lvl="1"/>
            <a:endParaRPr lang="en-US" sz="2000" dirty="0"/>
          </a:p>
        </p:txBody>
      </p:sp>
      <p:pic>
        <p:nvPicPr>
          <p:cNvPr id="5" name="Picture 4">
            <a:extLst>
              <a:ext uri="{FF2B5EF4-FFF2-40B4-BE49-F238E27FC236}">
                <a16:creationId xmlns:a16="http://schemas.microsoft.com/office/drawing/2014/main" id="{1938F6AA-18A9-DE47-A8AA-A39F41B8C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14" y="2667000"/>
            <a:ext cx="5327537" cy="3760124"/>
          </a:xfrm>
          <a:prstGeom prst="rect">
            <a:avLst/>
          </a:prstGeom>
        </p:spPr>
      </p:pic>
    </p:spTree>
    <p:extLst>
      <p:ext uri="{BB962C8B-B14F-4D97-AF65-F5344CB8AC3E}">
        <p14:creationId xmlns:p14="http://schemas.microsoft.com/office/powerpoint/2010/main" val="256836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3114351" y="0"/>
            <a:ext cx="2897076"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Arrays</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923330"/>
          </a:xfrm>
          <a:prstGeom prst="rect">
            <a:avLst/>
          </a:prstGeom>
          <a:noFill/>
        </p:spPr>
        <p:txBody>
          <a:bodyPr wrap="square" rtlCol="0">
            <a:spAutoFit/>
          </a:bodyPr>
          <a:lstStyle/>
          <a:p>
            <a:r>
              <a:rPr lang="en-US" dirty="0"/>
              <a:t>A </a:t>
            </a:r>
            <a:r>
              <a:rPr lang="en-US" b="1" dirty="0" err="1"/>
              <a:t>numpy</a:t>
            </a:r>
            <a:r>
              <a:rPr lang="en-US" b="1" dirty="0"/>
              <a:t> array </a:t>
            </a:r>
            <a:r>
              <a:rPr lang="en-US" dirty="0"/>
              <a:t>is a grid of values, all of the same type, and is indexed by a tuple of nonnegative integers. The number of dimensions is the </a:t>
            </a:r>
            <a:r>
              <a:rPr lang="en-US" i="1" dirty="0"/>
              <a:t>rank</a:t>
            </a:r>
            <a:r>
              <a:rPr lang="en-US" dirty="0"/>
              <a:t> of the array; the </a:t>
            </a:r>
            <a:r>
              <a:rPr lang="en-US" i="1" dirty="0"/>
              <a:t>shape</a:t>
            </a:r>
            <a:r>
              <a:rPr lang="en-US" dirty="0"/>
              <a:t> of an array is a tuple of integers giving the size of the array along each dimension.</a:t>
            </a:r>
          </a:p>
        </p:txBody>
      </p:sp>
      <p:pic>
        <p:nvPicPr>
          <p:cNvPr id="3" name="Picture 2">
            <a:extLst>
              <a:ext uri="{FF2B5EF4-FFF2-40B4-BE49-F238E27FC236}">
                <a16:creationId xmlns:a16="http://schemas.microsoft.com/office/drawing/2014/main" id="{7BF69893-0F1E-2346-B848-076B1F27C6A5}"/>
              </a:ext>
            </a:extLst>
          </p:cNvPr>
          <p:cNvPicPr>
            <a:picLocks noChangeAspect="1"/>
          </p:cNvPicPr>
          <p:nvPr/>
        </p:nvPicPr>
        <p:blipFill>
          <a:blip r:embed="rId2"/>
          <a:stretch>
            <a:fillRect/>
          </a:stretch>
        </p:blipFill>
        <p:spPr>
          <a:xfrm>
            <a:off x="838200" y="2438273"/>
            <a:ext cx="7251700" cy="3695700"/>
          </a:xfrm>
          <a:prstGeom prst="rect">
            <a:avLst/>
          </a:prstGeom>
        </p:spPr>
      </p:pic>
    </p:spTree>
    <p:extLst>
      <p:ext uri="{BB962C8B-B14F-4D97-AF65-F5344CB8AC3E}">
        <p14:creationId xmlns:p14="http://schemas.microsoft.com/office/powerpoint/2010/main" val="316148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3114351" y="0"/>
            <a:ext cx="2897076"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Arrays</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369332"/>
          </a:xfrm>
          <a:prstGeom prst="rect">
            <a:avLst/>
          </a:prstGeom>
          <a:noFill/>
        </p:spPr>
        <p:txBody>
          <a:bodyPr wrap="square" rtlCol="0">
            <a:spAutoFit/>
          </a:bodyPr>
          <a:lstStyle/>
          <a:p>
            <a:r>
              <a:rPr lang="en-US" dirty="0" err="1"/>
              <a:t>Numpy</a:t>
            </a:r>
            <a:r>
              <a:rPr lang="en-US" dirty="0"/>
              <a:t> also provides many functions to create arrays:</a:t>
            </a:r>
          </a:p>
        </p:txBody>
      </p:sp>
      <p:pic>
        <p:nvPicPr>
          <p:cNvPr id="5" name="Picture 4">
            <a:extLst>
              <a:ext uri="{FF2B5EF4-FFF2-40B4-BE49-F238E27FC236}">
                <a16:creationId xmlns:a16="http://schemas.microsoft.com/office/drawing/2014/main" id="{A9CC2A43-AABF-7C48-AD0B-B23F7C258473}"/>
              </a:ext>
            </a:extLst>
          </p:cNvPr>
          <p:cNvPicPr>
            <a:picLocks noChangeAspect="1"/>
          </p:cNvPicPr>
          <p:nvPr/>
        </p:nvPicPr>
        <p:blipFill>
          <a:blip r:embed="rId2"/>
          <a:stretch>
            <a:fillRect/>
          </a:stretch>
        </p:blipFill>
        <p:spPr>
          <a:xfrm>
            <a:off x="460375" y="1512332"/>
            <a:ext cx="8458200" cy="5001825"/>
          </a:xfrm>
          <a:prstGeom prst="rect">
            <a:avLst/>
          </a:prstGeom>
        </p:spPr>
      </p:pic>
    </p:spTree>
    <p:extLst>
      <p:ext uri="{BB962C8B-B14F-4D97-AF65-F5344CB8AC3E}">
        <p14:creationId xmlns:p14="http://schemas.microsoft.com/office/powerpoint/2010/main" val="424688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333434" y="0"/>
            <a:ext cx="4458913"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Indexing</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923330"/>
          </a:xfrm>
          <a:prstGeom prst="rect">
            <a:avLst/>
          </a:prstGeom>
          <a:noFill/>
        </p:spPr>
        <p:txBody>
          <a:bodyPr wrap="square" rtlCol="0">
            <a:spAutoFit/>
          </a:bodyPr>
          <a:lstStyle/>
          <a:p>
            <a:r>
              <a:rPr lang="en-US" dirty="0" err="1"/>
              <a:t>Numpy</a:t>
            </a:r>
            <a:r>
              <a:rPr lang="en-US" dirty="0"/>
              <a:t> offers several ways to index into arrays.</a:t>
            </a:r>
          </a:p>
          <a:p>
            <a:r>
              <a:rPr lang="en-US" b="1" dirty="0"/>
              <a:t>Slicing:</a:t>
            </a:r>
            <a:r>
              <a:rPr lang="en-US" dirty="0"/>
              <a:t> Similar to Python lists, </a:t>
            </a:r>
            <a:r>
              <a:rPr lang="en-US" dirty="0" err="1"/>
              <a:t>numpy</a:t>
            </a:r>
            <a:r>
              <a:rPr lang="en-US" dirty="0"/>
              <a:t> arrays can be sliced. Since arrays may be multidimensional, you must specify a slice for each dimension of the array</a:t>
            </a:r>
          </a:p>
        </p:txBody>
      </p:sp>
      <p:pic>
        <p:nvPicPr>
          <p:cNvPr id="3" name="Picture 2">
            <a:extLst>
              <a:ext uri="{FF2B5EF4-FFF2-40B4-BE49-F238E27FC236}">
                <a16:creationId xmlns:a16="http://schemas.microsoft.com/office/drawing/2014/main" id="{DC1CD5E3-9441-0A41-AD5F-274C0135AD80}"/>
              </a:ext>
            </a:extLst>
          </p:cNvPr>
          <p:cNvPicPr>
            <a:picLocks noChangeAspect="1"/>
          </p:cNvPicPr>
          <p:nvPr/>
        </p:nvPicPr>
        <p:blipFill>
          <a:blip r:embed="rId2"/>
          <a:stretch>
            <a:fillRect/>
          </a:stretch>
        </p:blipFill>
        <p:spPr>
          <a:xfrm>
            <a:off x="1654590" y="2103619"/>
            <a:ext cx="5816600" cy="4064612"/>
          </a:xfrm>
          <a:prstGeom prst="rect">
            <a:avLst/>
          </a:prstGeom>
        </p:spPr>
      </p:pic>
    </p:spTree>
    <p:extLst>
      <p:ext uri="{BB962C8B-B14F-4D97-AF65-F5344CB8AC3E}">
        <p14:creationId xmlns:p14="http://schemas.microsoft.com/office/powerpoint/2010/main" val="368633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333434" y="0"/>
            <a:ext cx="4458913"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Indexing</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1477328"/>
          </a:xfrm>
          <a:prstGeom prst="rect">
            <a:avLst/>
          </a:prstGeom>
          <a:noFill/>
        </p:spPr>
        <p:txBody>
          <a:bodyPr wrap="square" rtlCol="0">
            <a:spAutoFit/>
          </a:bodyPr>
          <a:lstStyle/>
          <a:p>
            <a:r>
              <a:rPr lang="en-US" b="1" dirty="0"/>
              <a:t>Boolean array indexing:</a:t>
            </a:r>
            <a:r>
              <a:rPr lang="en-US" dirty="0"/>
              <a:t> Boolean array indexing lets you pick out arbitrary elements of an array. Frequently this type of indexing is used to select the elements of an array that satisfy some condition. Here is an example:</a:t>
            </a:r>
          </a:p>
          <a:p>
            <a:br>
              <a:rPr lang="en-US" dirty="0"/>
            </a:br>
            <a:endParaRPr lang="en-US" dirty="0"/>
          </a:p>
        </p:txBody>
      </p:sp>
      <p:pic>
        <p:nvPicPr>
          <p:cNvPr id="5" name="Picture 4">
            <a:extLst>
              <a:ext uri="{FF2B5EF4-FFF2-40B4-BE49-F238E27FC236}">
                <a16:creationId xmlns:a16="http://schemas.microsoft.com/office/drawing/2014/main" id="{1B805BAC-31E6-0343-813A-59B0EACD7368}"/>
              </a:ext>
            </a:extLst>
          </p:cNvPr>
          <p:cNvPicPr>
            <a:picLocks noChangeAspect="1"/>
          </p:cNvPicPr>
          <p:nvPr/>
        </p:nvPicPr>
        <p:blipFill>
          <a:blip r:embed="rId2"/>
          <a:stretch>
            <a:fillRect/>
          </a:stretch>
        </p:blipFill>
        <p:spPr>
          <a:xfrm>
            <a:off x="1295400" y="2209800"/>
            <a:ext cx="6629400" cy="3897728"/>
          </a:xfrm>
          <a:prstGeom prst="rect">
            <a:avLst/>
          </a:prstGeom>
        </p:spPr>
      </p:pic>
    </p:spTree>
    <p:extLst>
      <p:ext uri="{BB962C8B-B14F-4D97-AF65-F5344CB8AC3E}">
        <p14:creationId xmlns:p14="http://schemas.microsoft.com/office/powerpoint/2010/main" val="400276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68" y="0"/>
            <a:ext cx="9158068" cy="748359"/>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solidFill>
                <a:schemeClr val="bg1"/>
              </a:solidFill>
            </a:endParaRPr>
          </a:p>
        </p:txBody>
      </p:sp>
      <p:sp>
        <p:nvSpPr>
          <p:cNvPr id="6" name="TextBox 5"/>
          <p:cNvSpPr txBox="1"/>
          <p:nvPr/>
        </p:nvSpPr>
        <p:spPr>
          <a:xfrm>
            <a:off x="2634927" y="0"/>
            <a:ext cx="3855928" cy="646331"/>
          </a:xfrm>
          <a:prstGeom prst="rect">
            <a:avLst/>
          </a:prstGeom>
          <a:noFill/>
        </p:spPr>
        <p:txBody>
          <a:bodyPr wrap="none" rtlCol="0" anchor="ctr">
            <a:spAutoFit/>
          </a:bodyPr>
          <a:lstStyle/>
          <a:p>
            <a:pPr algn="ctr"/>
            <a:r>
              <a:rPr lang="en-US" sz="3600" b="1" dirty="0" err="1">
                <a:solidFill>
                  <a:schemeClr val="bg1"/>
                </a:solidFill>
              </a:rPr>
              <a:t>Numpy</a:t>
            </a:r>
            <a:r>
              <a:rPr lang="en-US" sz="3600" b="1" dirty="0">
                <a:solidFill>
                  <a:schemeClr val="bg1"/>
                </a:solidFill>
              </a:rPr>
              <a:t> Array Math</a:t>
            </a:r>
          </a:p>
        </p:txBody>
      </p:sp>
      <p:sp>
        <p:nvSpPr>
          <p:cNvPr id="28" name="AutoShape 4"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6" descr="data:image/jpeg;base64,/9j/4AAQSkZJRgABAQAAAQABAAD/2wCEAAkGBxQHEhUUEBQVFBUWFhoaFxgVFRYWHBceGBkYGBgXICAZIiggGh8xIRQXITEiJikrLi4uHR8/ODMtNygtLiwBCgoKDg0OGhAQGjglHyUxNzc0NzUsMDYvNzQ3Ly83NzcuNzc1NzQrLDcyNzc3LC0zNzAwNzExLi03LTQ4ODE3N//AABEIAHkBnwMBIgACEQEDEQH/xAAcAAEAAgIDAQAAAAAAAAAAAAAABwgFBgIDBAH/xABJEAABAwIDBQMHBwkGBwEAAAABAAIDBBEFEiEGBzFBURNhcQgiMjWBkbEUQnJzdKGyIzM0Q1KCwcLRFyRikpOzFlNUouHw8RX/xAAZAQEAAwEBAAAAAAAAAAAAAAAAAwQFAgH/xAAtEQEAAgIAAggEBwAAAAAAAAAAAQIDEQQFEiExMmFxobETIkGBFBUzUdHw8f/aAAwDAQACEQMRAD8AnFERAREQEREBERAREQEREBERAREQEREBERAREQEREBERAREQEREBERAREQEREBERAREQEREBERAREQEREBERAREQEREBERARFqO328Cm2KYO1vJM8XZEwi5HDM4/Nbfn42Bsg25FXCv3618zrxRwRN5DK5595I+C78H38VkDh8qhhmZfXIDG4DuNyPuQWIRYfZXaODaqnbUUxJadCDo5jhxa4cj93RapvV3hybDugbFCyUzB5Je4i2TKLafS+5BIaKINl99QrYqmWshbG2BrS0RuJMjnktDAHc9OPIXWq1W/qte+8cEDGcmnO8+03F/cEFiUUd7Fb16fHqaaWoAp5KdmeVt8wLeGZnM62GXiCRxvdaFjG/uokkPySnjZGDp2uZ7j3nKQB4C/igsCiifd3vibtFM2mrI2wyv0jewnI8/skHVpPLUg92l5YQEUU7d754cCkdBRxiokYbPeXWjaRxaLavI52sO8qPn78MTcbj5OB07I/wAXILLooR2R369u9seJRNY02HbRXs09XNN9O8HToVNjHiQAtIIIuCNQQeBQckUNbbb5Jtna2emjponticAHOc65u1rr6eKwn9v9T/0kP+d6CwCKv/8Ab/U/9JD/AJ3qZdi8bO0dFBUuYGOlaSWg3As4t0v4IM2ijveHvWg2RcYYm/KKgDVodZsd+GY6688o162uo3O/iuzX7Gny39HK/wB18yCxiKNt329uDal4gnZ8nqD6IzZmSHo08Q7/AAn2EqRp5Oya53GwJ9wug5ooAdv/AKi/6JDa/wC29bHt3vlGCObDSRNkmyNdI55OSMuaHZBbVzhfXgB77BLiKv8Ag2/qojkHyunjfGTr2V2vHeMxIPgbeIU74ZXx4pEyaF2aORoc0jmCg9KIo33kb1otkX9hAwT1NruBNmRX1GYjUutrlHLmEEkIq5N30YrHaR0MJivzheGnuzZlK+7jeLDts0ty9lUMF3xE3uOGdp5tuQDzF/AkN2RdVXUso2OkkcGMYC5znGwAGpJUI7S79JJJDHhkAc29myShznP7wxtrDx17ggnNFXqk32YjhkgFbTxubzaWPhdbqCb/AAU17JbTwbWU4npnXHBzTo6N3Nrh118CgzSKMtt950mzeJR0bIGPa7s8znOIP5R1tLaaBYzbne/JSVDqXCohPIwkPkLXPFxxDWt424E//UEwIoG2X34zxzCPE4mZC7K58bSx0fK5aSbgc+B8eC37eNvKh2PYxsYE9RIA5jA7QNPB7iOR5Aanu4oN7RV2O+nFKCRpqIIgw6hjopIyR3Em/t1U1bFbVw7YUwnguNcr2H0o3Di09eoPMIM+i0Oj28knqQwxN7M9m7QnMGSujax972cfy8ZLLCwJs51rHfEBERAREQEREBERAVbt42w+LY1iFRP8mfIxzyIyx7HDI3RgAvcaAG1uJKsiop3nb3Bs3I6momNknb6b36sjJ+bYaud14Ad+oAcd3W6Slp6VkmIwdpUSC7myEgRg8GgNNr21JPNRbvg2Wh2Ur+zpgRFJGJGtJJyXLmloJ1I82+vVd1JtVju1z3Np5aiQ8xCAxrfEtAA9pWubXYbW4ZMG4l2nalgcO0k7Q5STzubC4OiCUfJpqnZ6yO5y5Y3gcr3c0n3W9y4+Uv8AnKL6E3xjXV5NX6RV/VR/icu3yl/zlF9Cb4xoI32B2XdthVspmvyNIL3utfK1vEgczqAPFbPvU3Yt2LijmglfLG9+RweBdriCQbt0scp+7qsh5OLA6unPSD4vat78oV1sLGg1qGezR6CvGC4fJi88dPD6cz2sHTUjU9w4+xSltjuXGA0L6iKpdJJC3NI1zA1rgPSy21HXW/Babum9b0f1v8rlZLeP6rrfs0n4SgqThUpgmic3i2RhHiHAhXC2mE8tFOKQXndE4R6gec4Wvc6XF7qnVD+cZ9NvxCunLUsoojJK4MYxmZzjoGgC5J9gQVbpd1uJyzRslpZGNe9rXPuxwYCdXmx5C5U4f2Q4WIOx7A5rW7XO7tL/ALV729lrdyjfbDfhUVb3Mw4CGIEgSOaHSP77O81nhYnvWFoRtDtUzPE6sfGeDs/ZNPeLloI7wg0TEaX5DLJETfs3uZfrlcW3+5Ws3SzmowijLjciPL7GOc1v3ABVQrI3wyPbLfO1zg+5ucwJDrnmb3Vqtzvqek+i7/ceg8u0W6Wh2gqJKiYzB8hBdleALgAaAg24BRPva2Tw7Y5rIqYyvqX+dZ0gIjZ+0QBxJFgPFT1tjtJFspSyVE2uUWY3m959Fg/ryFyqjY1isuPVEk85zSSuube4NA5ACwA6AIOzZvA5do6mOngF3yG1+TR85x7gNVaPEpGbvMId2eopocrC75zz5rSfF7gfasNua2G/4Xpu2nb/AHmcAuvxjZxbH3Hme/TkuO/+QswlwHzpowfC5PxAQVsu/EpdSXSSv1J4uc93E+JKsjS7l8PbSiJ7HGYs1nD3Zg+3pAXy2vysq+7HtD6+kB4fKYv9xquYgpPW078Knewmz4ZHNu0kWcxxFx01CtbsTj52mwuOd3pmJzZPpsBa4+21/aq27zGCPFa0Dh27/vN/4qYNwMpfhVSDwbNJb2xMKCvTuKl7YLc+Np6QVVXPJGZbmMNAJtcjM4u43te2mnNRC7iri7CsEeHUYHAU0X4GoKk7QYU7A6mankILonlhI4G3A+0WKsZuCqTPhLQf1csjR4XDv5yoR3tet6z6wfgapn8nr1WftEnwYg33aLExgtLPUO1EUTn265QSB7TYKum6TZ//AI2xJ81Z+UZHeaXNqHvc7zWnuvc27lMu+iQx4NV2vqIxp0M0YPxWleTRGAytd87NEPYA8j4lBM01IyeMxuY10ZGUsLQWkdLcLKteJ0Dt3ePs7AOEQlY5nE3im0czvtdzfYFZpcXRh/EA+IQQ/wCUTtC6kghpIzbtyXyW/ZYRlb7XG/7qyO4vY+LC6NlW9gM84JDjqWMv5rW9L2uetx0WgeUU8uxKMHgKZlva+RTxsawR0FIBwFNFb/Tag6tstl4dq6Z8M7QSQezfYZo3W0cDy7xzCgbcpjEmzuKmlkNmzF0T28g9l8rve0t/eVllVjFB8m2kOTS2Istbvlbf4lB7t/zizFiQbEQxWI5ekpq3ZbJR7LUcdmjt5GNfM8jzi5wvlv0F7Af1UKeUB62P1Ef8ysrS+g36I+CCF/KNwCNkcFYxobIZOykIHpgtLml3eMhF+/uC4biNnBi+bEKz8q6Mthgz+cGiNoGYd4GVo6WKz/lEerGfaGfhevVuB9Ut+uk+IQbDvGwCPaGgnjkaC5sbnxuI1Y9jS4EdOFj1BKiTybassqqmK5yuia63K7XWv7nlTlj36NP9TJ+AqBPJx/T5vs5/G1BN8WylNFKJAw3Dy9rM7sjXm3nBvDkCBwBAIAIWbREBERAREQEREBERBxldkBPQEqklZUurJHyPN3Pc5zj1LiST7yruqr+8rdtU4DUySQQvlpnuLmOjaXZMxvkcBq23AHgRbXigmjcvDFFhNOYbXcHGQjiX5iHX79APCyhffpjMeL4m4QuDmwxtiJGozAuLhfnYut4grWcGbiDLxUfytoedWQ9qA4nTUN07tVuL9y9ZFQOqHW+UAhwp2+ccltdRpn4HKOQOtzZB7/JwrmQVlRE42dJCCwdcjruHjZ1/YV7vKX/OUX0JvjGsXui3bVNfPHWTF9NFC8OboWySFp4AHg3kSeIuB1Gf8orC5q99GYYZZQGygmONz7XMdr5QbIMN5N/6bUfUfztW7eUP6sb9oZ+F61Xye8JnoKyd00MsbTBYGSNzATnGnnBblv6oZa/DQ2GN8jhOwkMaXG1nC9hrzCCEt03rej+t/lcrJbx/Vdb9mk/CVX3dZgVVBitI59NO1rZCS50T2gDK7UkiwVhd4EDqnDaxkbS9zqeQBrQSScp0AGpKCodD+cZ9NvxCsxvvqnU2DPyEjO6JjrdCbkfcq90OzlX2jP7rUem39TJ1HcrU7YbOjaehkpXHKXsGVx+a9ti0+Fxr3XQVL2fZHLVU7ZrdkZoxJfhlL2h1/ZdXGxCuiwaB0shbHFEy/IAADQD4AKomO7JVmAyGOop5GkH0g0uY7vDhoQslhWC4rtXkp2CqkjFrdq6QRMHAEl/mgDu16INbxGq+WyySWt2j3Pt0zOJ/irObj8QZW4TC1pGaIvY8X1BzFwv4hwKhvbvdXU7L9kYg6pY8AOdGwktk5tyi5yn5p/8ATK+5nYKbZKN8tS8iWdovCD5sYGozdX68tBrxQRLvh2xdtPWOjaSIKdzmRt/aINnyEdSRYdB4latsxizcDqY53wtn7M5mseSBmHouNuNjr42W/wAO52vxupnfIGU0ZmkIdIcxcC4kFrW3uPEhbJD5P0Yb59a8u/wwgD73IOWEb/o5HWqqVzBf0onh9u+zgFtG8F8e2+BzS0bu0blErCAb/knAvbbjewcLdVHuN7hammBdSVEc9uDXtMTj4G5bfxIUn7o8HmwXDI4aqMxyB0mZjrHRz3EcLjggqzhlV8imjk/5cjX/AOVwP8Fc+mxGOphbO17eyczOH3Fstr3v4KvW8zdPPg8r56GMy0ziXZGC74b6luUaub0I5ceFzH4q6uNhpg+oEZOsOaQNvx9Dh9yDltTiQxisqJxwlme5vgXHLx7rKxO57CDhWDAvFnTCSUjucLN/7WtKi7dxunqMdlZLWxugpmkEh4yvlt80A6gdXHlw7rHTwhkTmMFgGFrQOXm2ACCkruKuPsT6vo/s0X4Gqpj9nKwE/wB1qP8ARk/orb7HxOgoaVrwWubTxBwIsQQwXBHIoKw72vW9Z9YPwNUz+T16rP2iT4MUU71MCqqjFatzKedzXSAhzYnuBGRuoIFipN3UQVWEYFOY4XCoDpnRMkYWlxyty6OtfUe1Bum8XDDjGG1cTRdxiJaOrmWe0e9oUPeTjizaWqnp3G3bRtc3vdGTce55PsWwbmdocVxaqlZXdq+ARkl0seTI/MMoBsOILrju5LWt4u7uq2XqzW4Y15iz9o3sgS+B17kWGpbfgeFtD3hYlQttZvPrIsX+RUHZGMSxxaszlziRn1vwBJH7pWqz74cWrY+wYxjZCMpfHC/tOmguQD4N9y2nc1u3mo5vl+INLXi5hjf6V3cZX9DqbA66knkgx3lJYWWTUtTbRzHROPQtOZo9zne5SXulxZuL4VTEG5jYInjoY/N+AafaslttszHtbSSU8hyk6sfa+R49F38COhKr1QzYtupneBGQwnzg5rpIZbcHAi2vgQevRBZ6rqW0bHSSENaxpc4nQAAXJ+5Vh2EhO1uPNltdpnfUO7mscXtv7cg9q9WN7bYtvDb8mihIY4+cynjeM3Pz3OJsPaB1Uubp9gBsZC50pDqmUDtCNQwDURjr1J5nwCCIvKA9bH6iP+ZWVpfQb9EfBV636YJU12KZoYJpGuhjAcyNzgT5wtcCysNTjK1oP7I+CCMvKI9WM+0M/C9ercD6pb9dJ8QuO/uhkr8Oa2GN8jhOwkMaXG2V4vYa8wvTuNo5KHCmNmY+N3ayHK9pabX42OvJBuOPfo0/1Mn4CoE8nH9Pm+zn8bVP2NRmWnma0EkxPAA4klpACg7yfcJnoa2Z00Msbewtd8bmC+dunnAdEE+oiICIiAiIgIiICIiAiIg+AW4L6iIPNXukYwmEAvHAO59R4rwUGPx1Byyfkn8CHcL+P9VmFi8XwVmIi/ov5OH8eqp8TXPE9PDO/CeyfL9pWMM4p+XJH3j+9cMmDdfVo73VOBG1zl5fOYffw+5ZGk2rHCVlu9mv3H+qq4+b4d9DNE0t4p78vya6WOelHg2dFj6fGoKjhIAejvN+K9zXh/Ag+BWljy48kbpaJ8pU7Y7U70ackRFI4fCLr6BZEQEXTNVMg9N7W+JAWMqtpIYfRJef8I/iVBl4nDi79oj7paYcl+7WZdVaKypJDA2Nt9POFz331WOlwerFz2hPcJHXSXaGeuOWBuW/Tzne86BZajZJhkEj53lzrE2JJy6cLnvWLrBxV5mLXmI3u29RHl/jS3lwViJisTP011sVsvXSSTZHPc5uUkhxva1uq25avsdSnz5Tz80fE/wW0K9yiLxwsTee32VeYTX48xX6C4dmL3sL9bLmi01IREQEREBERAREQcBGAb2F/ALmiIC+OaHcRdfUQcWsDOAA8FyREBERAREQEREBERAREQEREBERAREQEREBERAREQcXsEgsQCDyOqwdfsxHNrGch6cR/wCFnkUGfhcWeNZK7S4s2TFO6TpodXgM1N83OOrNfu4rH3dTn5zT7WqTFwkibL6QB8QCsbLyCm94rzHr/DRpzW2tXrtHzMTmZwlf/mJXaMbnH6133f0W4vwiCTjEz2C3wXV/+DT/APLHvd/VQ/lPG17uX1sk/H8NPbj9Iai7GZ3frXfcPguiStkm9KR5/eK3hmCQM/VN9tz8V6oaVkPosa3wAC6jk/FX/Uze8vJ5jgr3MftDQqfC5qr0Y3eJ0HvKzVFsrzmf+63+pW0oreDknD4+u/zT49ivl5nlt1V6nno6JlGLRtDfifE815caon17WsaQGlwLz3Doski074KWx/D1qvgpVy2i/T+rqpqdtK0MYLACwXaiKWIisahxMzM7kREXrwREQEREBERAREQEREBERAREQEREBERAREQEREBERAREQEREBERAREQEREBERAREQEREBERAREQEREBERAREQEREBERAREQEREBERAREQEREBERAREQEREBERAREQEREBERAREQEREBERAREQEREBERAREQEREBERAREQEREBERAREQEREBERAREQEREBERAREQEREBERAREQEREBERAREQERE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1143000"/>
            <a:ext cx="8458200" cy="646331"/>
          </a:xfrm>
          <a:prstGeom prst="rect">
            <a:avLst/>
          </a:prstGeom>
          <a:noFill/>
        </p:spPr>
        <p:txBody>
          <a:bodyPr wrap="square" rtlCol="0">
            <a:spAutoFit/>
          </a:bodyPr>
          <a:lstStyle/>
          <a:p>
            <a:r>
              <a:rPr lang="en-US" dirty="0"/>
              <a:t>Basic mathematical functions operate elementwise on arrays, and are available both as operator overloads and as functions in the </a:t>
            </a:r>
            <a:r>
              <a:rPr lang="en-US" dirty="0" err="1"/>
              <a:t>numpy</a:t>
            </a:r>
            <a:r>
              <a:rPr lang="en-US" dirty="0"/>
              <a:t> module:</a:t>
            </a:r>
          </a:p>
        </p:txBody>
      </p:sp>
      <p:pic>
        <p:nvPicPr>
          <p:cNvPr id="5" name="Picture 4">
            <a:extLst>
              <a:ext uri="{FF2B5EF4-FFF2-40B4-BE49-F238E27FC236}">
                <a16:creationId xmlns:a16="http://schemas.microsoft.com/office/drawing/2014/main" id="{D00941D2-D6BC-334A-B80B-2178567C9E0D}"/>
              </a:ext>
            </a:extLst>
          </p:cNvPr>
          <p:cNvPicPr>
            <a:picLocks noChangeAspect="1"/>
          </p:cNvPicPr>
          <p:nvPr/>
        </p:nvPicPr>
        <p:blipFill>
          <a:blip r:embed="rId2"/>
          <a:stretch>
            <a:fillRect/>
          </a:stretch>
        </p:blipFill>
        <p:spPr>
          <a:xfrm>
            <a:off x="273929" y="2058769"/>
            <a:ext cx="4069472" cy="3656231"/>
          </a:xfrm>
          <a:prstGeom prst="rect">
            <a:avLst/>
          </a:prstGeom>
        </p:spPr>
      </p:pic>
      <p:pic>
        <p:nvPicPr>
          <p:cNvPr id="7" name="Picture 6">
            <a:extLst>
              <a:ext uri="{FF2B5EF4-FFF2-40B4-BE49-F238E27FC236}">
                <a16:creationId xmlns:a16="http://schemas.microsoft.com/office/drawing/2014/main" id="{049ED564-07C6-4E49-8C6B-1CDC1016EFFA}"/>
              </a:ext>
            </a:extLst>
          </p:cNvPr>
          <p:cNvPicPr>
            <a:picLocks noChangeAspect="1"/>
          </p:cNvPicPr>
          <p:nvPr/>
        </p:nvPicPr>
        <p:blipFill>
          <a:blip r:embed="rId3"/>
          <a:stretch>
            <a:fillRect/>
          </a:stretch>
        </p:blipFill>
        <p:spPr>
          <a:xfrm>
            <a:off x="4628075" y="2057400"/>
            <a:ext cx="4241996" cy="3569128"/>
          </a:xfrm>
          <a:prstGeom prst="rect">
            <a:avLst/>
          </a:prstGeom>
        </p:spPr>
      </p:pic>
    </p:spTree>
    <p:extLst>
      <p:ext uri="{BB962C8B-B14F-4D97-AF65-F5344CB8AC3E}">
        <p14:creationId xmlns:p14="http://schemas.microsoft.com/office/powerpoint/2010/main" val="3730886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JBF232@WKKQXNNFUVWZY5H8" val="4888"/>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hello&#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83087</TotalTime>
  <Words>417</Words>
  <Application>Microsoft Macintosh PowerPoint</Application>
  <PresentationFormat>On-screen Show (4:3)</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Arial</vt:lpstr>
      <vt:lpstr>Office Theme</vt:lpstr>
      <vt:lpstr>Module 1.4:  Intro to Python/Jupyter -- Python Packages and Numpy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yth</dc:title>
  <dc:creator>Jake Feldman</dc:creator>
  <cp:lastModifiedBy>Zhang, Dennis</cp:lastModifiedBy>
  <cp:revision>830</cp:revision>
  <dcterms:created xsi:type="dcterms:W3CDTF">2015-04-30T01:39:07Z</dcterms:created>
  <dcterms:modified xsi:type="dcterms:W3CDTF">2018-12-02T19:15:19Z</dcterms:modified>
</cp:coreProperties>
</file>